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heme/themeOverride1.xml" ContentType="application/vnd.openxmlformats-officedocument.themeOverr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diagrams/layout1.xml" ContentType="application/vnd.openxmlformats-officedocument.drawingml.diagramLayout+xml"/>
  <Override PartName="/ppt/slides/slide77.xml" ContentType="application/vnd.openxmlformats-officedocument.presentationml.slide+xml"/>
  <Override PartName="/ppt/slides/slide88.xml" ContentType="application/vnd.openxmlformats-officedocument.presentationml.slide+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s/slide55.xml" ContentType="application/vnd.openxmlformats-officedocument.presentationml.slide+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43.xml" ContentType="application/vnd.openxmlformats-officedocument.presentationml.slideLayout+xml"/>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notesSlides/notesSlide19.xml" ContentType="application/vnd.openxmlformats-officedocument.presentationml.notesSlide+xml"/>
  <Override PartName="/ppt/diagrams/drawing1.xml" ContentType="application/vnd.ms-office.drawingml.diagramDrawing+xml"/>
  <Override PartName="/ppt/notesSlides/notesSlide48.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diagrams/data1.xml" ContentType="application/vnd.openxmlformats-officedocument.drawingml.diagramData+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Layouts/slideLayout39.xml" ContentType="application/vnd.openxmlformats-officedocument.presentationml.slideLayout+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Default Extension="fntdata" ContentType="application/x-fontdata"/>
  <Override PartName="/ppt/slideLayouts/slideLayout42.xml" ContentType="application/vnd.openxmlformats-officedocument.presentationml.slideLayout+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notesSlides/notesSlide23.xml" ContentType="application/vnd.openxmlformats-officedocument.presentationml.notesSlide+xml"/>
  <Override PartName="/docProps/custom.xml" ContentType="application/vnd.openxmlformats-officedocument.custom-properties+xml"/>
  <Override PartName="/ppt/notesSlides/notesSlide12.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notesSlides/notesSlide3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embedTrueTypeFonts="1" saveSubsetFonts="1">
  <p:sldMasterIdLst>
    <p:sldMasterId id="2147483671" r:id="rId4"/>
    <p:sldMasterId id="2147483689" r:id="rId5"/>
    <p:sldMasterId id="2147483704" r:id="rId6"/>
  </p:sldMasterIdLst>
  <p:notesMasterIdLst>
    <p:notesMasterId r:id="rId123"/>
  </p:notesMasterIdLst>
  <p:sldIdLst>
    <p:sldId id="272" r:id="rId7"/>
    <p:sldId id="413" r:id="rId8"/>
    <p:sldId id="274" r:id="rId9"/>
    <p:sldId id="279" r:id="rId10"/>
    <p:sldId id="306" r:id="rId11"/>
    <p:sldId id="283" r:id="rId12"/>
    <p:sldId id="423" r:id="rId13"/>
    <p:sldId id="288" r:id="rId14"/>
    <p:sldId id="268" r:id="rId15"/>
    <p:sldId id="286" r:id="rId16"/>
    <p:sldId id="294" r:id="rId17"/>
    <p:sldId id="295" r:id="rId18"/>
    <p:sldId id="293" r:id="rId19"/>
    <p:sldId id="287" r:id="rId20"/>
    <p:sldId id="259" r:id="rId21"/>
    <p:sldId id="289" r:id="rId22"/>
    <p:sldId id="299" r:id="rId23"/>
    <p:sldId id="300" r:id="rId24"/>
    <p:sldId id="301" r:id="rId25"/>
    <p:sldId id="302" r:id="rId26"/>
    <p:sldId id="304" r:id="rId27"/>
    <p:sldId id="296" r:id="rId28"/>
    <p:sldId id="307" r:id="rId29"/>
    <p:sldId id="308" r:id="rId30"/>
    <p:sldId id="309" r:id="rId31"/>
    <p:sldId id="310" r:id="rId32"/>
    <p:sldId id="311" r:id="rId33"/>
    <p:sldId id="312" r:id="rId34"/>
    <p:sldId id="430" r:id="rId35"/>
    <p:sldId id="313" r:id="rId36"/>
    <p:sldId id="416" r:id="rId37"/>
    <p:sldId id="417" r:id="rId38"/>
    <p:sldId id="427" r:id="rId39"/>
    <p:sldId id="429" r:id="rId40"/>
    <p:sldId id="428" r:id="rId41"/>
    <p:sldId id="314" r:id="rId42"/>
    <p:sldId id="315" r:id="rId43"/>
    <p:sldId id="422" r:id="rId44"/>
    <p:sldId id="418" r:id="rId45"/>
    <p:sldId id="317" r:id="rId46"/>
    <p:sldId id="318" r:id="rId47"/>
    <p:sldId id="319" r:id="rId48"/>
    <p:sldId id="320" r:id="rId49"/>
    <p:sldId id="321" r:id="rId50"/>
    <p:sldId id="322" r:id="rId51"/>
    <p:sldId id="323" r:id="rId52"/>
    <p:sldId id="324" r:id="rId53"/>
    <p:sldId id="325" r:id="rId54"/>
    <p:sldId id="410" r:id="rId55"/>
    <p:sldId id="327" r:id="rId56"/>
    <p:sldId id="348" r:id="rId57"/>
    <p:sldId id="424" r:id="rId58"/>
    <p:sldId id="331" r:id="rId59"/>
    <p:sldId id="332" r:id="rId60"/>
    <p:sldId id="425" r:id="rId61"/>
    <p:sldId id="333" r:id="rId62"/>
    <p:sldId id="334" r:id="rId63"/>
    <p:sldId id="335" r:id="rId64"/>
    <p:sldId id="337" r:id="rId65"/>
    <p:sldId id="338" r:id="rId66"/>
    <p:sldId id="339" r:id="rId67"/>
    <p:sldId id="340" r:id="rId68"/>
    <p:sldId id="341" r:id="rId69"/>
    <p:sldId id="342" r:id="rId70"/>
    <p:sldId id="343" r:id="rId71"/>
    <p:sldId id="344" r:id="rId72"/>
    <p:sldId id="345" r:id="rId73"/>
    <p:sldId id="346" r:id="rId74"/>
    <p:sldId id="347" r:id="rId75"/>
    <p:sldId id="349" r:id="rId76"/>
    <p:sldId id="350" r:id="rId77"/>
    <p:sldId id="351" r:id="rId78"/>
    <p:sldId id="352" r:id="rId79"/>
    <p:sldId id="353" r:id="rId80"/>
    <p:sldId id="356" r:id="rId81"/>
    <p:sldId id="357" r:id="rId82"/>
    <p:sldId id="358" r:id="rId83"/>
    <p:sldId id="359" r:id="rId84"/>
    <p:sldId id="360" r:id="rId85"/>
    <p:sldId id="361" r:id="rId86"/>
    <p:sldId id="362" r:id="rId87"/>
    <p:sldId id="363" r:id="rId88"/>
    <p:sldId id="364" r:id="rId89"/>
    <p:sldId id="365" r:id="rId90"/>
    <p:sldId id="367" r:id="rId91"/>
    <p:sldId id="366" r:id="rId92"/>
    <p:sldId id="426" r:id="rId93"/>
    <p:sldId id="368" r:id="rId94"/>
    <p:sldId id="369" r:id="rId95"/>
    <p:sldId id="370" r:id="rId96"/>
    <p:sldId id="371" r:id="rId97"/>
    <p:sldId id="372" r:id="rId98"/>
    <p:sldId id="384" r:id="rId99"/>
    <p:sldId id="385" r:id="rId100"/>
    <p:sldId id="386" r:id="rId101"/>
    <p:sldId id="387" r:id="rId102"/>
    <p:sldId id="388" r:id="rId103"/>
    <p:sldId id="389" r:id="rId104"/>
    <p:sldId id="390" r:id="rId105"/>
    <p:sldId id="391" r:id="rId106"/>
    <p:sldId id="392" r:id="rId107"/>
    <p:sldId id="393" r:id="rId108"/>
    <p:sldId id="394" r:id="rId109"/>
    <p:sldId id="395" r:id="rId110"/>
    <p:sldId id="396" r:id="rId111"/>
    <p:sldId id="397" r:id="rId112"/>
    <p:sldId id="398" r:id="rId113"/>
    <p:sldId id="399" r:id="rId114"/>
    <p:sldId id="401" r:id="rId115"/>
    <p:sldId id="402" r:id="rId116"/>
    <p:sldId id="403" r:id="rId117"/>
    <p:sldId id="404" r:id="rId118"/>
    <p:sldId id="405" r:id="rId119"/>
    <p:sldId id="406" r:id="rId120"/>
    <p:sldId id="407" r:id="rId121"/>
    <p:sldId id="409" r:id="rId122"/>
  </p:sldIdLst>
  <p:sldSz cx="9144000" cy="6858000" type="screen4x3"/>
  <p:notesSz cx="7315200" cy="9601200"/>
  <p:embeddedFontLst>
    <p:embeddedFont>
      <p:font typeface="ＭＳ Ｐゴシック" pitchFamily="34" charset="-128"/>
      <p:regular r:id="rId124"/>
    </p:embeddedFont>
    <p:embeddedFont>
      <p:font typeface="Calibri" pitchFamily="34" charset="0"/>
      <p:regular r:id="rId125"/>
      <p:bold r:id="rId126"/>
      <p:italic r:id="rId127"/>
      <p:boldItalic r:id="rId128"/>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4455" indent="-44164" algn="l" rtl="0" fontAlgn="base">
      <a:spcBef>
        <a:spcPct val="0"/>
      </a:spcBef>
      <a:spcAft>
        <a:spcPct val="0"/>
      </a:spcAft>
      <a:defRPr kern="1200">
        <a:solidFill>
          <a:schemeClr val="tx1"/>
        </a:solidFill>
        <a:latin typeface="Arial" charset="0"/>
        <a:ea typeface="+mn-ea"/>
        <a:cs typeface="+mn-cs"/>
      </a:defRPr>
    </a:lvl2pPr>
    <a:lvl3pPr marL="910334" indent="-91176" algn="l" rtl="0" fontAlgn="base">
      <a:spcBef>
        <a:spcPct val="0"/>
      </a:spcBef>
      <a:spcAft>
        <a:spcPct val="0"/>
      </a:spcAft>
      <a:defRPr kern="1200">
        <a:solidFill>
          <a:schemeClr val="tx1"/>
        </a:solidFill>
        <a:latin typeface="Arial" charset="0"/>
        <a:ea typeface="+mn-ea"/>
        <a:cs typeface="+mn-cs"/>
      </a:defRPr>
    </a:lvl3pPr>
    <a:lvl4pPr marL="1367638" indent="-138189" algn="l" rtl="0" fontAlgn="base">
      <a:spcBef>
        <a:spcPct val="0"/>
      </a:spcBef>
      <a:spcAft>
        <a:spcPct val="0"/>
      </a:spcAft>
      <a:defRPr kern="1200">
        <a:solidFill>
          <a:schemeClr val="tx1"/>
        </a:solidFill>
        <a:latin typeface="Arial" charset="0"/>
        <a:ea typeface="+mn-ea"/>
        <a:cs typeface="+mn-cs"/>
      </a:defRPr>
    </a:lvl4pPr>
    <a:lvl5pPr marL="1823517" indent="-185201" algn="l" rtl="0" fontAlgn="base">
      <a:spcBef>
        <a:spcPct val="0"/>
      </a:spcBef>
      <a:spcAft>
        <a:spcPct val="0"/>
      </a:spcAft>
      <a:defRPr kern="1200">
        <a:solidFill>
          <a:schemeClr val="tx1"/>
        </a:solidFill>
        <a:latin typeface="Arial" charset="0"/>
        <a:ea typeface="+mn-ea"/>
        <a:cs typeface="+mn-cs"/>
      </a:defRPr>
    </a:lvl5pPr>
    <a:lvl6pPr marL="2051456" algn="l" defTabSz="820583" rtl="0" eaLnBrk="1" latinLnBrk="0" hangingPunct="1">
      <a:defRPr kern="1200">
        <a:solidFill>
          <a:schemeClr val="tx1"/>
        </a:solidFill>
        <a:latin typeface="Arial" charset="0"/>
        <a:ea typeface="+mn-ea"/>
        <a:cs typeface="+mn-cs"/>
      </a:defRPr>
    </a:lvl6pPr>
    <a:lvl7pPr marL="2461748" algn="l" defTabSz="820583" rtl="0" eaLnBrk="1" latinLnBrk="0" hangingPunct="1">
      <a:defRPr kern="1200">
        <a:solidFill>
          <a:schemeClr val="tx1"/>
        </a:solidFill>
        <a:latin typeface="Arial" charset="0"/>
        <a:ea typeface="+mn-ea"/>
        <a:cs typeface="+mn-cs"/>
      </a:defRPr>
    </a:lvl7pPr>
    <a:lvl8pPr marL="2872039" algn="l" defTabSz="820583" rtl="0" eaLnBrk="1" latinLnBrk="0" hangingPunct="1">
      <a:defRPr kern="1200">
        <a:solidFill>
          <a:schemeClr val="tx1"/>
        </a:solidFill>
        <a:latin typeface="Arial" charset="0"/>
        <a:ea typeface="+mn-ea"/>
        <a:cs typeface="+mn-cs"/>
      </a:defRPr>
    </a:lvl8pPr>
    <a:lvl9pPr marL="3282330" algn="l" defTabSz="820583" rtl="0" eaLnBrk="1" latinLnBrk="0" hangingPunct="1">
      <a:defRPr kern="1200">
        <a:solidFill>
          <a:schemeClr val="tx1"/>
        </a:solidFill>
        <a:latin typeface="Arial" charset="0"/>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2880">
          <p15:clr>
            <a:srgbClr val="A4A3A4"/>
          </p15:clr>
        </p15:guide>
      </p15:sldGuideLst>
    </p:ext>
    <p:ext uri="{2D200454-40CA-4A62-9FC3-DE9A4176ACB9}">
      <p15:notesGuideLst xmlns=""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23A3FF"/>
    <a:srgbClr val="FF940C"/>
    <a:srgbClr val="25B4FF"/>
    <a:srgbClr val="FF300C"/>
    <a:srgbClr val="FB4F39"/>
    <a:srgbClr val="297DFD"/>
    <a:srgbClr val="20C22F"/>
    <a:srgbClr val="FFCF32"/>
    <a:srgbClr val="1C298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573" autoAdjust="0"/>
    <p:restoredTop sz="71857" autoAdjust="0"/>
  </p:normalViewPr>
  <p:slideViewPr>
    <p:cSldViewPr snapToGrid="0" snapToObjects="1" showGuides="1">
      <p:cViewPr>
        <p:scale>
          <a:sx n="66" d="100"/>
          <a:sy n="66" d="100"/>
        </p:scale>
        <p:origin x="-1638" y="-90"/>
      </p:cViewPr>
      <p:guideLst>
        <p:guide orient="horz" pos="2160"/>
        <p:guide pos="2880"/>
      </p:guideLst>
    </p:cSldViewPr>
  </p:slideViewPr>
  <p:notesTextViewPr>
    <p:cViewPr>
      <p:scale>
        <a:sx n="66" d="100"/>
        <a:sy n="66" d="100"/>
      </p:scale>
      <p:origin x="0" y="0"/>
    </p:cViewPr>
  </p:notesTextViewPr>
  <p:notesViewPr>
    <p:cSldViewPr snapToGrid="0" snapToObjects="1">
      <p:cViewPr varScale="1">
        <p:scale>
          <a:sx n="80" d="100"/>
          <a:sy n="80" d="100"/>
        </p:scale>
        <p:origin x="-3856" y="-104"/>
      </p:cViewPr>
      <p:guideLst>
        <p:guide orient="horz" pos="3024"/>
        <p:guide pos="2304"/>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notesMaster" Target="notesMasters/notesMaster1.xml"/><Relationship Id="rId128" Type="http://schemas.openxmlformats.org/officeDocument/2006/relationships/font" Target="fonts/font5.fntdata"/><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slide" Target="slides/slide58.xml"/><Relationship Id="rId69" Type="http://schemas.openxmlformats.org/officeDocument/2006/relationships/slide" Target="slides/slide63.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13" Type="http://schemas.openxmlformats.org/officeDocument/2006/relationships/slide" Target="slides/slide107.xml"/><Relationship Id="rId118" Type="http://schemas.openxmlformats.org/officeDocument/2006/relationships/slide" Target="slides/slide112.xml"/><Relationship Id="rId126" Type="http://schemas.openxmlformats.org/officeDocument/2006/relationships/font" Target="fonts/font3.fntdata"/><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font" Target="fonts/font1.fntdata"/><Relationship Id="rId129" Type="http://schemas.openxmlformats.org/officeDocument/2006/relationships/presProps" Target="presProp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font" Target="fonts/font4.fntdata"/><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font" Target="fonts/font2.fntdata"/><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theme" Target="theme/theme1.xml"/><Relationship Id="rId61" Type="http://schemas.openxmlformats.org/officeDocument/2006/relationships/slide" Target="slides/slide55.xml"/><Relationship Id="rId82" Type="http://schemas.openxmlformats.org/officeDocument/2006/relationships/slide" Target="slides/slide76.xml"/></Relationships>
</file>

<file path=ppt/diagrams/colors1.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3716B2B-478B-4721-B3A4-DDECD4C36054}" type="doc">
      <dgm:prSet loTypeId="urn:microsoft.com/office/officeart/2005/8/layout/hierarchy4" loCatId="hierarchy" qsTypeId="urn:microsoft.com/office/officeart/2005/8/quickstyle/3d1" qsCatId="3D" csTypeId="urn:microsoft.com/office/officeart/2005/8/colors/colorful1#1" csCatId="colorful" phldr="1"/>
      <dgm:spPr/>
      <dgm:t>
        <a:bodyPr/>
        <a:lstStyle/>
        <a:p>
          <a:endParaRPr lang="fr-FR"/>
        </a:p>
      </dgm:t>
    </dgm:pt>
    <dgm:pt modelId="{26FB0C7A-220C-48E6-88E6-A642D41F2FA0}">
      <dgm:prSet phldrT="[Text]" custT="1"/>
      <dgm:spPr>
        <a:solidFill>
          <a:srgbClr val="297DFD"/>
        </a:solidFill>
      </dgm:spPr>
      <dgm:t>
        <a:bodyPr/>
        <a:lstStyle/>
        <a:p>
          <a:r>
            <a:rPr lang="fr-FR" sz="2400" dirty="0" err="1" smtClean="0"/>
            <a:t>Nexxus</a:t>
          </a:r>
          <a:r>
            <a:rPr lang="fr-FR" sz="2400" dirty="0" smtClean="0"/>
            <a:t> MI Europe</a:t>
          </a:r>
          <a:endParaRPr lang="fr-FR" sz="2400" dirty="0"/>
        </a:p>
      </dgm:t>
    </dgm:pt>
    <dgm:pt modelId="{97818763-5BED-46DC-9868-C4828F7F6032}" type="parTrans" cxnId="{1F61E2C7-7E30-4E91-85C2-9AC6D96E8989}">
      <dgm:prSet/>
      <dgm:spPr/>
      <dgm:t>
        <a:bodyPr/>
        <a:lstStyle/>
        <a:p>
          <a:endParaRPr lang="fr-FR"/>
        </a:p>
      </dgm:t>
    </dgm:pt>
    <dgm:pt modelId="{B671127E-14B5-4D8E-9960-DB8EE3333A86}" type="sibTrans" cxnId="{1F61E2C7-7E30-4E91-85C2-9AC6D96E8989}">
      <dgm:prSet/>
      <dgm:spPr/>
      <dgm:t>
        <a:bodyPr/>
        <a:lstStyle/>
        <a:p>
          <a:endParaRPr lang="fr-FR"/>
        </a:p>
      </dgm:t>
    </dgm:pt>
    <dgm:pt modelId="{AA0AE3C9-2E6A-4061-86A8-CAC350D6466F}">
      <dgm:prSet phldrT="[Text]" custT="1"/>
      <dgm:spPr>
        <a:solidFill>
          <a:srgbClr val="FB4F39"/>
        </a:solidFill>
      </dgm:spPr>
      <dgm:t>
        <a:bodyPr/>
        <a:lstStyle/>
        <a:p>
          <a:r>
            <a:rPr lang="fr-FR" sz="2000" dirty="0" smtClean="0"/>
            <a:t>SP</a:t>
          </a:r>
          <a:endParaRPr lang="fr-FR" sz="2000" dirty="0"/>
        </a:p>
      </dgm:t>
    </dgm:pt>
    <dgm:pt modelId="{F4D5BC6B-9244-47C9-A683-CA6D1125B5EC}" type="sibTrans" cxnId="{B67A0F6A-3C8C-48E4-A6AF-E806681FAE28}">
      <dgm:prSet/>
      <dgm:spPr/>
      <dgm:t>
        <a:bodyPr/>
        <a:lstStyle/>
        <a:p>
          <a:endParaRPr lang="fr-FR"/>
        </a:p>
      </dgm:t>
    </dgm:pt>
    <dgm:pt modelId="{9827A3EF-355B-4697-8028-2FB8C817F58B}" type="parTrans" cxnId="{B67A0F6A-3C8C-48E4-A6AF-E806681FAE28}">
      <dgm:prSet/>
      <dgm:spPr/>
      <dgm:t>
        <a:bodyPr/>
        <a:lstStyle/>
        <a:p>
          <a:endParaRPr lang="fr-FR"/>
        </a:p>
      </dgm:t>
    </dgm:pt>
    <dgm:pt modelId="{03E127D1-F37D-4899-83EB-1763E59918CE}">
      <dgm:prSet phldrT="[Text]" custT="1"/>
      <dgm:spPr>
        <a:solidFill>
          <a:srgbClr val="FB4F39"/>
        </a:solidFill>
      </dgm:spPr>
      <dgm:t>
        <a:bodyPr/>
        <a:lstStyle/>
        <a:p>
          <a:r>
            <a:rPr lang="fr-FR" sz="2000" dirty="0" smtClean="0"/>
            <a:t>UK</a:t>
          </a:r>
          <a:endParaRPr lang="fr-FR" sz="2000" dirty="0"/>
        </a:p>
      </dgm:t>
    </dgm:pt>
    <dgm:pt modelId="{7DD11537-FBD7-49AE-B57E-2C08503EFDFC}" type="sibTrans" cxnId="{168E89DA-C5DC-44B9-ADE0-9D51D2FB8D95}">
      <dgm:prSet/>
      <dgm:spPr/>
      <dgm:t>
        <a:bodyPr/>
        <a:lstStyle/>
        <a:p>
          <a:endParaRPr lang="fr-FR"/>
        </a:p>
      </dgm:t>
    </dgm:pt>
    <dgm:pt modelId="{E4AE9AEF-BD1F-42FA-B64A-016401BF8494}" type="parTrans" cxnId="{168E89DA-C5DC-44B9-ADE0-9D51D2FB8D95}">
      <dgm:prSet/>
      <dgm:spPr/>
      <dgm:t>
        <a:bodyPr/>
        <a:lstStyle/>
        <a:p>
          <a:endParaRPr lang="fr-FR"/>
        </a:p>
      </dgm:t>
    </dgm:pt>
    <dgm:pt modelId="{F9E7EDF2-5CA2-460A-96D3-03148789C2BB}">
      <dgm:prSet phldrT="[Text]" custT="1"/>
      <dgm:spPr>
        <a:solidFill>
          <a:srgbClr val="FB4F39"/>
        </a:solidFill>
      </dgm:spPr>
      <dgm:t>
        <a:bodyPr/>
        <a:lstStyle/>
        <a:p>
          <a:r>
            <a:rPr lang="fr-FR" sz="2000" dirty="0" smtClean="0"/>
            <a:t>FR</a:t>
          </a:r>
          <a:endParaRPr lang="fr-FR" sz="2000" dirty="0"/>
        </a:p>
      </dgm:t>
    </dgm:pt>
    <dgm:pt modelId="{04B8C92B-7422-448B-9DFD-BA74649D640D}" type="sibTrans" cxnId="{82FB48CA-1A6F-44B0-B8B7-2C895CB469F0}">
      <dgm:prSet/>
      <dgm:spPr/>
      <dgm:t>
        <a:bodyPr/>
        <a:lstStyle/>
        <a:p>
          <a:endParaRPr lang="fr-FR"/>
        </a:p>
      </dgm:t>
    </dgm:pt>
    <dgm:pt modelId="{2E1416D0-FD05-4FFB-B50A-F6082DB50823}" type="parTrans" cxnId="{82FB48CA-1A6F-44B0-B8B7-2C895CB469F0}">
      <dgm:prSet/>
      <dgm:spPr/>
      <dgm:t>
        <a:bodyPr/>
        <a:lstStyle/>
        <a:p>
          <a:endParaRPr lang="fr-FR"/>
        </a:p>
      </dgm:t>
    </dgm:pt>
    <dgm:pt modelId="{14E74463-945A-4B61-8F9C-C57E5CCF5A20}" type="pres">
      <dgm:prSet presAssocID="{43716B2B-478B-4721-B3A4-DDECD4C36054}" presName="Name0" presStyleCnt="0">
        <dgm:presLayoutVars>
          <dgm:chPref val="1"/>
          <dgm:dir/>
          <dgm:animOne val="branch"/>
          <dgm:animLvl val="lvl"/>
          <dgm:resizeHandles/>
        </dgm:presLayoutVars>
      </dgm:prSet>
      <dgm:spPr/>
      <dgm:t>
        <a:bodyPr/>
        <a:lstStyle/>
        <a:p>
          <a:endParaRPr lang="en-GB"/>
        </a:p>
      </dgm:t>
    </dgm:pt>
    <dgm:pt modelId="{CE4931E7-DAC6-4908-A934-4C7765D9D035}" type="pres">
      <dgm:prSet presAssocID="{26FB0C7A-220C-48E6-88E6-A642D41F2FA0}" presName="vertOne" presStyleCnt="0"/>
      <dgm:spPr/>
    </dgm:pt>
    <dgm:pt modelId="{CE0D941D-5121-4FCA-AB64-7BBD436237D0}" type="pres">
      <dgm:prSet presAssocID="{26FB0C7A-220C-48E6-88E6-A642D41F2FA0}" presName="txOne" presStyleLbl="node0" presStyleIdx="0" presStyleCnt="1" custLinFactY="-42020" custLinFactNeighborX="-59859" custLinFactNeighborY="-100000">
        <dgm:presLayoutVars>
          <dgm:chPref val="3"/>
        </dgm:presLayoutVars>
      </dgm:prSet>
      <dgm:spPr/>
      <dgm:t>
        <a:bodyPr/>
        <a:lstStyle/>
        <a:p>
          <a:endParaRPr lang="fr-FR"/>
        </a:p>
      </dgm:t>
    </dgm:pt>
    <dgm:pt modelId="{894A22F7-B6D7-42D3-8785-6237CC65E741}" type="pres">
      <dgm:prSet presAssocID="{26FB0C7A-220C-48E6-88E6-A642D41F2FA0}" presName="parTransOne" presStyleCnt="0"/>
      <dgm:spPr/>
    </dgm:pt>
    <dgm:pt modelId="{CFF49A57-8DA7-42DC-A94D-73656D051A75}" type="pres">
      <dgm:prSet presAssocID="{26FB0C7A-220C-48E6-88E6-A642D41F2FA0}" presName="horzOne" presStyleCnt="0"/>
      <dgm:spPr/>
    </dgm:pt>
    <dgm:pt modelId="{62D7698A-A7AF-45D6-AE2D-A27E3554FC8C}" type="pres">
      <dgm:prSet presAssocID="{F9E7EDF2-5CA2-460A-96D3-03148789C2BB}" presName="vertTwo" presStyleCnt="0"/>
      <dgm:spPr/>
    </dgm:pt>
    <dgm:pt modelId="{EBA3F319-A466-4D0F-A6F6-6FD3929F2539}" type="pres">
      <dgm:prSet presAssocID="{F9E7EDF2-5CA2-460A-96D3-03148789C2BB}" presName="txTwo" presStyleLbl="node2" presStyleIdx="0" presStyleCnt="3" custLinFactNeighborX="-114" custLinFactNeighborY="1">
        <dgm:presLayoutVars>
          <dgm:chPref val="3"/>
        </dgm:presLayoutVars>
      </dgm:prSet>
      <dgm:spPr/>
      <dgm:t>
        <a:bodyPr/>
        <a:lstStyle/>
        <a:p>
          <a:endParaRPr lang="fr-FR"/>
        </a:p>
      </dgm:t>
    </dgm:pt>
    <dgm:pt modelId="{B018A641-591A-4D3D-8CD8-52AA3FE031E0}" type="pres">
      <dgm:prSet presAssocID="{F9E7EDF2-5CA2-460A-96D3-03148789C2BB}" presName="horzTwo" presStyleCnt="0"/>
      <dgm:spPr/>
    </dgm:pt>
    <dgm:pt modelId="{A9590721-B3B5-4928-8EE3-EE7B2ECFBF0C}" type="pres">
      <dgm:prSet presAssocID="{04B8C92B-7422-448B-9DFD-BA74649D640D}" presName="sibSpaceTwo" presStyleCnt="0"/>
      <dgm:spPr/>
    </dgm:pt>
    <dgm:pt modelId="{5A86FD94-36C0-4974-B2CC-E1454E4575D2}" type="pres">
      <dgm:prSet presAssocID="{03E127D1-F37D-4899-83EB-1763E59918CE}" presName="vertTwo" presStyleCnt="0"/>
      <dgm:spPr/>
    </dgm:pt>
    <dgm:pt modelId="{D0B68BE4-AE1F-42BA-BABC-8EC0329D3C75}" type="pres">
      <dgm:prSet presAssocID="{03E127D1-F37D-4899-83EB-1763E59918CE}" presName="txTwo" presStyleLbl="node2" presStyleIdx="1" presStyleCnt="3" custLinFactNeighborX="-114" custLinFactNeighborY="1">
        <dgm:presLayoutVars>
          <dgm:chPref val="3"/>
        </dgm:presLayoutVars>
      </dgm:prSet>
      <dgm:spPr/>
      <dgm:t>
        <a:bodyPr/>
        <a:lstStyle/>
        <a:p>
          <a:endParaRPr lang="fr-FR"/>
        </a:p>
      </dgm:t>
    </dgm:pt>
    <dgm:pt modelId="{F9811965-0F04-4E89-857D-6E33B9F9AE49}" type="pres">
      <dgm:prSet presAssocID="{03E127D1-F37D-4899-83EB-1763E59918CE}" presName="horzTwo" presStyleCnt="0"/>
      <dgm:spPr/>
    </dgm:pt>
    <dgm:pt modelId="{FF6B150F-10B3-4853-BD26-9CA91DC8B686}" type="pres">
      <dgm:prSet presAssocID="{7DD11537-FBD7-49AE-B57E-2C08503EFDFC}" presName="sibSpaceTwo" presStyleCnt="0"/>
      <dgm:spPr/>
    </dgm:pt>
    <dgm:pt modelId="{EA1855C6-91BF-4BE2-9D05-21EAC8D87424}" type="pres">
      <dgm:prSet presAssocID="{AA0AE3C9-2E6A-4061-86A8-CAC350D6466F}" presName="vertTwo" presStyleCnt="0"/>
      <dgm:spPr/>
    </dgm:pt>
    <dgm:pt modelId="{48438193-ABDE-47E7-AB75-657DB942F203}" type="pres">
      <dgm:prSet presAssocID="{AA0AE3C9-2E6A-4061-86A8-CAC350D6466F}" presName="txTwo" presStyleLbl="node2" presStyleIdx="2" presStyleCnt="3" custLinFactNeighborX="-114" custLinFactNeighborY="1">
        <dgm:presLayoutVars>
          <dgm:chPref val="3"/>
        </dgm:presLayoutVars>
      </dgm:prSet>
      <dgm:spPr/>
      <dgm:t>
        <a:bodyPr/>
        <a:lstStyle/>
        <a:p>
          <a:endParaRPr lang="fr-FR"/>
        </a:p>
      </dgm:t>
    </dgm:pt>
    <dgm:pt modelId="{2F240556-77A8-433B-9FEF-9D8076AF6AB9}" type="pres">
      <dgm:prSet presAssocID="{AA0AE3C9-2E6A-4061-86A8-CAC350D6466F}" presName="horzTwo" presStyleCnt="0"/>
      <dgm:spPr/>
    </dgm:pt>
  </dgm:ptLst>
  <dgm:cxnLst>
    <dgm:cxn modelId="{82FB48CA-1A6F-44B0-B8B7-2C895CB469F0}" srcId="{26FB0C7A-220C-48E6-88E6-A642D41F2FA0}" destId="{F9E7EDF2-5CA2-460A-96D3-03148789C2BB}" srcOrd="0" destOrd="0" parTransId="{2E1416D0-FD05-4FFB-B50A-F6082DB50823}" sibTransId="{04B8C92B-7422-448B-9DFD-BA74649D640D}"/>
    <dgm:cxn modelId="{F91C2758-E494-41FB-BF13-BC44197A1F40}" type="presOf" srcId="{26FB0C7A-220C-48E6-88E6-A642D41F2FA0}" destId="{CE0D941D-5121-4FCA-AB64-7BBD436237D0}" srcOrd="0" destOrd="0" presId="urn:microsoft.com/office/officeart/2005/8/layout/hierarchy4"/>
    <dgm:cxn modelId="{D004D50F-D580-4A4E-9C53-B87867AAD099}" type="presOf" srcId="{43716B2B-478B-4721-B3A4-DDECD4C36054}" destId="{14E74463-945A-4B61-8F9C-C57E5CCF5A20}" srcOrd="0" destOrd="0" presId="urn:microsoft.com/office/officeart/2005/8/layout/hierarchy4"/>
    <dgm:cxn modelId="{1F61E2C7-7E30-4E91-85C2-9AC6D96E8989}" srcId="{43716B2B-478B-4721-B3A4-DDECD4C36054}" destId="{26FB0C7A-220C-48E6-88E6-A642D41F2FA0}" srcOrd="0" destOrd="0" parTransId="{97818763-5BED-46DC-9868-C4828F7F6032}" sibTransId="{B671127E-14B5-4D8E-9960-DB8EE3333A86}"/>
    <dgm:cxn modelId="{F5DE05F1-508B-4B2B-9B7E-79D167706394}" type="presOf" srcId="{F9E7EDF2-5CA2-460A-96D3-03148789C2BB}" destId="{EBA3F319-A466-4D0F-A6F6-6FD3929F2539}" srcOrd="0" destOrd="0" presId="urn:microsoft.com/office/officeart/2005/8/layout/hierarchy4"/>
    <dgm:cxn modelId="{D0F6361C-1A87-40FB-893B-D1174C5CAE0F}" type="presOf" srcId="{AA0AE3C9-2E6A-4061-86A8-CAC350D6466F}" destId="{48438193-ABDE-47E7-AB75-657DB942F203}" srcOrd="0" destOrd="0" presId="urn:microsoft.com/office/officeart/2005/8/layout/hierarchy4"/>
    <dgm:cxn modelId="{168E89DA-C5DC-44B9-ADE0-9D51D2FB8D95}" srcId="{26FB0C7A-220C-48E6-88E6-A642D41F2FA0}" destId="{03E127D1-F37D-4899-83EB-1763E59918CE}" srcOrd="1" destOrd="0" parTransId="{E4AE9AEF-BD1F-42FA-B64A-016401BF8494}" sibTransId="{7DD11537-FBD7-49AE-B57E-2C08503EFDFC}"/>
    <dgm:cxn modelId="{E9D8722E-7492-40F3-AB63-2E37B2076D2B}" type="presOf" srcId="{03E127D1-F37D-4899-83EB-1763E59918CE}" destId="{D0B68BE4-AE1F-42BA-BABC-8EC0329D3C75}" srcOrd="0" destOrd="0" presId="urn:microsoft.com/office/officeart/2005/8/layout/hierarchy4"/>
    <dgm:cxn modelId="{B67A0F6A-3C8C-48E4-A6AF-E806681FAE28}" srcId="{26FB0C7A-220C-48E6-88E6-A642D41F2FA0}" destId="{AA0AE3C9-2E6A-4061-86A8-CAC350D6466F}" srcOrd="2" destOrd="0" parTransId="{9827A3EF-355B-4697-8028-2FB8C817F58B}" sibTransId="{F4D5BC6B-9244-47C9-A683-CA6D1125B5EC}"/>
    <dgm:cxn modelId="{9F1B9DB3-EA24-43DF-A368-F385C1FA883E}" type="presParOf" srcId="{14E74463-945A-4B61-8F9C-C57E5CCF5A20}" destId="{CE4931E7-DAC6-4908-A934-4C7765D9D035}" srcOrd="0" destOrd="0" presId="urn:microsoft.com/office/officeart/2005/8/layout/hierarchy4"/>
    <dgm:cxn modelId="{D3E152C3-D412-499B-83EE-7C9C8BFF1779}" type="presParOf" srcId="{CE4931E7-DAC6-4908-A934-4C7765D9D035}" destId="{CE0D941D-5121-4FCA-AB64-7BBD436237D0}" srcOrd="0" destOrd="0" presId="urn:microsoft.com/office/officeart/2005/8/layout/hierarchy4"/>
    <dgm:cxn modelId="{CD38C9B8-7842-4451-B3D6-55A0B49537BD}" type="presParOf" srcId="{CE4931E7-DAC6-4908-A934-4C7765D9D035}" destId="{894A22F7-B6D7-42D3-8785-6237CC65E741}" srcOrd="1" destOrd="0" presId="urn:microsoft.com/office/officeart/2005/8/layout/hierarchy4"/>
    <dgm:cxn modelId="{7F339A5E-51B0-4E61-8E4B-79F648E968D3}" type="presParOf" srcId="{CE4931E7-DAC6-4908-A934-4C7765D9D035}" destId="{CFF49A57-8DA7-42DC-A94D-73656D051A75}" srcOrd="2" destOrd="0" presId="urn:microsoft.com/office/officeart/2005/8/layout/hierarchy4"/>
    <dgm:cxn modelId="{FC76B33B-FDF6-41A6-A782-941254853C59}" type="presParOf" srcId="{CFF49A57-8DA7-42DC-A94D-73656D051A75}" destId="{62D7698A-A7AF-45D6-AE2D-A27E3554FC8C}" srcOrd="0" destOrd="0" presId="urn:microsoft.com/office/officeart/2005/8/layout/hierarchy4"/>
    <dgm:cxn modelId="{6145FF36-BBC6-48ED-ACEC-9EC60EA92133}" type="presParOf" srcId="{62D7698A-A7AF-45D6-AE2D-A27E3554FC8C}" destId="{EBA3F319-A466-4D0F-A6F6-6FD3929F2539}" srcOrd="0" destOrd="0" presId="urn:microsoft.com/office/officeart/2005/8/layout/hierarchy4"/>
    <dgm:cxn modelId="{3D817871-5D0F-4D9B-9B10-B967619BDD32}" type="presParOf" srcId="{62D7698A-A7AF-45D6-AE2D-A27E3554FC8C}" destId="{B018A641-591A-4D3D-8CD8-52AA3FE031E0}" srcOrd="1" destOrd="0" presId="urn:microsoft.com/office/officeart/2005/8/layout/hierarchy4"/>
    <dgm:cxn modelId="{48BFC921-1986-4D12-AF59-E5AADCD48F47}" type="presParOf" srcId="{CFF49A57-8DA7-42DC-A94D-73656D051A75}" destId="{A9590721-B3B5-4928-8EE3-EE7B2ECFBF0C}" srcOrd="1" destOrd="0" presId="urn:microsoft.com/office/officeart/2005/8/layout/hierarchy4"/>
    <dgm:cxn modelId="{AA4639A4-ACD1-459F-9F9F-E691D2880FEC}" type="presParOf" srcId="{CFF49A57-8DA7-42DC-A94D-73656D051A75}" destId="{5A86FD94-36C0-4974-B2CC-E1454E4575D2}" srcOrd="2" destOrd="0" presId="urn:microsoft.com/office/officeart/2005/8/layout/hierarchy4"/>
    <dgm:cxn modelId="{705FB1A1-2795-4965-A88F-B416BB6C1CF3}" type="presParOf" srcId="{5A86FD94-36C0-4974-B2CC-E1454E4575D2}" destId="{D0B68BE4-AE1F-42BA-BABC-8EC0329D3C75}" srcOrd="0" destOrd="0" presId="urn:microsoft.com/office/officeart/2005/8/layout/hierarchy4"/>
    <dgm:cxn modelId="{F8887278-174C-41FA-99E6-16C8B039C690}" type="presParOf" srcId="{5A86FD94-36C0-4974-B2CC-E1454E4575D2}" destId="{F9811965-0F04-4E89-857D-6E33B9F9AE49}" srcOrd="1" destOrd="0" presId="urn:microsoft.com/office/officeart/2005/8/layout/hierarchy4"/>
    <dgm:cxn modelId="{3A6844C6-C1BA-49F9-ABFF-BE2B2D952A64}" type="presParOf" srcId="{CFF49A57-8DA7-42DC-A94D-73656D051A75}" destId="{FF6B150F-10B3-4853-BD26-9CA91DC8B686}" srcOrd="3" destOrd="0" presId="urn:microsoft.com/office/officeart/2005/8/layout/hierarchy4"/>
    <dgm:cxn modelId="{7A9A7BBE-7B0A-49C8-9DB4-58771F7165E6}" type="presParOf" srcId="{CFF49A57-8DA7-42DC-A94D-73656D051A75}" destId="{EA1855C6-91BF-4BE2-9D05-21EAC8D87424}" srcOrd="4" destOrd="0" presId="urn:microsoft.com/office/officeart/2005/8/layout/hierarchy4"/>
    <dgm:cxn modelId="{831E128C-B475-4079-A531-AD6EC85DEB3F}" type="presParOf" srcId="{EA1855C6-91BF-4BE2-9D05-21EAC8D87424}" destId="{48438193-ABDE-47E7-AB75-657DB942F203}" srcOrd="0" destOrd="0" presId="urn:microsoft.com/office/officeart/2005/8/layout/hierarchy4"/>
    <dgm:cxn modelId="{E93B28AC-E22E-458A-A478-F209AD808F8C}" type="presParOf" srcId="{EA1855C6-91BF-4BE2-9D05-21EAC8D87424}" destId="{2F240556-77A8-433B-9FEF-9D8076AF6AB9}" srcOrd="1" destOrd="0" presId="urn:microsoft.com/office/officeart/2005/8/layout/hierarchy4"/>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CE0D941D-5121-4FCA-AB64-7BBD436237D0}">
      <dsp:nvSpPr>
        <dsp:cNvPr id="0" name=""/>
        <dsp:cNvSpPr/>
      </dsp:nvSpPr>
      <dsp:spPr>
        <a:xfrm>
          <a:off x="0" y="0"/>
          <a:ext cx="3597812" cy="672965"/>
        </a:xfrm>
        <a:prstGeom prst="roundRect">
          <a:avLst>
            <a:gd name="adj" fmla="val 10000"/>
          </a:avLst>
        </a:prstGeom>
        <a:solidFill>
          <a:srgbClr val="297DFD"/>
        </a:soli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fr-FR" sz="2400" kern="1200" dirty="0" err="1" smtClean="0"/>
            <a:t>Nexxus</a:t>
          </a:r>
          <a:r>
            <a:rPr lang="fr-FR" sz="2400" kern="1200" dirty="0" smtClean="0"/>
            <a:t> MI Europe</a:t>
          </a:r>
          <a:endParaRPr lang="fr-FR" sz="2400" kern="1200" dirty="0"/>
        </a:p>
      </dsp:txBody>
      <dsp:txXfrm>
        <a:off x="0" y="0"/>
        <a:ext cx="3597812" cy="672965"/>
      </dsp:txXfrm>
    </dsp:sp>
    <dsp:sp modelId="{EBA3F319-A466-4D0F-A6F6-6FD3929F2539}">
      <dsp:nvSpPr>
        <dsp:cNvPr id="0" name=""/>
        <dsp:cNvSpPr/>
      </dsp:nvSpPr>
      <dsp:spPr>
        <a:xfrm>
          <a:off x="0" y="767194"/>
          <a:ext cx="1135673" cy="672965"/>
        </a:xfrm>
        <a:prstGeom prst="roundRect">
          <a:avLst>
            <a:gd name="adj" fmla="val 10000"/>
          </a:avLst>
        </a:prstGeom>
        <a:solidFill>
          <a:srgbClr val="FB4F39"/>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smtClean="0"/>
            <a:t>FR</a:t>
          </a:r>
          <a:endParaRPr lang="fr-FR" sz="2000" kern="1200" dirty="0"/>
        </a:p>
      </dsp:txBody>
      <dsp:txXfrm>
        <a:off x="0" y="767194"/>
        <a:ext cx="1135673" cy="672965"/>
      </dsp:txXfrm>
    </dsp:sp>
    <dsp:sp modelId="{D0B68BE4-AE1F-42BA-BABC-8EC0329D3C75}">
      <dsp:nvSpPr>
        <dsp:cNvPr id="0" name=""/>
        <dsp:cNvSpPr/>
      </dsp:nvSpPr>
      <dsp:spPr>
        <a:xfrm>
          <a:off x="1231068" y="767194"/>
          <a:ext cx="1135673" cy="672965"/>
        </a:xfrm>
        <a:prstGeom prst="roundRect">
          <a:avLst>
            <a:gd name="adj" fmla="val 10000"/>
          </a:avLst>
        </a:prstGeom>
        <a:solidFill>
          <a:srgbClr val="FB4F39"/>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smtClean="0"/>
            <a:t>UK</a:t>
          </a:r>
          <a:endParaRPr lang="fr-FR" sz="2000" kern="1200" dirty="0"/>
        </a:p>
      </dsp:txBody>
      <dsp:txXfrm>
        <a:off x="1231068" y="767194"/>
        <a:ext cx="1135673" cy="672965"/>
      </dsp:txXfrm>
    </dsp:sp>
    <dsp:sp modelId="{48438193-ABDE-47E7-AB75-657DB942F203}">
      <dsp:nvSpPr>
        <dsp:cNvPr id="0" name=""/>
        <dsp:cNvSpPr/>
      </dsp:nvSpPr>
      <dsp:spPr>
        <a:xfrm>
          <a:off x="2462138" y="767194"/>
          <a:ext cx="1135673" cy="672965"/>
        </a:xfrm>
        <a:prstGeom prst="roundRect">
          <a:avLst>
            <a:gd name="adj" fmla="val 10000"/>
          </a:avLst>
        </a:prstGeom>
        <a:solidFill>
          <a:srgbClr val="FB4F39"/>
        </a:solidFill>
        <a:ln>
          <a:noFill/>
        </a:ln>
        <a:effectLst>
          <a:outerShdw blurRad="40000" dist="20000" dir="5400000" rotWithShape="0">
            <a:srgbClr val="000000">
              <a:alpha val="38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1">
          <a:scrgbClr r="0" g="0" b="0"/>
        </a:effectRef>
        <a:fontRef idx="minor">
          <a:schemeClr val="lt1"/>
        </a:fontRef>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fr-FR" sz="2000" kern="1200" dirty="0" smtClean="0"/>
            <a:t>SP</a:t>
          </a:r>
          <a:endParaRPr lang="fr-FR" sz="2000" kern="1200" dirty="0"/>
        </a:p>
      </dsp:txBody>
      <dsp:txXfrm>
        <a:off x="2462138" y="767194"/>
        <a:ext cx="1135673" cy="67296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E519884F-D6F0-EC4E-A56A-14AD622F798C}" type="datetimeFigureOut">
              <a:rPr lang="en-US" smtClean="0"/>
              <a:pPr/>
              <a:t>4/13/2016</a:t>
            </a:fld>
            <a:endParaRPr lang="en-GB"/>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7792B569-2F9F-D440-B547-B789863526A0}" type="slidenum">
              <a:rPr lang="en-GB" smtClean="0"/>
              <a:pPr/>
              <a:t>‹#›</a:t>
            </a:fld>
            <a:endParaRPr lang="en-GB"/>
          </a:p>
        </p:txBody>
      </p:sp>
    </p:spTree>
    <p:extLst>
      <p:ext uri="{BB962C8B-B14F-4D97-AF65-F5344CB8AC3E}">
        <p14:creationId xmlns="" xmlns:p14="http://schemas.microsoft.com/office/powerpoint/2010/main" val="17492698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crm.cegedim-portal.com/resource"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lide Image Placeholder 1"/>
          <p:cNvSpPr>
            <a:spLocks noGrp="1" noRot="1" noChangeAspect="1" noTextEdit="1"/>
          </p:cNvSpPr>
          <p:nvPr>
            <p:ph type="sldImg"/>
          </p:nvPr>
        </p:nvSpPr>
        <p:spPr bwMode="auto">
          <a:noFill/>
          <a:ln>
            <a:solidFill>
              <a:srgbClr val="000000"/>
            </a:solidFill>
            <a:miter lim="800000"/>
            <a:headEnd/>
            <a:tailEnd/>
          </a:ln>
        </p:spPr>
      </p:sp>
      <p:sp>
        <p:nvSpPr>
          <p:cNvPr id="77827" name="Notes Placeholder 2"/>
          <p:cNvSpPr>
            <a:spLocks noGrp="1"/>
          </p:cNvSpPr>
          <p:nvPr>
            <p:ph type="body" idx="1"/>
          </p:nvPr>
        </p:nvSpPr>
        <p:spPr bwMode="auto">
          <a:noFill/>
        </p:spPr>
        <p:txBody>
          <a:bodyPr/>
          <a:lstStyle/>
          <a:p>
            <a:endParaRPr lang="en-GB" dirty="0" smtClean="0">
              <a:latin typeface="Arial" charset="0"/>
              <a:ea typeface="ＭＳ Ｐゴシック" pitchFamily="34" charset="-128"/>
            </a:endParaRPr>
          </a:p>
          <a:p>
            <a:endParaRPr lang="en-GB" dirty="0" smtClean="0">
              <a:latin typeface="Arial" charset="0"/>
              <a:ea typeface="ＭＳ Ｐゴシック" pitchFamily="34" charset="-128"/>
            </a:endParaRPr>
          </a:p>
          <a:p>
            <a:endParaRPr lang="en-GB" dirty="0" smtClean="0">
              <a:latin typeface="Arial" charset="0"/>
              <a:ea typeface="ＭＳ Ｐゴシック" pitchFamily="34" charset="-128"/>
            </a:endParaRPr>
          </a:p>
        </p:txBody>
      </p:sp>
      <p:sp>
        <p:nvSpPr>
          <p:cNvPr id="77828" name="Slide Number Placeholder 3"/>
          <p:cNvSpPr>
            <a:spLocks noGrp="1"/>
          </p:cNvSpPr>
          <p:nvPr>
            <p:ph type="sldNum" sz="quarter" idx="5"/>
          </p:nvPr>
        </p:nvSpPr>
        <p:spPr bwMode="auto">
          <a:noFill/>
          <a:ln>
            <a:miter lim="800000"/>
            <a:headEnd/>
            <a:tailEnd/>
          </a:ln>
        </p:spPr>
        <p:txBody>
          <a:bodyPr/>
          <a:lstStyle/>
          <a:p>
            <a:fld id="{C2273BA1-FC2B-4933-8619-2B798E11188F}" type="slidenum">
              <a:rPr lang="en-US" smtClean="0">
                <a:latin typeface="Arial" charset="0"/>
                <a:ea typeface="ＭＳ Ｐゴシック" pitchFamily="34" charset="-128"/>
              </a:rPr>
              <a:pPr/>
              <a:t>1</a:t>
            </a:fld>
            <a:endParaRPr lang="en-US" smtClean="0">
              <a:latin typeface="Arial" charset="0"/>
              <a:ea typeface="ＭＳ Ｐゴシック" pitchFamily="34" charset="-128"/>
            </a:endParaRPr>
          </a:p>
        </p:txBody>
      </p:sp>
      <p:sp>
        <p:nvSpPr>
          <p:cNvPr id="77829" name="Date Placeholder 4"/>
          <p:cNvSpPr>
            <a:spLocks noGrp="1"/>
          </p:cNvSpPr>
          <p:nvPr>
            <p:ph type="dt" sz="quarter" idx="1"/>
          </p:nvPr>
        </p:nvSpPr>
        <p:spPr bwMode="auto">
          <a:noFill/>
          <a:ln>
            <a:miter lim="800000"/>
            <a:headEnd/>
            <a:tailEnd/>
          </a:ln>
        </p:spPr>
        <p:txBody>
          <a:bodyPr/>
          <a:lstStyle/>
          <a:p>
            <a:fld id="{E55A9385-5231-489D-BF8E-CC0510D71E45}" type="datetime1">
              <a:rPr lang="en-US" smtClean="0">
                <a:latin typeface="Arial" charset="0"/>
                <a:ea typeface="ＭＳ Ｐゴシック" pitchFamily="34" charset="-128"/>
              </a:rPr>
              <a:pPr/>
              <a:t>4/13/2016</a:t>
            </a:fld>
            <a:endParaRPr lang="en-US" smtClean="0">
              <a:latin typeface="Arial" charset="0"/>
              <a:ea typeface="ＭＳ Ｐゴシック" pitchFamily="34" charset="-128"/>
            </a:endParaRPr>
          </a:p>
        </p:txBody>
      </p:sp>
    </p:spTree>
    <p:extLst>
      <p:ext uri="{BB962C8B-B14F-4D97-AF65-F5344CB8AC3E}">
        <p14:creationId xmlns="" xmlns:p14="http://schemas.microsoft.com/office/powerpoint/2010/main" val="3480112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7BE198-D19E-4232-AB09-5DD537C4037F}" type="slidenum">
              <a:rPr lang="en-GB" smtClean="0">
                <a:solidFill>
                  <a:prstClr val="black"/>
                </a:solidFill>
              </a:rPr>
              <a:pPr/>
              <a:t>12</a:t>
            </a:fld>
            <a:endParaRPr lang="en-GB">
              <a:solidFill>
                <a:prstClr val="black"/>
              </a:solidFill>
            </a:endParaRPr>
          </a:p>
        </p:txBody>
      </p:sp>
    </p:spTree>
    <p:extLst>
      <p:ext uri="{BB962C8B-B14F-4D97-AF65-F5344CB8AC3E}">
        <p14:creationId xmlns="" xmlns:p14="http://schemas.microsoft.com/office/powerpoint/2010/main" val="24482361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GB" dirty="0" smtClean="0"/>
              <a:t>http://crm.cegedim-portal.com/resource/Product/FuncDocs/Mobile%20Intelligence%20Suite/DID-DataTemplate_MI11.xls</a:t>
            </a:r>
          </a:p>
        </p:txBody>
      </p:sp>
      <p:sp>
        <p:nvSpPr>
          <p:cNvPr id="4" name="Slide Number Placeholder 3"/>
          <p:cNvSpPr>
            <a:spLocks noGrp="1"/>
          </p:cNvSpPr>
          <p:nvPr>
            <p:ph type="sldNum" sz="quarter" idx="10"/>
          </p:nvPr>
        </p:nvSpPr>
        <p:spPr/>
        <p:txBody>
          <a:bodyPr/>
          <a:lstStyle/>
          <a:p>
            <a:fld id="{7792B569-2F9F-D440-B547-B789863526A0}" type="slidenum">
              <a:rPr lang="en-GB" smtClean="0"/>
              <a:pPr/>
              <a:t>14</a:t>
            </a:fld>
            <a:endParaRPr lang="en-GB"/>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A </a:t>
            </a:r>
            <a:r>
              <a:rPr lang="en-US" b="1" dirty="0" smtClean="0"/>
              <a:t>Super User </a:t>
            </a:r>
            <a:r>
              <a:rPr lang="en-US" dirty="0" smtClean="0"/>
              <a:t>or </a:t>
            </a:r>
            <a:r>
              <a:rPr lang="en-US" b="1" dirty="0" smtClean="0"/>
              <a:t>Tenant Admin </a:t>
            </a:r>
            <a:r>
              <a:rPr lang="en-US" dirty="0" smtClean="0"/>
              <a:t>should login to </a:t>
            </a:r>
            <a:r>
              <a:rPr lang="en-US" dirty="0" err="1" smtClean="0"/>
              <a:t>NexxusETL</a:t>
            </a:r>
            <a:r>
              <a:rPr lang="en-US" dirty="0" smtClean="0"/>
              <a:t> as the new user ( which registers the user) and then logout / login as Admin and change the permissions to reflect any modifications to the default permissions</a:t>
            </a:r>
          </a:p>
          <a:p>
            <a:endParaRPr lang="en-GB" dirty="0"/>
          </a:p>
        </p:txBody>
      </p:sp>
      <p:sp>
        <p:nvSpPr>
          <p:cNvPr id="4" name="Slide Number Placeholder 3"/>
          <p:cNvSpPr>
            <a:spLocks noGrp="1"/>
          </p:cNvSpPr>
          <p:nvPr>
            <p:ph type="sldNum" sz="quarter" idx="10"/>
          </p:nvPr>
        </p:nvSpPr>
        <p:spPr/>
        <p:txBody>
          <a:bodyPr/>
          <a:lstStyle/>
          <a:p>
            <a:fld id="{7792B569-2F9F-D440-B547-B789863526A0}" type="slidenum">
              <a:rPr lang="en-GB" smtClean="0"/>
              <a:pPr/>
              <a:t>32</a:t>
            </a:fld>
            <a:endParaRPr lang="en-GB"/>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792B569-2F9F-D440-B547-B789863526A0}" type="slidenum">
              <a:rPr lang="en-GB" smtClean="0"/>
              <a:pPr/>
              <a:t>33</a:t>
            </a:fld>
            <a:endParaRPr lang="en-GB"/>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7BE198-D19E-4232-AB09-5DD537C4037F}" type="slidenum">
              <a:rPr lang="en-GB" smtClean="0">
                <a:solidFill>
                  <a:prstClr val="black"/>
                </a:solidFill>
              </a:rPr>
              <a:pPr/>
              <a:t>36</a:t>
            </a:fld>
            <a:endParaRPr lang="en-GB">
              <a:solidFill>
                <a:prstClr val="black"/>
              </a:solidFill>
            </a:endParaRPr>
          </a:p>
        </p:txBody>
      </p:sp>
    </p:spTree>
    <p:extLst>
      <p:ext uri="{BB962C8B-B14F-4D97-AF65-F5344CB8AC3E}">
        <p14:creationId xmlns="" xmlns:p14="http://schemas.microsoft.com/office/powerpoint/2010/main" val="2448236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7BE198-D19E-4232-AB09-5DD537C4037F}" type="slidenum">
              <a:rPr lang="en-GB" smtClean="0">
                <a:solidFill>
                  <a:prstClr val="black"/>
                </a:solidFill>
              </a:rPr>
              <a:pPr/>
              <a:t>37</a:t>
            </a:fld>
            <a:endParaRPr lang="en-GB">
              <a:solidFill>
                <a:prstClr val="black"/>
              </a:solidFill>
            </a:endParaRPr>
          </a:p>
        </p:txBody>
      </p:sp>
    </p:spTree>
    <p:extLst>
      <p:ext uri="{BB962C8B-B14F-4D97-AF65-F5344CB8AC3E}">
        <p14:creationId xmlns="" xmlns:p14="http://schemas.microsoft.com/office/powerpoint/2010/main" val="24482361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792B569-2F9F-D440-B547-B789863526A0}" type="slidenum">
              <a:rPr lang="en-GB" smtClean="0"/>
              <a:pPr/>
              <a:t>38</a:t>
            </a:fld>
            <a:endParaRPr lang="en-GB"/>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7BE198-D19E-4232-AB09-5DD537C4037F}" type="slidenum">
              <a:rPr lang="en-GB" smtClean="0">
                <a:solidFill>
                  <a:prstClr val="black"/>
                </a:solidFill>
              </a:rPr>
              <a:pPr/>
              <a:t>39</a:t>
            </a:fld>
            <a:endParaRPr lang="en-GB">
              <a:solidFill>
                <a:prstClr val="black"/>
              </a:solidFill>
            </a:endParaRPr>
          </a:p>
        </p:txBody>
      </p:sp>
    </p:spTree>
    <p:extLst>
      <p:ext uri="{BB962C8B-B14F-4D97-AF65-F5344CB8AC3E}">
        <p14:creationId xmlns="" xmlns:p14="http://schemas.microsoft.com/office/powerpoint/2010/main" val="24482361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7BE198-D19E-4232-AB09-5DD537C4037F}" type="slidenum">
              <a:rPr lang="en-GB" smtClean="0">
                <a:solidFill>
                  <a:prstClr val="black"/>
                </a:solidFill>
              </a:rPr>
              <a:pPr/>
              <a:t>40</a:t>
            </a:fld>
            <a:endParaRPr lang="en-GB">
              <a:solidFill>
                <a:prstClr val="black"/>
              </a:solidFill>
            </a:endParaRPr>
          </a:p>
        </p:txBody>
      </p:sp>
    </p:spTree>
    <p:extLst>
      <p:ext uri="{BB962C8B-B14F-4D97-AF65-F5344CB8AC3E}">
        <p14:creationId xmlns="" xmlns:p14="http://schemas.microsoft.com/office/powerpoint/2010/main" val="2448236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dirty="0" smtClean="0">
                <a:latin typeface="Arial" pitchFamily="34" charset="0"/>
                <a:ea typeface="ＭＳ Ｐゴシック" pitchFamily="34" charset="-128"/>
              </a:rPr>
              <a:t>Be careful, using this</a:t>
            </a:r>
            <a:r>
              <a:rPr lang="en-US" sz="1200" baseline="0" dirty="0" smtClean="0">
                <a:latin typeface="Arial" pitchFamily="34" charset="0"/>
                <a:ea typeface="ＭＳ Ｐゴシック" pitchFamily="34" charset="-128"/>
              </a:rPr>
              <a:t> method to load data does not allow you to receive the errors logs in the </a:t>
            </a:r>
            <a:r>
              <a:rPr lang="en-US" sz="1200" baseline="0" dirty="0" err="1" smtClean="0">
                <a:latin typeface="Arial" pitchFamily="34" charset="0"/>
                <a:ea typeface="ＭＳ Ｐゴシック" pitchFamily="34" charset="-128"/>
              </a:rPr>
              <a:t>MoveIt</a:t>
            </a:r>
            <a:r>
              <a:rPr lang="en-US" sz="1200" baseline="0" dirty="0" smtClean="0">
                <a:latin typeface="Arial" pitchFamily="34" charset="0"/>
                <a:ea typeface="ＭＳ Ｐゴシック" pitchFamily="34" charset="-128"/>
              </a:rPr>
              <a:t> Account.</a:t>
            </a:r>
          </a:p>
          <a:p>
            <a:r>
              <a:rPr lang="en-US" sz="1200" baseline="0" dirty="0" smtClean="0">
                <a:latin typeface="Arial" pitchFamily="34" charset="0"/>
                <a:ea typeface="ＭＳ Ｐゴシック" pitchFamily="34" charset="-128"/>
              </a:rPr>
              <a:t>********************************************************************************************</a:t>
            </a:r>
          </a:p>
          <a:p>
            <a:endParaRPr lang="en-US" sz="1200" baseline="0" dirty="0" smtClean="0">
              <a:latin typeface="Arial" pitchFamily="34" charset="0"/>
              <a:ea typeface="ＭＳ Ｐゴシック" pitchFamily="34" charset="-128"/>
            </a:endParaRPr>
          </a:p>
          <a:p>
            <a:r>
              <a:rPr lang="en-US" sz="1200" baseline="0" dirty="0" smtClean="0">
                <a:latin typeface="Arial" pitchFamily="34" charset="0"/>
                <a:ea typeface="ＭＳ Ｐゴシック" pitchFamily="34" charset="-128"/>
              </a:rPr>
              <a:t>Some </a:t>
            </a:r>
            <a:r>
              <a:rPr lang="en-US" sz="1200" baseline="0" dirty="0" err="1" smtClean="0">
                <a:latin typeface="Arial" pitchFamily="34" charset="0"/>
                <a:ea typeface="ＭＳ Ｐゴシック" pitchFamily="34" charset="-128"/>
              </a:rPr>
              <a:t>sql</a:t>
            </a:r>
            <a:r>
              <a:rPr lang="en-US" sz="1200" baseline="0" dirty="0" smtClean="0">
                <a:latin typeface="Arial" pitchFamily="34" charset="0"/>
                <a:ea typeface="ＭＳ Ｐゴシック" pitchFamily="34" charset="-128"/>
              </a:rPr>
              <a:t> queries that can be helpful : </a:t>
            </a:r>
          </a:p>
          <a:p>
            <a:endParaRPr lang="en-US" sz="1200" baseline="0" dirty="0" smtClean="0">
              <a:latin typeface="Arial" pitchFamily="34" charset="0"/>
              <a:ea typeface="ＭＳ Ｐゴシック" pitchFamily="34" charset="-128"/>
            </a:endParaRPr>
          </a:p>
          <a:p>
            <a:r>
              <a:rPr lang="en-US" sz="1200" kern="1200" dirty="0" smtClean="0">
                <a:solidFill>
                  <a:schemeClr val="tx1"/>
                </a:solidFill>
                <a:latin typeface="Arial"/>
                <a:ea typeface="ＭＳ Ｐゴシック" pitchFamily="-107" charset="-128"/>
                <a:cs typeface="ＭＳ Ｐゴシック" pitchFamily="-107" charset="-128"/>
              </a:rPr>
              <a:t>See what job from which tenant is in the pipeline:</a:t>
            </a:r>
          </a:p>
          <a:p>
            <a:r>
              <a:rPr lang="en-US" sz="1200" kern="1200" baseline="0" dirty="0" smtClean="0">
                <a:solidFill>
                  <a:schemeClr val="tx1"/>
                </a:solidFill>
                <a:latin typeface="Arial"/>
                <a:ea typeface="ＭＳ Ｐゴシック" pitchFamily="-107" charset="-128"/>
              </a:rPr>
              <a:t>----------------------------------------------------------</a:t>
            </a:r>
            <a:endParaRPr lang="en-US" sz="1200" baseline="0" dirty="0" smtClean="0">
              <a:latin typeface="Arial" pitchFamily="34" charset="0"/>
              <a:ea typeface="ＭＳ Ｐゴシック" pitchFamily="34" charset="-128"/>
            </a:endParaRPr>
          </a:p>
          <a:p>
            <a:endParaRPr lang="en-US" sz="1200" kern="1200" baseline="0" dirty="0" smtClean="0">
              <a:solidFill>
                <a:schemeClr val="tx1"/>
              </a:solidFill>
              <a:latin typeface="Arial" pitchFamily="34" charset="0"/>
              <a:ea typeface="ＭＳ Ｐゴシック" pitchFamily="34" charset="-128"/>
              <a:cs typeface="ＭＳ Ｐゴシック" pitchFamily="-107" charset="-128"/>
            </a:endParaRPr>
          </a:p>
          <a:p>
            <a:r>
              <a:rPr lang="en-US" sz="1200" kern="1200" dirty="0" smtClean="0">
                <a:solidFill>
                  <a:schemeClr val="tx1"/>
                </a:solidFill>
                <a:latin typeface="Arial"/>
                <a:ea typeface="ＭＳ Ｐゴシック" pitchFamily="-107" charset="-128"/>
                <a:cs typeface="ＭＳ Ｐゴシック" pitchFamily="-107" charset="-128"/>
              </a:rPr>
              <a:t>select TENANT.TENANT_ID, TENANT.EXTERNAL_ID_1, TENANT.TENANT_NAME, DLT_JOB.JOB_NAME, </a:t>
            </a:r>
            <a:r>
              <a:rPr lang="en-US" sz="1200" kern="1200" dirty="0" err="1" smtClean="0">
                <a:solidFill>
                  <a:schemeClr val="tx1"/>
                </a:solidFill>
                <a:latin typeface="Arial"/>
                <a:ea typeface="ＭＳ Ｐゴシック" pitchFamily="-107" charset="-128"/>
                <a:cs typeface="ＭＳ Ｐゴシック" pitchFamily="-107" charset="-128"/>
              </a:rPr>
              <a:t>a.STATUS</a:t>
            </a:r>
            <a:r>
              <a:rPr lang="en-US" sz="1200" kern="1200" dirty="0" smtClean="0">
                <a:solidFill>
                  <a:schemeClr val="tx1"/>
                </a:solidFill>
                <a:latin typeface="Arial"/>
                <a:ea typeface="ＭＳ Ｐゴシック" pitchFamily="-107" charset="-128"/>
                <a:cs typeface="ＭＳ Ｐゴシック" pitchFamily="-107" charset="-128"/>
              </a:rPr>
              <a:t>, </a:t>
            </a:r>
            <a:r>
              <a:rPr lang="en-US" sz="1200" kern="1200" dirty="0" err="1" smtClean="0">
                <a:solidFill>
                  <a:schemeClr val="tx1"/>
                </a:solidFill>
                <a:latin typeface="Arial"/>
                <a:ea typeface="ＭＳ Ｐゴシック" pitchFamily="-107" charset="-128"/>
                <a:cs typeface="ＭＳ Ｐゴシック" pitchFamily="-107" charset="-128"/>
              </a:rPr>
              <a:t>a.RUN_DATE</a:t>
            </a:r>
            <a:r>
              <a:rPr lang="en-US" sz="1200" kern="1200" dirty="0" smtClean="0">
                <a:solidFill>
                  <a:schemeClr val="tx1"/>
                </a:solidFill>
                <a:latin typeface="Arial"/>
                <a:ea typeface="ＭＳ Ｐゴシック" pitchFamily="-107" charset="-128"/>
                <a:cs typeface="ＭＳ Ｐゴシック" pitchFamily="-107" charset="-128"/>
              </a:rPr>
              <a:t> as SCHEDULE_TIME, </a:t>
            </a:r>
          </a:p>
          <a:p>
            <a:r>
              <a:rPr lang="en-US" sz="1200" kern="1200" dirty="0" smtClean="0">
                <a:solidFill>
                  <a:schemeClr val="tx1"/>
                </a:solidFill>
                <a:latin typeface="Arial"/>
                <a:ea typeface="ＭＳ Ｐゴシック" pitchFamily="-107" charset="-128"/>
                <a:cs typeface="ＭＳ Ｐゴシック" pitchFamily="-107" charset="-128"/>
              </a:rPr>
              <a:t>    case when </a:t>
            </a:r>
            <a:r>
              <a:rPr lang="en-US" sz="1200" kern="1200" dirty="0" err="1" smtClean="0">
                <a:solidFill>
                  <a:schemeClr val="tx1"/>
                </a:solidFill>
                <a:latin typeface="Arial"/>
                <a:ea typeface="ＭＳ Ｐゴシック" pitchFamily="-107" charset="-128"/>
                <a:cs typeface="ＭＳ Ｐゴシック" pitchFamily="-107" charset="-128"/>
              </a:rPr>
              <a:t>a.STATUS</a:t>
            </a:r>
            <a:r>
              <a:rPr lang="en-US" sz="1200" kern="1200" dirty="0" smtClean="0">
                <a:solidFill>
                  <a:schemeClr val="tx1"/>
                </a:solidFill>
                <a:latin typeface="Arial"/>
                <a:ea typeface="ＭＳ Ｐゴシック" pitchFamily="-107" charset="-128"/>
                <a:cs typeface="ＭＳ Ｐゴシック" pitchFamily="-107" charset="-128"/>
              </a:rPr>
              <a:t> = 'PROC' then </a:t>
            </a:r>
            <a:r>
              <a:rPr lang="en-US" sz="1200" kern="1200" dirty="0" err="1" smtClean="0">
                <a:solidFill>
                  <a:schemeClr val="tx1"/>
                </a:solidFill>
                <a:latin typeface="Arial"/>
                <a:ea typeface="ＭＳ Ｐゴシック" pitchFamily="-107" charset="-128"/>
                <a:cs typeface="ＭＳ Ｐゴシック" pitchFamily="-107" charset="-128"/>
              </a:rPr>
              <a:t>a.START_TIME</a:t>
            </a:r>
            <a:r>
              <a:rPr lang="en-US" sz="1200" kern="1200" dirty="0" smtClean="0">
                <a:solidFill>
                  <a:schemeClr val="tx1"/>
                </a:solidFill>
                <a:latin typeface="Arial"/>
                <a:ea typeface="ＭＳ Ｐゴシック" pitchFamily="-107" charset="-128"/>
                <a:cs typeface="ＭＳ Ｐゴシック" pitchFamily="-107" charset="-128"/>
              </a:rPr>
              <a:t> end as START_TIME, </a:t>
            </a:r>
          </a:p>
          <a:p>
            <a:r>
              <a:rPr lang="en-US" sz="1200" kern="1200" dirty="0" smtClean="0">
                <a:solidFill>
                  <a:schemeClr val="tx1"/>
                </a:solidFill>
                <a:latin typeface="Arial"/>
                <a:ea typeface="ＭＳ Ｐゴシック" pitchFamily="-107" charset="-128"/>
                <a:cs typeface="ＭＳ Ｐゴシック" pitchFamily="-107" charset="-128"/>
              </a:rPr>
              <a:t>    case when </a:t>
            </a:r>
            <a:r>
              <a:rPr lang="en-US" sz="1200" kern="1200" dirty="0" err="1" smtClean="0">
                <a:solidFill>
                  <a:schemeClr val="tx1"/>
                </a:solidFill>
                <a:latin typeface="Arial"/>
                <a:ea typeface="ＭＳ Ｐゴシック" pitchFamily="-107" charset="-128"/>
                <a:cs typeface="ＭＳ Ｐゴシック" pitchFamily="-107" charset="-128"/>
              </a:rPr>
              <a:t>a.STATUS</a:t>
            </a:r>
            <a:r>
              <a:rPr lang="en-US" sz="1200" kern="1200" dirty="0" smtClean="0">
                <a:solidFill>
                  <a:schemeClr val="tx1"/>
                </a:solidFill>
                <a:latin typeface="Arial"/>
                <a:ea typeface="ＭＳ Ｐゴシック" pitchFamily="-107" charset="-128"/>
                <a:cs typeface="ＭＳ Ｐゴシック" pitchFamily="-107" charset="-128"/>
              </a:rPr>
              <a:t> = 'PROC' then </a:t>
            </a:r>
            <a:r>
              <a:rPr lang="en-US" sz="1200" kern="1200" dirty="0" err="1" smtClean="0">
                <a:solidFill>
                  <a:schemeClr val="tx1"/>
                </a:solidFill>
                <a:latin typeface="Arial"/>
                <a:ea typeface="ＭＳ Ｐゴシック" pitchFamily="-107" charset="-128"/>
                <a:cs typeface="ＭＳ Ｐゴシック" pitchFamily="-107" charset="-128"/>
              </a:rPr>
              <a:t>systimestamp-a.START_TIME</a:t>
            </a:r>
            <a:r>
              <a:rPr lang="en-US" sz="1200" kern="1200" dirty="0" smtClean="0">
                <a:solidFill>
                  <a:schemeClr val="tx1"/>
                </a:solidFill>
                <a:latin typeface="Arial"/>
                <a:ea typeface="ＭＳ Ｐゴシック" pitchFamily="-107" charset="-128"/>
                <a:cs typeface="ＭＳ Ｐゴシック" pitchFamily="-107" charset="-128"/>
              </a:rPr>
              <a:t> end as RUNTIME </a:t>
            </a:r>
          </a:p>
          <a:p>
            <a:r>
              <a:rPr lang="en-US" sz="1200" kern="1200" dirty="0" smtClean="0">
                <a:solidFill>
                  <a:schemeClr val="tx1"/>
                </a:solidFill>
                <a:latin typeface="Arial"/>
                <a:ea typeface="ＭＳ Ｐゴシック" pitchFamily="-107" charset="-128"/>
                <a:cs typeface="ＭＳ Ｐゴシック" pitchFamily="-107" charset="-128"/>
              </a:rPr>
              <a:t>    from DLT_JOB_RUN a </a:t>
            </a:r>
          </a:p>
          <a:p>
            <a:r>
              <a:rPr lang="en-US" sz="1200" kern="1200" dirty="0" smtClean="0">
                <a:solidFill>
                  <a:schemeClr val="tx1"/>
                </a:solidFill>
                <a:latin typeface="Arial"/>
                <a:ea typeface="ＭＳ Ｐゴシック" pitchFamily="-107" charset="-128"/>
                <a:cs typeface="ＭＳ Ｐゴシック" pitchFamily="-107" charset="-128"/>
              </a:rPr>
              <a:t>    inner join DLT_JOB on </a:t>
            </a:r>
            <a:r>
              <a:rPr lang="en-US" sz="1200" kern="1200" dirty="0" err="1" smtClean="0">
                <a:solidFill>
                  <a:schemeClr val="tx1"/>
                </a:solidFill>
                <a:latin typeface="Arial"/>
                <a:ea typeface="ＭＳ Ｐゴシック" pitchFamily="-107" charset="-128"/>
                <a:cs typeface="ＭＳ Ｐゴシック" pitchFamily="-107" charset="-128"/>
              </a:rPr>
              <a:t>a.DLT_JOB_ID</a:t>
            </a:r>
            <a:r>
              <a:rPr lang="en-US" sz="1200" kern="1200" dirty="0" smtClean="0">
                <a:solidFill>
                  <a:schemeClr val="tx1"/>
                </a:solidFill>
                <a:latin typeface="Arial"/>
                <a:ea typeface="ＭＳ Ｐゴシック" pitchFamily="-107" charset="-128"/>
                <a:cs typeface="ＭＳ Ｐゴシック" pitchFamily="-107" charset="-128"/>
              </a:rPr>
              <a:t> = DLT_JOB.DLT_JOB_ID </a:t>
            </a:r>
          </a:p>
          <a:p>
            <a:r>
              <a:rPr lang="en-US" sz="1200" kern="1200" dirty="0" smtClean="0">
                <a:solidFill>
                  <a:schemeClr val="tx1"/>
                </a:solidFill>
                <a:latin typeface="Arial"/>
                <a:ea typeface="ＭＳ Ｐゴシック" pitchFamily="-107" charset="-128"/>
                <a:cs typeface="ＭＳ Ｐゴシック" pitchFamily="-107" charset="-128"/>
              </a:rPr>
              <a:t>    inner join TENANT on </a:t>
            </a:r>
            <a:r>
              <a:rPr lang="en-US" sz="1200" kern="1200" dirty="0" err="1" smtClean="0">
                <a:solidFill>
                  <a:schemeClr val="tx1"/>
                </a:solidFill>
                <a:latin typeface="Arial"/>
                <a:ea typeface="ＭＳ Ｐゴシック" pitchFamily="-107" charset="-128"/>
                <a:cs typeface="ＭＳ Ｐゴシック" pitchFamily="-107" charset="-128"/>
              </a:rPr>
              <a:t>a.TENANT_ID</a:t>
            </a:r>
            <a:r>
              <a:rPr lang="en-US" sz="1200" kern="1200" dirty="0" smtClean="0">
                <a:solidFill>
                  <a:schemeClr val="tx1"/>
                </a:solidFill>
                <a:latin typeface="Arial"/>
                <a:ea typeface="ＭＳ Ｐゴシック" pitchFamily="-107" charset="-128"/>
                <a:cs typeface="ＭＳ Ｐゴシック" pitchFamily="-107" charset="-128"/>
              </a:rPr>
              <a:t> = TENANT.TENANT_ID </a:t>
            </a:r>
          </a:p>
          <a:p>
            <a:r>
              <a:rPr lang="en-US" sz="1200" kern="1200" dirty="0" smtClean="0">
                <a:solidFill>
                  <a:schemeClr val="tx1"/>
                </a:solidFill>
                <a:latin typeface="Arial"/>
                <a:ea typeface="ＭＳ Ｐゴシック" pitchFamily="-107" charset="-128"/>
                <a:cs typeface="ＭＳ Ｐゴシック" pitchFamily="-107" charset="-128"/>
              </a:rPr>
              <a:t>    where </a:t>
            </a:r>
            <a:r>
              <a:rPr lang="en-US" sz="1200" kern="1200" dirty="0" err="1" smtClean="0">
                <a:solidFill>
                  <a:schemeClr val="tx1"/>
                </a:solidFill>
                <a:latin typeface="Arial"/>
                <a:ea typeface="ＭＳ Ｐゴシック" pitchFamily="-107" charset="-128"/>
                <a:cs typeface="ＭＳ Ｐゴシック" pitchFamily="-107" charset="-128"/>
              </a:rPr>
              <a:t>a.STATUS</a:t>
            </a:r>
            <a:r>
              <a:rPr lang="en-US" sz="1200" kern="1200" dirty="0" smtClean="0">
                <a:solidFill>
                  <a:schemeClr val="tx1"/>
                </a:solidFill>
                <a:latin typeface="Arial"/>
                <a:ea typeface="ＭＳ Ｐゴシック" pitchFamily="-107" charset="-128"/>
                <a:cs typeface="ＭＳ Ｐゴシック" pitchFamily="-107" charset="-128"/>
              </a:rPr>
              <a:t> in ('SUBM','PEND','PROC','DISP') </a:t>
            </a:r>
          </a:p>
          <a:p>
            <a:r>
              <a:rPr lang="en-US" sz="1200" kern="1200" dirty="0" smtClean="0">
                <a:solidFill>
                  <a:schemeClr val="tx1"/>
                </a:solidFill>
                <a:latin typeface="Arial"/>
                <a:ea typeface="ＭＳ Ｐゴシック" pitchFamily="-107" charset="-128"/>
                <a:cs typeface="ＭＳ Ｐゴシック" pitchFamily="-107" charset="-128"/>
              </a:rPr>
              <a:t>    order by </a:t>
            </a:r>
            <a:r>
              <a:rPr lang="en-US" sz="1200" kern="1200" dirty="0" err="1" smtClean="0">
                <a:solidFill>
                  <a:schemeClr val="tx1"/>
                </a:solidFill>
                <a:latin typeface="Arial"/>
                <a:ea typeface="ＭＳ Ｐゴシック" pitchFamily="-107" charset="-128"/>
                <a:cs typeface="ＭＳ Ｐゴシック" pitchFamily="-107" charset="-128"/>
              </a:rPr>
              <a:t>a.DLT_JOB_RUN_ID</a:t>
            </a:r>
            <a:r>
              <a:rPr lang="en-US" sz="1200" kern="1200" dirty="0" smtClean="0">
                <a:solidFill>
                  <a:schemeClr val="tx1"/>
                </a:solidFill>
                <a:latin typeface="Arial"/>
                <a:ea typeface="ＭＳ Ｐゴシック" pitchFamily="-107" charset="-128"/>
                <a:cs typeface="ＭＳ Ｐゴシック" pitchFamily="-107" charset="-128"/>
              </a:rPr>
              <a:t> </a:t>
            </a:r>
            <a:r>
              <a:rPr lang="en-US" sz="1200" kern="1200" dirty="0" err="1" smtClean="0">
                <a:solidFill>
                  <a:schemeClr val="tx1"/>
                </a:solidFill>
                <a:latin typeface="Arial"/>
                <a:ea typeface="ＭＳ Ｐゴシック" pitchFamily="-107" charset="-128"/>
                <a:cs typeface="ＭＳ Ｐゴシック" pitchFamily="-107" charset="-128"/>
              </a:rPr>
              <a:t>desc</a:t>
            </a:r>
            <a:endParaRPr lang="en-US" sz="1200" kern="1200" dirty="0" smtClean="0">
              <a:solidFill>
                <a:schemeClr val="tx1"/>
              </a:solidFill>
              <a:latin typeface="Arial"/>
              <a:ea typeface="ＭＳ Ｐゴシック" pitchFamily="-107" charset="-128"/>
              <a:cs typeface="ＭＳ Ｐゴシック" pitchFamily="-107" charset="-128"/>
            </a:endParaRPr>
          </a:p>
          <a:p>
            <a:endParaRPr lang="en-US" sz="1200" kern="1200" dirty="0" smtClean="0">
              <a:solidFill>
                <a:schemeClr val="tx1"/>
              </a:solidFill>
              <a:latin typeface="Arial"/>
              <a:ea typeface="ＭＳ Ｐゴシック" pitchFamily="-107" charset="-128"/>
              <a:cs typeface="ＭＳ Ｐゴシック" pitchFamily="-107" charset="-128"/>
            </a:endParaRPr>
          </a:p>
          <a:p>
            <a:endParaRPr lang="en-US" sz="1200" kern="1200" dirty="0" smtClean="0">
              <a:solidFill>
                <a:schemeClr val="tx1"/>
              </a:solidFill>
              <a:latin typeface="Arial"/>
              <a:ea typeface="ＭＳ Ｐゴシック" pitchFamily="-107" charset="-128"/>
              <a:cs typeface="ＭＳ Ｐゴシック" pitchFamily="-107" charset="-128"/>
            </a:endParaRPr>
          </a:p>
          <a:p>
            <a:r>
              <a:rPr lang="en-US" sz="1200" kern="1200" dirty="0" smtClean="0">
                <a:solidFill>
                  <a:schemeClr val="tx1"/>
                </a:solidFill>
                <a:latin typeface="Arial"/>
                <a:ea typeface="ＭＳ Ｐゴシック" pitchFamily="-107" charset="-128"/>
                <a:cs typeface="ＭＳ Ｐゴシック" pitchFamily="-107" charset="-128"/>
              </a:rPr>
              <a:t>see from the current processing job what task where already done, (same information as the one in the dashboard…)</a:t>
            </a:r>
          </a:p>
          <a:p>
            <a:r>
              <a:rPr lang="en-US" sz="1200" kern="1200" dirty="0" smtClean="0">
                <a:solidFill>
                  <a:schemeClr val="tx1"/>
                </a:solidFill>
                <a:latin typeface="Arial"/>
                <a:ea typeface="ＭＳ Ｐゴシック" pitchFamily="-107" charset="-128"/>
                <a:cs typeface="ＭＳ Ｐゴシック" pitchFamily="-107" charset="-128"/>
              </a:rPr>
              <a:t>----------------------------------------------------------------------------------------------------------------------------------------------</a:t>
            </a:r>
            <a:endParaRPr lang="fr-FR" sz="1200" kern="1200" dirty="0" smtClean="0">
              <a:solidFill>
                <a:schemeClr val="tx1"/>
              </a:solidFill>
              <a:latin typeface="Arial"/>
              <a:ea typeface="ＭＳ Ｐゴシック" pitchFamily="-107" charset="-128"/>
              <a:cs typeface="ＭＳ Ｐゴシック" pitchFamily="-107" charset="-128"/>
            </a:endParaRPr>
          </a:p>
          <a:p>
            <a:r>
              <a:rPr lang="en-US" sz="1200" kern="1200" dirty="0" smtClean="0">
                <a:solidFill>
                  <a:schemeClr val="tx1"/>
                </a:solidFill>
                <a:latin typeface="Arial"/>
                <a:ea typeface="ＭＳ Ｐゴシック" pitchFamily="-107" charset="-128"/>
                <a:cs typeface="ＭＳ Ｐゴシック" pitchFamily="-107" charset="-128"/>
              </a:rPr>
              <a:t>select * from </a:t>
            </a:r>
            <a:r>
              <a:rPr lang="en-US" sz="1200" kern="1200" dirty="0" err="1" smtClean="0">
                <a:solidFill>
                  <a:schemeClr val="tx1"/>
                </a:solidFill>
                <a:latin typeface="Arial"/>
                <a:ea typeface="ＭＳ Ｐゴシック" pitchFamily="-107" charset="-128"/>
                <a:cs typeface="ＭＳ Ｐゴシック" pitchFamily="-107" charset="-128"/>
              </a:rPr>
              <a:t>dlt_job_runstat</a:t>
            </a:r>
            <a:r>
              <a:rPr lang="en-US" sz="1200" kern="1200" dirty="0" smtClean="0">
                <a:solidFill>
                  <a:schemeClr val="tx1"/>
                </a:solidFill>
                <a:latin typeface="Arial"/>
                <a:ea typeface="ＭＳ Ｐゴシック" pitchFamily="-107" charset="-128"/>
                <a:cs typeface="ＭＳ Ｐゴシック" pitchFamily="-107" charset="-128"/>
              </a:rPr>
              <a:t> where </a:t>
            </a:r>
            <a:r>
              <a:rPr lang="en-US" sz="1200" kern="1200" dirty="0" err="1" smtClean="0">
                <a:solidFill>
                  <a:schemeClr val="tx1"/>
                </a:solidFill>
                <a:latin typeface="Arial"/>
                <a:ea typeface="ＭＳ Ｐゴシック" pitchFamily="-107" charset="-128"/>
                <a:cs typeface="ＭＳ Ｐゴシック" pitchFamily="-107" charset="-128"/>
              </a:rPr>
              <a:t>dlt_job_run_id</a:t>
            </a:r>
            <a:r>
              <a:rPr lang="en-US" sz="1200" kern="1200" dirty="0" smtClean="0">
                <a:solidFill>
                  <a:schemeClr val="tx1"/>
                </a:solidFill>
                <a:latin typeface="Arial"/>
                <a:ea typeface="ＭＳ Ｐゴシック" pitchFamily="-107" charset="-128"/>
                <a:cs typeface="ＭＳ Ｐゴシック" pitchFamily="-107" charset="-128"/>
              </a:rPr>
              <a:t> in (select </a:t>
            </a:r>
            <a:r>
              <a:rPr lang="en-US" sz="1200" kern="1200" dirty="0" err="1" smtClean="0">
                <a:solidFill>
                  <a:schemeClr val="tx1"/>
                </a:solidFill>
                <a:latin typeface="Arial"/>
                <a:ea typeface="ＭＳ Ｐゴシック" pitchFamily="-107" charset="-128"/>
                <a:cs typeface="ＭＳ Ｐゴシック" pitchFamily="-107" charset="-128"/>
              </a:rPr>
              <a:t>dlt_job_run_id</a:t>
            </a:r>
            <a:r>
              <a:rPr lang="en-US" sz="1200" kern="1200" dirty="0" smtClean="0">
                <a:solidFill>
                  <a:schemeClr val="tx1"/>
                </a:solidFill>
                <a:latin typeface="Arial"/>
                <a:ea typeface="ＭＳ Ｐゴシック" pitchFamily="-107" charset="-128"/>
                <a:cs typeface="ＭＳ Ｐゴシック" pitchFamily="-107" charset="-128"/>
              </a:rPr>
              <a:t> from </a:t>
            </a:r>
            <a:r>
              <a:rPr lang="en-US" sz="1200" kern="1200" dirty="0" err="1" smtClean="0">
                <a:solidFill>
                  <a:schemeClr val="tx1"/>
                </a:solidFill>
                <a:latin typeface="Arial"/>
                <a:ea typeface="ＭＳ Ｐゴシック" pitchFamily="-107" charset="-128"/>
                <a:cs typeface="ＭＳ Ｐゴシック" pitchFamily="-107" charset="-128"/>
              </a:rPr>
              <a:t>dlt_job_run</a:t>
            </a:r>
            <a:r>
              <a:rPr lang="en-US" sz="1200" kern="1200" dirty="0" smtClean="0">
                <a:solidFill>
                  <a:schemeClr val="tx1"/>
                </a:solidFill>
                <a:latin typeface="Arial"/>
                <a:ea typeface="ＭＳ Ｐゴシック" pitchFamily="-107" charset="-128"/>
                <a:cs typeface="ＭＳ Ｐゴシック" pitchFamily="-107" charset="-128"/>
              </a:rPr>
              <a:t> where status = 'PROC') order by </a:t>
            </a:r>
            <a:r>
              <a:rPr lang="en-US" sz="1200" kern="1200" dirty="0" err="1" smtClean="0">
                <a:solidFill>
                  <a:schemeClr val="tx1"/>
                </a:solidFill>
                <a:latin typeface="Arial"/>
                <a:ea typeface="ＭＳ Ｐゴシック" pitchFamily="-107" charset="-128"/>
                <a:cs typeface="ＭＳ Ｐゴシック" pitchFamily="-107" charset="-128"/>
              </a:rPr>
              <a:t>start_time</a:t>
            </a:r>
            <a:r>
              <a:rPr lang="en-US" sz="1200" kern="1200" dirty="0" smtClean="0">
                <a:solidFill>
                  <a:schemeClr val="tx1"/>
                </a:solidFill>
                <a:latin typeface="Arial"/>
                <a:ea typeface="ＭＳ Ｐゴシック" pitchFamily="-107" charset="-128"/>
                <a:cs typeface="ＭＳ Ｐゴシック" pitchFamily="-107" charset="-128"/>
              </a:rPr>
              <a:t> </a:t>
            </a:r>
            <a:r>
              <a:rPr lang="en-US" sz="1200" kern="1200" dirty="0" err="1" smtClean="0">
                <a:solidFill>
                  <a:schemeClr val="tx1"/>
                </a:solidFill>
                <a:latin typeface="Arial"/>
                <a:ea typeface="ＭＳ Ｐゴシック" pitchFamily="-107" charset="-128"/>
                <a:cs typeface="ＭＳ Ｐゴシック" pitchFamily="-107" charset="-128"/>
              </a:rPr>
              <a:t>desc</a:t>
            </a:r>
            <a:endParaRPr lang="fr-FR" sz="1200" kern="1200" dirty="0" smtClean="0">
              <a:solidFill>
                <a:schemeClr val="tx1"/>
              </a:solidFill>
              <a:latin typeface="Arial"/>
              <a:ea typeface="ＭＳ Ｐゴシック" pitchFamily="-107" charset="-128"/>
              <a:cs typeface="ＭＳ Ｐゴシック" pitchFamily="-107" charset="-128"/>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70</a:t>
            </a:fld>
            <a:endParaRPr lang="en-GB"/>
          </a:p>
        </p:txBody>
      </p:sp>
    </p:spTree>
    <p:extLst>
      <p:ext uri="{BB962C8B-B14F-4D97-AF65-F5344CB8AC3E}">
        <p14:creationId xmlns="" xmlns:p14="http://schemas.microsoft.com/office/powerpoint/2010/main" val="2026619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7BE198-D19E-4232-AB09-5DD537C4037F}" type="slidenum">
              <a:rPr lang="en-GB" smtClean="0">
                <a:solidFill>
                  <a:prstClr val="black"/>
                </a:solidFill>
              </a:rPr>
              <a:pPr/>
              <a:t>3</a:t>
            </a:fld>
            <a:endParaRPr lang="en-GB">
              <a:solidFill>
                <a:prstClr val="black"/>
              </a:solidFill>
            </a:endParaRPr>
          </a:p>
        </p:txBody>
      </p:sp>
    </p:spTree>
    <p:extLst>
      <p:ext uri="{BB962C8B-B14F-4D97-AF65-F5344CB8AC3E}">
        <p14:creationId xmlns="" xmlns:p14="http://schemas.microsoft.com/office/powerpoint/2010/main" val="2448236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endParaRPr lang="fr-FR" sz="1200" kern="1200" dirty="0" smtClean="0">
              <a:solidFill>
                <a:schemeClr val="tx1"/>
              </a:solidFill>
              <a:latin typeface="Arial"/>
              <a:ea typeface="ＭＳ Ｐゴシック" pitchFamily="-107" charset="-128"/>
              <a:cs typeface="ＭＳ Ｐゴシック" pitchFamily="-107" charset="-128"/>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71</a:t>
            </a:fld>
            <a:endParaRPr lang="en-GB"/>
          </a:p>
        </p:txBody>
      </p:sp>
    </p:spTree>
    <p:extLst>
      <p:ext uri="{BB962C8B-B14F-4D97-AF65-F5344CB8AC3E}">
        <p14:creationId xmlns="" xmlns:p14="http://schemas.microsoft.com/office/powerpoint/2010/main" val="26484279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endParaRPr lang="fr-FR" sz="1200" kern="1200" dirty="0" smtClean="0">
              <a:solidFill>
                <a:schemeClr val="tx1"/>
              </a:solidFill>
              <a:latin typeface="Arial"/>
              <a:ea typeface="ＭＳ Ｐゴシック" pitchFamily="-107" charset="-128"/>
              <a:cs typeface="ＭＳ Ｐゴシック" pitchFamily="-107" charset="-128"/>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72</a:t>
            </a:fld>
            <a:endParaRPr lang="en-GB"/>
          </a:p>
        </p:txBody>
      </p:sp>
    </p:spTree>
    <p:extLst>
      <p:ext uri="{BB962C8B-B14F-4D97-AF65-F5344CB8AC3E}">
        <p14:creationId xmlns="" xmlns:p14="http://schemas.microsoft.com/office/powerpoint/2010/main" val="20794474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endParaRPr lang="fr-FR" sz="1200" kern="1200" dirty="0" smtClean="0">
              <a:solidFill>
                <a:schemeClr val="tx1"/>
              </a:solidFill>
              <a:latin typeface="Arial"/>
              <a:ea typeface="ＭＳ Ｐゴシック" pitchFamily="-107" charset="-128"/>
              <a:cs typeface="ＭＳ Ｐゴシック" pitchFamily="-107" charset="-128"/>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73</a:t>
            </a:fld>
            <a:endParaRPr lang="en-GB"/>
          </a:p>
        </p:txBody>
      </p:sp>
    </p:spTree>
    <p:extLst>
      <p:ext uri="{BB962C8B-B14F-4D97-AF65-F5344CB8AC3E}">
        <p14:creationId xmlns="" xmlns:p14="http://schemas.microsoft.com/office/powerpoint/2010/main" val="181570440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1" kern="1200" dirty="0" err="1" smtClean="0">
                <a:solidFill>
                  <a:schemeClr val="tx1"/>
                </a:solidFill>
                <a:latin typeface="Arial"/>
                <a:ea typeface="ＭＳ Ｐゴシック" pitchFamily="-107" charset="-128"/>
                <a:cs typeface="ＭＳ Ｐゴシック" pitchFamily="-107" charset="-128"/>
              </a:rPr>
              <a:t>DLS_Scheduler_Exp</a:t>
            </a:r>
            <a:r>
              <a:rPr lang="en-US" sz="1200" kern="1200" dirty="0" smtClean="0">
                <a:solidFill>
                  <a:schemeClr val="tx1"/>
                </a:solidFill>
                <a:latin typeface="Arial"/>
                <a:ea typeface="ＭＳ Ｐゴシック" pitchFamily="-107" charset="-128"/>
                <a:cs typeface="ＭＳ Ｐゴシック" pitchFamily="-107" charset="-128"/>
              </a:rPr>
              <a:t>, first step is to move the data from primary staging table to a secondary staging table. </a:t>
            </a:r>
            <a:endParaRPr lang="fr-FR" sz="1200" kern="1200" dirty="0" smtClean="0">
              <a:solidFill>
                <a:schemeClr val="tx1"/>
              </a:solidFill>
              <a:latin typeface="Arial"/>
              <a:ea typeface="ＭＳ Ｐゴシック" pitchFamily="-107" charset="-128"/>
              <a:cs typeface="ＭＳ Ｐゴシック" pitchFamily="-107" charset="-128"/>
            </a:endParaRPr>
          </a:p>
          <a:p>
            <a:r>
              <a:rPr lang="en-US" sz="1200" kern="1200" dirty="0" smtClean="0">
                <a:solidFill>
                  <a:schemeClr val="tx1"/>
                </a:solidFill>
                <a:latin typeface="Arial"/>
                <a:ea typeface="ＭＳ Ｐゴシック" pitchFamily="-107" charset="-128"/>
                <a:cs typeface="ＭＳ Ｐゴシック" pitchFamily="-107" charset="-128"/>
              </a:rPr>
              <a:t>Then the individual interface jobs, like </a:t>
            </a:r>
            <a:r>
              <a:rPr lang="en-US" sz="1200" b="1" kern="1200" dirty="0" err="1" smtClean="0">
                <a:solidFill>
                  <a:schemeClr val="tx1"/>
                </a:solidFill>
                <a:latin typeface="Arial"/>
                <a:ea typeface="ＭＳ Ｐゴシック" pitchFamily="-107" charset="-128"/>
                <a:cs typeface="ＭＳ Ｐゴシック" pitchFamily="-107" charset="-128"/>
              </a:rPr>
              <a:t>Team_Exp</a:t>
            </a:r>
            <a:r>
              <a:rPr lang="en-US" sz="1200" kern="1200" dirty="0" smtClean="0">
                <a:solidFill>
                  <a:schemeClr val="tx1"/>
                </a:solidFill>
                <a:latin typeface="Arial"/>
                <a:ea typeface="ＭＳ Ｐゴシック" pitchFamily="-107" charset="-128"/>
                <a:cs typeface="ＭＳ Ｐゴシック" pitchFamily="-107" charset="-128"/>
              </a:rPr>
              <a:t>, select from the secondary staging table and generate an output file.</a:t>
            </a:r>
            <a:endParaRPr lang="fr-FR" sz="1200" kern="1200" dirty="0" smtClean="0">
              <a:solidFill>
                <a:schemeClr val="tx1"/>
              </a:solidFill>
              <a:latin typeface="Arial"/>
              <a:ea typeface="ＭＳ Ｐゴシック" pitchFamily="-107" charset="-128"/>
              <a:cs typeface="ＭＳ Ｐゴシック" pitchFamily="-107" charset="-128"/>
            </a:endParaRPr>
          </a:p>
          <a:p>
            <a:endParaRPr lang="fr-FR" sz="1200" kern="1200" dirty="0" smtClean="0">
              <a:solidFill>
                <a:schemeClr val="tx1"/>
              </a:solidFill>
              <a:latin typeface="Arial"/>
              <a:ea typeface="ＭＳ Ｐゴシック" pitchFamily="-107" charset="-128"/>
              <a:cs typeface="ＭＳ Ｐゴシック" pitchFamily="-107" charset="-128"/>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74</a:t>
            </a:fld>
            <a:endParaRPr lang="en-GB"/>
          </a:p>
        </p:txBody>
      </p:sp>
    </p:spTree>
    <p:extLst>
      <p:ext uri="{BB962C8B-B14F-4D97-AF65-F5344CB8AC3E}">
        <p14:creationId xmlns="" xmlns:p14="http://schemas.microsoft.com/office/powerpoint/2010/main" val="12019844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10000"/>
          </a:bodyPr>
          <a:lstStyle/>
          <a:p>
            <a:r>
              <a:rPr lang="en-US" sz="1200" b="1" kern="1200" dirty="0" err="1" smtClean="0">
                <a:solidFill>
                  <a:schemeClr val="tx1"/>
                </a:solidFill>
                <a:latin typeface="Arial"/>
                <a:ea typeface="ＭＳ Ｐゴシック" pitchFamily="-107" charset="-128"/>
                <a:cs typeface="ＭＳ Ｐゴシック" pitchFamily="-107" charset="-128"/>
              </a:rPr>
              <a:t>DLS_Scheduler_Exp</a:t>
            </a:r>
            <a:r>
              <a:rPr lang="en-US" sz="1200" kern="1200" dirty="0" smtClean="0">
                <a:solidFill>
                  <a:schemeClr val="tx1"/>
                </a:solidFill>
                <a:latin typeface="Arial"/>
                <a:ea typeface="ＭＳ Ｐゴシック" pitchFamily="-107" charset="-128"/>
                <a:cs typeface="ＭＳ Ｐゴシック" pitchFamily="-107" charset="-128"/>
              </a:rPr>
              <a:t>, first step is to move the data from primary staging table to a secondary staging table. </a:t>
            </a:r>
            <a:endParaRPr lang="fr-FR" sz="1200" kern="1200" dirty="0" smtClean="0">
              <a:solidFill>
                <a:schemeClr val="tx1"/>
              </a:solidFill>
              <a:latin typeface="Arial"/>
              <a:ea typeface="ＭＳ Ｐゴシック" pitchFamily="-107" charset="-128"/>
              <a:cs typeface="ＭＳ Ｐゴシック" pitchFamily="-107" charset="-128"/>
            </a:endParaRPr>
          </a:p>
          <a:p>
            <a:r>
              <a:rPr lang="en-US" sz="1200" kern="1200" dirty="0" smtClean="0">
                <a:solidFill>
                  <a:schemeClr val="tx1"/>
                </a:solidFill>
                <a:latin typeface="Arial"/>
                <a:ea typeface="ＭＳ Ｐゴシック" pitchFamily="-107" charset="-128"/>
                <a:cs typeface="ＭＳ Ｐゴシック" pitchFamily="-107" charset="-128"/>
              </a:rPr>
              <a:t>Then the individual interface jobs, like </a:t>
            </a:r>
            <a:r>
              <a:rPr lang="en-US" sz="1200" b="1" kern="1200" dirty="0" err="1" smtClean="0">
                <a:solidFill>
                  <a:schemeClr val="tx1"/>
                </a:solidFill>
                <a:latin typeface="Arial"/>
                <a:ea typeface="ＭＳ Ｐゴシック" pitchFamily="-107" charset="-128"/>
                <a:cs typeface="ＭＳ Ｐゴシック" pitchFamily="-107" charset="-128"/>
              </a:rPr>
              <a:t>Team_Exp</a:t>
            </a:r>
            <a:r>
              <a:rPr lang="en-US" sz="1200" kern="1200" dirty="0" smtClean="0">
                <a:solidFill>
                  <a:schemeClr val="tx1"/>
                </a:solidFill>
                <a:latin typeface="Arial"/>
                <a:ea typeface="ＭＳ Ｐゴシック" pitchFamily="-107" charset="-128"/>
                <a:cs typeface="ＭＳ Ｐゴシック" pitchFamily="-107" charset="-128"/>
              </a:rPr>
              <a:t>, select from the secondary staging table and generate an output file.</a:t>
            </a:r>
            <a:endParaRPr lang="fr-FR" sz="1200" kern="1200" dirty="0" smtClean="0">
              <a:solidFill>
                <a:schemeClr val="tx1"/>
              </a:solidFill>
              <a:latin typeface="Arial"/>
              <a:ea typeface="ＭＳ Ｐゴシック" pitchFamily="-107" charset="-128"/>
              <a:cs typeface="ＭＳ Ｐゴシック" pitchFamily="-107" charset="-128"/>
            </a:endParaRPr>
          </a:p>
          <a:p>
            <a:endParaRPr lang="fr-FR" sz="1200" kern="1200" dirty="0" smtClean="0">
              <a:solidFill>
                <a:schemeClr val="tx1"/>
              </a:solidFill>
              <a:latin typeface="Arial"/>
              <a:ea typeface="ＭＳ Ｐゴシック" pitchFamily="-107" charset="-128"/>
              <a:cs typeface="ＭＳ Ｐゴシック" pitchFamily="-107" charset="-128"/>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75</a:t>
            </a:fld>
            <a:endParaRPr lang="en-GB"/>
          </a:p>
        </p:txBody>
      </p:sp>
    </p:spTree>
    <p:extLst>
      <p:ext uri="{BB962C8B-B14F-4D97-AF65-F5344CB8AC3E}">
        <p14:creationId xmlns="" xmlns:p14="http://schemas.microsoft.com/office/powerpoint/2010/main" val="26177424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dirty="0" smtClean="0"/>
              <a:t>The </a:t>
            </a:r>
            <a:r>
              <a:rPr lang="fr-FR" sz="1200" dirty="0" err="1" smtClean="0"/>
              <a:t>OneKey</a:t>
            </a:r>
            <a:r>
              <a:rPr lang="fr-FR" sz="1200" dirty="0" smtClean="0"/>
              <a:t> file format has been </a:t>
            </a:r>
            <a:r>
              <a:rPr lang="fr-FR" sz="1200" dirty="0" err="1" smtClean="0"/>
              <a:t>normalized</a:t>
            </a:r>
            <a:r>
              <a:rPr lang="fr-FR" sz="1200" dirty="0" smtClean="0"/>
              <a:t> to </a:t>
            </a:r>
            <a:r>
              <a:rPr lang="fr-FR" sz="1200" dirty="0" err="1" smtClean="0"/>
              <a:t>be</a:t>
            </a:r>
            <a:r>
              <a:rPr lang="fr-FR" sz="1200" dirty="0" smtClean="0"/>
              <a:t> </a:t>
            </a:r>
            <a:r>
              <a:rPr lang="fr-FR" sz="1200" dirty="0" err="1" smtClean="0"/>
              <a:t>closer</a:t>
            </a:r>
            <a:r>
              <a:rPr lang="fr-FR" sz="1200" baseline="0" dirty="0" smtClean="0"/>
              <a:t> </a:t>
            </a:r>
            <a:r>
              <a:rPr lang="fr-FR" sz="1200" baseline="0" dirty="0" err="1" smtClean="0"/>
              <a:t>from</a:t>
            </a:r>
            <a:r>
              <a:rPr lang="fr-FR" sz="1200" baseline="0" dirty="0" smtClean="0"/>
              <a:t> the MI format.</a:t>
            </a:r>
            <a:endParaRPr lang="en-GB" sz="1200" dirty="0" smtClean="0"/>
          </a:p>
        </p:txBody>
      </p:sp>
      <p:sp>
        <p:nvSpPr>
          <p:cNvPr id="4" name="Slide Number Placeholder 3"/>
          <p:cNvSpPr>
            <a:spLocks noGrp="1"/>
          </p:cNvSpPr>
          <p:nvPr>
            <p:ph type="sldNum" sz="quarter" idx="10"/>
          </p:nvPr>
        </p:nvSpPr>
        <p:spPr/>
        <p:txBody>
          <a:bodyPr/>
          <a:lstStyle/>
          <a:p>
            <a:fld id="{7792B569-2F9F-D440-B547-B789863526A0}" type="slidenum">
              <a:rPr lang="en-GB" smtClean="0"/>
              <a:pPr/>
              <a:t>79</a:t>
            </a:fld>
            <a:endParaRPr lang="en-GB"/>
          </a:p>
        </p:txBody>
      </p:sp>
    </p:spTree>
    <p:extLst>
      <p:ext uri="{BB962C8B-B14F-4D97-AF65-F5344CB8AC3E}">
        <p14:creationId xmlns="" xmlns:p14="http://schemas.microsoft.com/office/powerpoint/2010/main" val="41888189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FR" sz="1200" u="sng" dirty="0" err="1" smtClean="0"/>
              <a:t>Compliance</a:t>
            </a:r>
            <a:r>
              <a:rPr lang="fr-FR" sz="1200" u="sng" baseline="0" dirty="0" smtClean="0"/>
              <a:t> file </a:t>
            </a:r>
            <a:r>
              <a:rPr lang="fr-FR" sz="1200" u="sng" baseline="0" dirty="0" err="1" smtClean="0"/>
              <a:t>link</a:t>
            </a:r>
            <a:r>
              <a:rPr lang="fr-FR" sz="1200" u="sng" baseline="0" dirty="0" smtClean="0"/>
              <a:t> : </a:t>
            </a:r>
          </a:p>
          <a:p>
            <a:endParaRPr lang="fr-FR" sz="1200" u="sng" baseline="0" dirty="0" smtClean="0"/>
          </a:p>
          <a:p>
            <a:r>
              <a:rPr lang="fr-FR" sz="1200" dirty="0" smtClean="0"/>
              <a:t>RESOURCE CENTER &gt; </a:t>
            </a:r>
            <a:r>
              <a:rPr lang="fr-FR" sz="1200" dirty="0" err="1" smtClean="0"/>
              <a:t>Products</a:t>
            </a:r>
            <a:r>
              <a:rPr lang="fr-FR" sz="1200" dirty="0" smtClean="0"/>
              <a:t> &amp; Solutions &gt; Product Documents &gt; Mobile Intelligence Suite</a:t>
            </a:r>
          </a:p>
          <a:p>
            <a:endParaRPr lang="fr-FR" sz="1200" dirty="0" smtClean="0"/>
          </a:p>
          <a:p>
            <a:r>
              <a:rPr lang="fr-FR" sz="1200" dirty="0" smtClean="0"/>
              <a:t>http://crm.cegedim-portal.com/resource/Product/FuncDocs/Mobile%20Intelligence%20Suite/DID_MI10_OneKey_-_F-II_Format.xls</a:t>
            </a:r>
          </a:p>
          <a:p>
            <a:endParaRPr lang="fr-FR" sz="1200" dirty="0" smtClean="0"/>
          </a:p>
        </p:txBody>
      </p:sp>
      <p:sp>
        <p:nvSpPr>
          <p:cNvPr id="4" name="Slide Number Placeholder 3"/>
          <p:cNvSpPr>
            <a:spLocks noGrp="1"/>
          </p:cNvSpPr>
          <p:nvPr>
            <p:ph type="sldNum" sz="quarter" idx="10"/>
          </p:nvPr>
        </p:nvSpPr>
        <p:spPr/>
        <p:txBody>
          <a:bodyPr/>
          <a:lstStyle/>
          <a:p>
            <a:fld id="{7792B569-2F9F-D440-B547-B789863526A0}" type="slidenum">
              <a:rPr lang="en-GB" smtClean="0"/>
              <a:pPr/>
              <a:t>80</a:t>
            </a:fld>
            <a:endParaRPr lang="en-GB"/>
          </a:p>
        </p:txBody>
      </p:sp>
    </p:spTree>
    <p:extLst>
      <p:ext uri="{BB962C8B-B14F-4D97-AF65-F5344CB8AC3E}">
        <p14:creationId xmlns="" xmlns:p14="http://schemas.microsoft.com/office/powerpoint/2010/main" val="167732824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FR" sz="1200" u="sng" dirty="0" err="1" smtClean="0"/>
              <a:t>Compliance</a:t>
            </a:r>
            <a:r>
              <a:rPr lang="fr-FR" sz="1200" u="sng" baseline="0" dirty="0" smtClean="0"/>
              <a:t> file </a:t>
            </a:r>
            <a:r>
              <a:rPr lang="fr-FR" sz="1200" u="sng" baseline="0" dirty="0" err="1" smtClean="0"/>
              <a:t>link</a:t>
            </a:r>
            <a:r>
              <a:rPr lang="fr-FR" sz="1200" u="sng" baseline="0" dirty="0" smtClean="0"/>
              <a:t> : </a:t>
            </a:r>
          </a:p>
          <a:p>
            <a:endParaRPr lang="fr-FR" sz="1200" u="sng" baseline="0" dirty="0" smtClean="0"/>
          </a:p>
          <a:p>
            <a:r>
              <a:rPr lang="fr-FR" sz="1200" dirty="0" smtClean="0"/>
              <a:t>RESOURCE CENTER &gt; </a:t>
            </a:r>
            <a:r>
              <a:rPr lang="fr-FR" sz="1200" dirty="0" err="1" smtClean="0"/>
              <a:t>Products</a:t>
            </a:r>
            <a:r>
              <a:rPr lang="fr-FR" sz="1200" dirty="0" smtClean="0"/>
              <a:t> &amp; Solutions &gt; Product Documents &gt; Mobile Intelligence Suite</a:t>
            </a:r>
          </a:p>
          <a:p>
            <a:endParaRPr lang="fr-FR" sz="1200" dirty="0" smtClean="0"/>
          </a:p>
          <a:p>
            <a:r>
              <a:rPr lang="fr-FR" sz="1200" dirty="0" smtClean="0"/>
              <a:t>http://crm.cegedim-portal.com/resource/Product/FuncDocs/Mobile%20Intelligence%20Suite/DID_MI10_OneKey_-_F-II_Format.xls</a:t>
            </a:r>
          </a:p>
        </p:txBody>
      </p:sp>
      <p:sp>
        <p:nvSpPr>
          <p:cNvPr id="4" name="Slide Number Placeholder 3"/>
          <p:cNvSpPr>
            <a:spLocks noGrp="1"/>
          </p:cNvSpPr>
          <p:nvPr>
            <p:ph type="sldNum" sz="quarter" idx="10"/>
          </p:nvPr>
        </p:nvSpPr>
        <p:spPr/>
        <p:txBody>
          <a:bodyPr/>
          <a:lstStyle/>
          <a:p>
            <a:fld id="{7792B569-2F9F-D440-B547-B789863526A0}" type="slidenum">
              <a:rPr lang="en-GB" smtClean="0"/>
              <a:pPr/>
              <a:t>81</a:t>
            </a:fld>
            <a:endParaRPr lang="en-GB"/>
          </a:p>
        </p:txBody>
      </p:sp>
    </p:spTree>
    <p:extLst>
      <p:ext uri="{BB962C8B-B14F-4D97-AF65-F5344CB8AC3E}">
        <p14:creationId xmlns="" xmlns:p14="http://schemas.microsoft.com/office/powerpoint/2010/main" val="18728828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sz="1200" dirty="0" smtClean="0"/>
          </a:p>
        </p:txBody>
      </p:sp>
      <p:sp>
        <p:nvSpPr>
          <p:cNvPr id="4" name="Slide Number Placeholder 3"/>
          <p:cNvSpPr>
            <a:spLocks noGrp="1"/>
          </p:cNvSpPr>
          <p:nvPr>
            <p:ph type="sldNum" sz="quarter" idx="10"/>
          </p:nvPr>
        </p:nvSpPr>
        <p:spPr/>
        <p:txBody>
          <a:bodyPr/>
          <a:lstStyle/>
          <a:p>
            <a:fld id="{7792B569-2F9F-D440-B547-B789863526A0}" type="slidenum">
              <a:rPr lang="en-GB" smtClean="0"/>
              <a:pPr/>
              <a:t>82</a:t>
            </a:fld>
            <a:endParaRPr lang="en-GB"/>
          </a:p>
        </p:txBody>
      </p:sp>
    </p:spTree>
    <p:extLst>
      <p:ext uri="{BB962C8B-B14F-4D97-AF65-F5344CB8AC3E}">
        <p14:creationId xmlns="" xmlns:p14="http://schemas.microsoft.com/office/powerpoint/2010/main" val="4416662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sz="1200" dirty="0" smtClean="0"/>
          </a:p>
        </p:txBody>
      </p:sp>
      <p:sp>
        <p:nvSpPr>
          <p:cNvPr id="4" name="Slide Number Placeholder 3"/>
          <p:cNvSpPr>
            <a:spLocks noGrp="1"/>
          </p:cNvSpPr>
          <p:nvPr>
            <p:ph type="sldNum" sz="quarter" idx="10"/>
          </p:nvPr>
        </p:nvSpPr>
        <p:spPr/>
        <p:txBody>
          <a:bodyPr/>
          <a:lstStyle/>
          <a:p>
            <a:fld id="{7792B569-2F9F-D440-B547-B789863526A0}" type="slidenum">
              <a:rPr lang="en-GB" smtClean="0"/>
              <a:pPr/>
              <a:t>83</a:t>
            </a:fld>
            <a:endParaRPr lang="en-GB"/>
          </a:p>
        </p:txBody>
      </p:sp>
    </p:spTree>
    <p:extLst>
      <p:ext uri="{BB962C8B-B14F-4D97-AF65-F5344CB8AC3E}">
        <p14:creationId xmlns="" xmlns:p14="http://schemas.microsoft.com/office/powerpoint/2010/main" val="35794834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http://crm.cegedim-portal.com/resource/Product/FuncDocs/Mobile%20Intelligence%20Suite/Forms/MI%2011.aspx</a:t>
            </a:r>
          </a:p>
        </p:txBody>
      </p:sp>
      <p:sp>
        <p:nvSpPr>
          <p:cNvPr id="4" name="Slide Number Placeholder 3"/>
          <p:cNvSpPr>
            <a:spLocks noGrp="1"/>
          </p:cNvSpPr>
          <p:nvPr>
            <p:ph type="sldNum" sz="quarter" idx="10"/>
          </p:nvPr>
        </p:nvSpPr>
        <p:spPr/>
        <p:txBody>
          <a:bodyPr/>
          <a:lstStyle/>
          <a:p>
            <a:fld id="{B97BE198-D19E-4232-AB09-5DD537C4037F}" type="slidenum">
              <a:rPr lang="en-GB" smtClean="0">
                <a:solidFill>
                  <a:prstClr val="black"/>
                </a:solidFill>
              </a:rPr>
              <a:pPr/>
              <a:t>4</a:t>
            </a:fld>
            <a:endParaRPr lang="en-GB">
              <a:solidFill>
                <a:prstClr val="black"/>
              </a:solidFill>
            </a:endParaRPr>
          </a:p>
        </p:txBody>
      </p:sp>
    </p:spTree>
    <p:extLst>
      <p:ext uri="{BB962C8B-B14F-4D97-AF65-F5344CB8AC3E}">
        <p14:creationId xmlns="" xmlns:p14="http://schemas.microsoft.com/office/powerpoint/2010/main" val="24482361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r-FR" sz="1200" dirty="0" smtClean="0"/>
              <a:t>RESOURCE CENTER &gt; </a:t>
            </a:r>
            <a:r>
              <a:rPr lang="fr-FR" sz="1200" dirty="0" err="1" smtClean="0"/>
              <a:t>Products</a:t>
            </a:r>
            <a:r>
              <a:rPr lang="fr-FR" sz="1200" dirty="0" smtClean="0"/>
              <a:t> &amp; Solutions &gt; Product Documents &gt; Mobile Intelligence Suite</a:t>
            </a:r>
          </a:p>
          <a:p>
            <a:endParaRPr lang="fr-FR" sz="1200" dirty="0" smtClean="0"/>
          </a:p>
          <a:p>
            <a:r>
              <a:rPr lang="fr-FR" sz="1200" dirty="0" smtClean="0"/>
              <a:t>http://crm.cegedim-portal.com/resource/Product/FuncDocs/Mobile%20Intelligence%20Suite/DID-MI11_Changes.xls</a:t>
            </a:r>
          </a:p>
          <a:p>
            <a:endParaRPr lang="en-US" dirty="0"/>
          </a:p>
        </p:txBody>
      </p:sp>
      <p:sp>
        <p:nvSpPr>
          <p:cNvPr id="4" name="Slide Number Placeholder 3"/>
          <p:cNvSpPr>
            <a:spLocks noGrp="1"/>
          </p:cNvSpPr>
          <p:nvPr>
            <p:ph type="sldNum" sz="quarter" idx="10"/>
          </p:nvPr>
        </p:nvSpPr>
        <p:spPr/>
        <p:txBody>
          <a:bodyPr/>
          <a:lstStyle/>
          <a:p>
            <a:fld id="{B97BE198-D19E-4232-AB09-5DD537C4037F}" type="slidenum">
              <a:rPr lang="en-GB" smtClean="0">
                <a:solidFill>
                  <a:prstClr val="black"/>
                </a:solidFill>
              </a:rPr>
              <a:pPr/>
              <a:t>84</a:t>
            </a:fld>
            <a:endParaRPr lang="en-GB">
              <a:solidFill>
                <a:prstClr val="black"/>
              </a:solidFill>
            </a:endParaRPr>
          </a:p>
        </p:txBody>
      </p:sp>
    </p:spTree>
    <p:extLst>
      <p:ext uri="{BB962C8B-B14F-4D97-AF65-F5344CB8AC3E}">
        <p14:creationId xmlns="" xmlns:p14="http://schemas.microsoft.com/office/powerpoint/2010/main" val="2448236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7BE198-D19E-4232-AB09-5DD537C4037F}" type="slidenum">
              <a:rPr lang="en-GB" smtClean="0">
                <a:solidFill>
                  <a:prstClr val="black"/>
                </a:solidFill>
              </a:rPr>
              <a:pPr/>
              <a:t>85</a:t>
            </a:fld>
            <a:endParaRPr lang="en-GB">
              <a:solidFill>
                <a:prstClr val="black"/>
              </a:solidFill>
            </a:endParaRPr>
          </a:p>
        </p:txBody>
      </p:sp>
    </p:spTree>
    <p:extLst>
      <p:ext uri="{BB962C8B-B14F-4D97-AF65-F5344CB8AC3E}">
        <p14:creationId xmlns="" xmlns:p14="http://schemas.microsoft.com/office/powerpoint/2010/main" val="24482361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b="0" u="none" dirty="0" smtClean="0">
                <a:latin typeface="Arial" pitchFamily="34" charset="0"/>
                <a:ea typeface="ＭＳ Ｐゴシック" pitchFamily="34" charset="-128"/>
              </a:rPr>
              <a:t>RESOURCE CENTER &gt; </a:t>
            </a:r>
            <a:r>
              <a:rPr lang="fr-FR" sz="1200" b="0" u="none" dirty="0" err="1" smtClean="0">
                <a:latin typeface="Arial" pitchFamily="34" charset="0"/>
                <a:ea typeface="ＭＳ Ｐゴシック" pitchFamily="34" charset="-128"/>
              </a:rPr>
              <a:t>Products</a:t>
            </a:r>
            <a:r>
              <a:rPr lang="fr-FR" sz="1200" b="0" u="none" dirty="0" smtClean="0">
                <a:latin typeface="Arial" pitchFamily="34" charset="0"/>
                <a:ea typeface="ＭＳ Ｐゴシック" pitchFamily="34" charset="-128"/>
              </a:rPr>
              <a:t> &amp; Solutions &gt; Product Documents &gt; Mobile Intelligence Suite</a:t>
            </a:r>
          </a:p>
          <a:p>
            <a:endParaRPr lang="fr-FR" sz="1200" u="sng" dirty="0" smtClean="0">
              <a:solidFill>
                <a:schemeClr val="bg2">
                  <a:lumMod val="10000"/>
                </a:schemeClr>
              </a:solidFill>
              <a:latin typeface="Arial" pitchFamily="34" charset="0"/>
              <a:ea typeface="ＭＳ Ｐゴシック" pitchFamily="34" charset="-128"/>
            </a:endParaRPr>
          </a:p>
          <a:p>
            <a:r>
              <a:rPr lang="fr-FR" sz="1200" u="sng" dirty="0" err="1" smtClean="0">
                <a:solidFill>
                  <a:schemeClr val="bg2">
                    <a:lumMod val="10000"/>
                  </a:schemeClr>
                </a:solidFill>
                <a:latin typeface="Arial" pitchFamily="34" charset="0"/>
                <a:ea typeface="ＭＳ Ｐゴシック" pitchFamily="34" charset="-128"/>
              </a:rPr>
              <a:t>Onekey</a:t>
            </a:r>
            <a:r>
              <a:rPr lang="fr-FR" sz="1200" u="sng" dirty="0" smtClean="0">
                <a:solidFill>
                  <a:schemeClr val="bg2">
                    <a:lumMod val="10000"/>
                  </a:schemeClr>
                </a:solidFill>
                <a:latin typeface="Arial" pitchFamily="34" charset="0"/>
                <a:ea typeface="ＭＳ Ｐゴシック" pitchFamily="34" charset="-128"/>
              </a:rPr>
              <a:t>  Data</a:t>
            </a:r>
            <a:r>
              <a:rPr lang="fr-FR" sz="1200" u="sng" baseline="0" dirty="0" smtClean="0">
                <a:solidFill>
                  <a:schemeClr val="bg2">
                    <a:lumMod val="10000"/>
                  </a:schemeClr>
                </a:solidFill>
                <a:latin typeface="Arial" pitchFamily="34" charset="0"/>
                <a:ea typeface="ＭＳ Ｐゴシック" pitchFamily="34" charset="-128"/>
              </a:rPr>
              <a:t> </a:t>
            </a:r>
            <a:r>
              <a:rPr lang="fr-FR" sz="1200" u="sng" dirty="0" smtClean="0">
                <a:solidFill>
                  <a:schemeClr val="bg2">
                    <a:lumMod val="10000"/>
                  </a:schemeClr>
                </a:solidFill>
                <a:latin typeface="Arial" pitchFamily="34" charset="0"/>
                <a:ea typeface="ＭＳ Ｐゴシック" pitchFamily="34" charset="-128"/>
              </a:rPr>
              <a:t>Migration </a:t>
            </a:r>
            <a:r>
              <a:rPr lang="fr-FR" sz="1200" u="sng" dirty="0" err="1" smtClean="0">
                <a:solidFill>
                  <a:schemeClr val="bg2">
                    <a:lumMod val="10000"/>
                  </a:schemeClr>
                </a:solidFill>
                <a:latin typeface="Arial" pitchFamily="34" charset="0"/>
                <a:ea typeface="ＭＳ Ｐゴシック" pitchFamily="34" charset="-128"/>
              </a:rPr>
              <a:t>process</a:t>
            </a:r>
            <a:r>
              <a:rPr lang="fr-FR" sz="1200" u="sng" dirty="0" smtClean="0">
                <a:solidFill>
                  <a:schemeClr val="bg2">
                    <a:lumMod val="10000"/>
                  </a:schemeClr>
                </a:solidFill>
                <a:latin typeface="Arial" pitchFamily="34" charset="0"/>
                <a:ea typeface="ＭＳ Ｐゴシック" pitchFamily="34" charset="-128"/>
              </a:rPr>
              <a:t> : </a:t>
            </a:r>
            <a:endParaRPr lang="fr-FR" sz="1200" b="0" u="sng" dirty="0" smtClean="0">
              <a:hlinkClick r:id="rId3" action="ppaction://hlinkfile"/>
            </a:endParaRPr>
          </a:p>
          <a:p>
            <a:r>
              <a:rPr lang="en-GB" sz="1200" b="0" u="none" dirty="0" smtClean="0">
                <a:latin typeface="Arial" pitchFamily="34" charset="0"/>
                <a:ea typeface="ＭＳ Ｐゴシック" pitchFamily="34" charset="-128"/>
              </a:rPr>
              <a:t>http://crm.cegedim-portal.com/resource/Product/FuncDocs/Mobile%20Intelligence%20Suite/TCG-OKCode_Migration_Process_F-12_To_FI_Or_FII_Or_CEF-1_MI11.pdf</a:t>
            </a:r>
          </a:p>
          <a:p>
            <a:endParaRPr lang="en-GB" sz="1200" b="1" dirty="0" smtClean="0">
              <a:latin typeface="Arial" pitchFamily="34" charset="0"/>
              <a:ea typeface="ＭＳ Ｐゴシック" pitchFamily="34" charset="-128"/>
            </a:endParaRPr>
          </a:p>
          <a:p>
            <a:r>
              <a:rPr lang="en-US" sz="1200" u="sng" dirty="0" smtClean="0">
                <a:solidFill>
                  <a:schemeClr val="bg2">
                    <a:lumMod val="10000"/>
                  </a:schemeClr>
                </a:solidFill>
                <a:latin typeface="Arial" pitchFamily="34" charset="0"/>
                <a:ea typeface="ＭＳ Ｐゴシック" pitchFamily="34" charset="-128"/>
              </a:rPr>
              <a:t>Technical User Guide about </a:t>
            </a:r>
            <a:r>
              <a:rPr lang="en-US" sz="1200" u="sng" dirty="0" err="1" smtClean="0">
                <a:solidFill>
                  <a:schemeClr val="bg2">
                    <a:lumMod val="10000"/>
                  </a:schemeClr>
                </a:solidFill>
                <a:latin typeface="Arial" pitchFamily="34" charset="0"/>
                <a:ea typeface="ＭＳ Ｐゴシック" pitchFamily="34" charset="-128"/>
              </a:rPr>
              <a:t>OneKey</a:t>
            </a:r>
            <a:r>
              <a:rPr lang="en-US" sz="1200" u="sng" dirty="0" smtClean="0">
                <a:solidFill>
                  <a:schemeClr val="bg2">
                    <a:lumMod val="10000"/>
                  </a:schemeClr>
                </a:solidFill>
                <a:latin typeface="Arial" pitchFamily="34" charset="0"/>
                <a:ea typeface="ＭＳ Ｐゴシック" pitchFamily="34" charset="-128"/>
              </a:rPr>
              <a:t> Data load</a:t>
            </a:r>
            <a:endParaRPr lang="en-GB" sz="1200" b="1" u="sng" dirty="0" smtClean="0">
              <a:latin typeface="Arial" pitchFamily="34" charset="0"/>
              <a:ea typeface="ＭＳ Ｐゴシック" pitchFamily="34" charset="-128"/>
            </a:endParaRPr>
          </a:p>
          <a:p>
            <a:r>
              <a:rPr lang="en-GB" sz="1200" dirty="0" smtClean="0">
                <a:latin typeface="Arial" pitchFamily="34" charset="0"/>
                <a:ea typeface="ＭＳ Ｐゴシック" pitchFamily="34" charset="-128"/>
              </a:rPr>
              <a:t>http://crm.cegedim-portal.com/resource/Product/FuncDocs/Mobile%20Intelligence%20Suite/TCG-OneKeyViaNexxusETL_MI11.pdf</a:t>
            </a:r>
          </a:p>
          <a:p>
            <a:endParaRPr lang="en-GB" sz="1200" dirty="0" smtClean="0">
              <a:latin typeface="Arial" pitchFamily="34" charset="0"/>
              <a:ea typeface="ＭＳ Ｐゴシック" pitchFamily="34" charset="-128"/>
            </a:endParaRPr>
          </a:p>
          <a:p>
            <a:r>
              <a:rPr lang="en-GB" sz="1200" u="sng" dirty="0" err="1" smtClean="0">
                <a:latin typeface="Arial" pitchFamily="34" charset="0"/>
                <a:ea typeface="ＭＳ Ｐゴシック" pitchFamily="34" charset="-128"/>
              </a:rPr>
              <a:t>Onekey</a:t>
            </a:r>
            <a:r>
              <a:rPr lang="en-GB" sz="1200" u="sng" dirty="0" smtClean="0">
                <a:latin typeface="Arial" pitchFamily="34" charset="0"/>
                <a:ea typeface="ＭＳ Ｐゴシック" pitchFamily="34" charset="-128"/>
              </a:rPr>
              <a:t> MI F-1 General Presentation and </a:t>
            </a:r>
            <a:r>
              <a:rPr lang="en-GB" sz="1200" u="sng" dirty="0" err="1" smtClean="0">
                <a:latin typeface="Arial" pitchFamily="34" charset="0"/>
                <a:ea typeface="ＭＳ Ｐゴシック" pitchFamily="34" charset="-128"/>
              </a:rPr>
              <a:t>OneKey</a:t>
            </a:r>
            <a:r>
              <a:rPr lang="en-GB" sz="1200" u="sng" baseline="0" dirty="0" smtClean="0">
                <a:latin typeface="Arial" pitchFamily="34" charset="0"/>
                <a:ea typeface="ＭＳ Ｐゴシック" pitchFamily="34" charset="-128"/>
              </a:rPr>
              <a:t> F-1 File relation</a:t>
            </a:r>
            <a:endParaRPr lang="en-GB" sz="1200" u="sng" dirty="0" smtClean="0">
              <a:latin typeface="Arial" pitchFamily="34" charset="0"/>
              <a:ea typeface="ＭＳ Ｐゴシック" pitchFamily="34" charset="-128"/>
            </a:endParaRPr>
          </a:p>
          <a:p>
            <a:r>
              <a:rPr lang="en-US" dirty="0" smtClean="0"/>
              <a:t>http://crm.cegedim-portal.com/resource/Product/MI/Technical%20Documents/Forms/AllItems.aspx?RootFolder=/resource/Product/MI/Technical%20Documents/Mobile%20Intelligence%20Suite%206/HotFixReleases/HF-MI6-03/OneKey%20MI%20Interface&amp;FolderC</a:t>
            </a:r>
            <a:endParaRPr lang="en-US" dirty="0"/>
          </a:p>
        </p:txBody>
      </p:sp>
      <p:sp>
        <p:nvSpPr>
          <p:cNvPr id="4" name="Slide Number Placeholder 3"/>
          <p:cNvSpPr>
            <a:spLocks noGrp="1"/>
          </p:cNvSpPr>
          <p:nvPr>
            <p:ph type="sldNum" sz="quarter" idx="10"/>
          </p:nvPr>
        </p:nvSpPr>
        <p:spPr/>
        <p:txBody>
          <a:bodyPr/>
          <a:lstStyle/>
          <a:p>
            <a:fld id="{B97BE198-D19E-4232-AB09-5DD537C4037F}" type="slidenum">
              <a:rPr lang="en-GB" smtClean="0">
                <a:solidFill>
                  <a:prstClr val="black"/>
                </a:solidFill>
              </a:rPr>
              <a:pPr/>
              <a:t>86</a:t>
            </a:fld>
            <a:endParaRPr lang="en-GB">
              <a:solidFill>
                <a:prstClr val="black"/>
              </a:solidFill>
            </a:endParaRPr>
          </a:p>
        </p:txBody>
      </p:sp>
    </p:spTree>
    <p:extLst>
      <p:ext uri="{BB962C8B-B14F-4D97-AF65-F5344CB8AC3E}">
        <p14:creationId xmlns="" xmlns:p14="http://schemas.microsoft.com/office/powerpoint/2010/main" val="24482361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b="0" dirty="0" smtClean="0">
                <a:cs typeface="Arial" charset="0"/>
                <a:sym typeface="Arial" charset="0"/>
              </a:rPr>
              <a:t>If </a:t>
            </a:r>
            <a:r>
              <a:rPr lang="fr-FR" sz="1200" b="0" dirty="0" err="1" smtClean="0">
                <a:cs typeface="Arial" charset="0"/>
                <a:sym typeface="Arial" charset="0"/>
              </a:rPr>
              <a:t>needed</a:t>
            </a:r>
            <a:r>
              <a:rPr lang="fr-FR" sz="1200" b="0" dirty="0" smtClean="0">
                <a:cs typeface="Arial" charset="0"/>
                <a:sym typeface="Arial" charset="0"/>
              </a:rPr>
              <a:t>, </a:t>
            </a:r>
            <a:r>
              <a:rPr lang="fr-FR" sz="1200" b="0" dirty="0" err="1" smtClean="0">
                <a:cs typeface="Arial" charset="0"/>
                <a:sym typeface="Arial" charset="0"/>
              </a:rPr>
              <a:t>several</a:t>
            </a:r>
            <a:r>
              <a:rPr lang="fr-FR" sz="1200" b="0" dirty="0" smtClean="0">
                <a:cs typeface="Arial" charset="0"/>
                <a:sym typeface="Arial" charset="0"/>
              </a:rPr>
              <a:t> countries </a:t>
            </a:r>
            <a:r>
              <a:rPr lang="fr-FR" sz="1200" b="0" dirty="0" err="1" smtClean="0">
                <a:cs typeface="Arial" charset="0"/>
                <a:sym typeface="Arial" charset="0"/>
              </a:rPr>
              <a:t>can</a:t>
            </a:r>
            <a:r>
              <a:rPr lang="fr-FR" sz="1200" b="0" dirty="0" smtClean="0">
                <a:cs typeface="Arial" charset="0"/>
                <a:sym typeface="Arial" charset="0"/>
              </a:rPr>
              <a:t> </a:t>
            </a:r>
            <a:r>
              <a:rPr lang="fr-FR" sz="1200" b="0" dirty="0" err="1" smtClean="0">
                <a:cs typeface="Arial" charset="0"/>
                <a:sym typeface="Arial" charset="0"/>
              </a:rPr>
              <a:t>be</a:t>
            </a:r>
            <a:r>
              <a:rPr lang="fr-FR" sz="1200" b="0" dirty="0" smtClean="0">
                <a:cs typeface="Arial" charset="0"/>
                <a:sym typeface="Arial" charset="0"/>
              </a:rPr>
              <a:t> </a:t>
            </a:r>
            <a:r>
              <a:rPr lang="fr-FR" sz="1200" b="0" dirty="0" err="1" smtClean="0">
                <a:cs typeface="Arial" charset="0"/>
                <a:sym typeface="Arial" charset="0"/>
              </a:rPr>
              <a:t>created</a:t>
            </a:r>
            <a:r>
              <a:rPr lang="fr-FR" sz="1200" b="0" dirty="0" smtClean="0">
                <a:cs typeface="Arial" charset="0"/>
                <a:sym typeface="Arial" charset="0"/>
              </a:rPr>
              <a:t>. </a:t>
            </a:r>
            <a:r>
              <a:rPr lang="fr-FR" sz="1200" b="0" dirty="0" err="1" smtClean="0">
                <a:cs typeface="Arial" charset="0"/>
                <a:sym typeface="Arial" charset="0"/>
              </a:rPr>
              <a:t>Proceed</a:t>
            </a:r>
            <a:r>
              <a:rPr lang="fr-FR" sz="1200" b="0" dirty="0" smtClean="0">
                <a:cs typeface="Arial" charset="0"/>
                <a:sym typeface="Arial" charset="0"/>
              </a:rPr>
              <a:t> one country </a:t>
            </a:r>
            <a:r>
              <a:rPr lang="fr-FR" sz="1200" b="0" dirty="0" err="1" smtClean="0">
                <a:cs typeface="Arial" charset="0"/>
                <a:sym typeface="Arial" charset="0"/>
              </a:rPr>
              <a:t>after</a:t>
            </a:r>
            <a:r>
              <a:rPr lang="fr-FR" sz="1200" b="0" dirty="0" smtClean="0">
                <a:cs typeface="Arial" charset="0"/>
                <a:sym typeface="Arial" charset="0"/>
              </a:rPr>
              <a:t> </a:t>
            </a:r>
            <a:r>
              <a:rPr lang="fr-FR" sz="1200" b="0" dirty="0" err="1" smtClean="0">
                <a:cs typeface="Arial" charset="0"/>
                <a:sym typeface="Arial" charset="0"/>
              </a:rPr>
              <a:t>another</a:t>
            </a:r>
            <a:r>
              <a:rPr lang="fr-FR" sz="1200" b="0" dirty="0" smtClean="0">
                <a:cs typeface="Arial" charset="0"/>
                <a:sym typeface="Arial" charset="0"/>
              </a:rPr>
              <a:t>.</a:t>
            </a: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90</a:t>
            </a:fld>
            <a:endParaRPr lang="en-GB"/>
          </a:p>
        </p:txBody>
      </p:sp>
    </p:spTree>
    <p:extLst>
      <p:ext uri="{BB962C8B-B14F-4D97-AF65-F5344CB8AC3E}">
        <p14:creationId xmlns="" xmlns:p14="http://schemas.microsoft.com/office/powerpoint/2010/main" val="626320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200" b="0" dirty="0" smtClean="0">
                <a:cs typeface="Arial" charset="0"/>
                <a:sym typeface="Arial" charset="0"/>
              </a:rPr>
              <a:t>If </a:t>
            </a:r>
            <a:r>
              <a:rPr lang="fr-FR" sz="1200" b="0" dirty="0" err="1" smtClean="0">
                <a:cs typeface="Arial" charset="0"/>
                <a:sym typeface="Arial" charset="0"/>
              </a:rPr>
              <a:t>needed</a:t>
            </a:r>
            <a:r>
              <a:rPr lang="fr-FR" sz="1200" b="0" dirty="0" smtClean="0">
                <a:cs typeface="Arial" charset="0"/>
                <a:sym typeface="Arial" charset="0"/>
              </a:rPr>
              <a:t>, </a:t>
            </a:r>
            <a:r>
              <a:rPr lang="fr-FR" sz="1200" b="0" dirty="0" err="1" smtClean="0">
                <a:cs typeface="Arial" charset="0"/>
                <a:sym typeface="Arial" charset="0"/>
              </a:rPr>
              <a:t>several</a:t>
            </a:r>
            <a:r>
              <a:rPr lang="fr-FR" sz="1200" b="0" dirty="0" smtClean="0">
                <a:cs typeface="Arial" charset="0"/>
                <a:sym typeface="Arial" charset="0"/>
              </a:rPr>
              <a:t> countries </a:t>
            </a:r>
            <a:r>
              <a:rPr lang="fr-FR" sz="1200" b="0" dirty="0" err="1" smtClean="0">
                <a:cs typeface="Arial" charset="0"/>
                <a:sym typeface="Arial" charset="0"/>
              </a:rPr>
              <a:t>can</a:t>
            </a:r>
            <a:r>
              <a:rPr lang="fr-FR" sz="1200" b="0" dirty="0" smtClean="0">
                <a:cs typeface="Arial" charset="0"/>
                <a:sym typeface="Arial" charset="0"/>
              </a:rPr>
              <a:t> </a:t>
            </a:r>
            <a:r>
              <a:rPr lang="fr-FR" sz="1200" b="0" dirty="0" err="1" smtClean="0">
                <a:cs typeface="Arial" charset="0"/>
                <a:sym typeface="Arial" charset="0"/>
              </a:rPr>
              <a:t>be</a:t>
            </a:r>
            <a:r>
              <a:rPr lang="fr-FR" sz="1200" b="0" dirty="0" smtClean="0">
                <a:cs typeface="Arial" charset="0"/>
                <a:sym typeface="Arial" charset="0"/>
              </a:rPr>
              <a:t> </a:t>
            </a:r>
            <a:r>
              <a:rPr lang="fr-FR" sz="1200" b="0" dirty="0" err="1" smtClean="0">
                <a:cs typeface="Arial" charset="0"/>
                <a:sym typeface="Arial" charset="0"/>
              </a:rPr>
              <a:t>created</a:t>
            </a:r>
            <a:r>
              <a:rPr lang="fr-FR" sz="1200" b="0" dirty="0" smtClean="0">
                <a:cs typeface="Arial" charset="0"/>
                <a:sym typeface="Arial" charset="0"/>
              </a:rPr>
              <a:t>. </a:t>
            </a:r>
            <a:r>
              <a:rPr lang="fr-FR" sz="1200" b="0" dirty="0" err="1" smtClean="0">
                <a:cs typeface="Arial" charset="0"/>
                <a:sym typeface="Arial" charset="0"/>
              </a:rPr>
              <a:t>Proceed</a:t>
            </a:r>
            <a:r>
              <a:rPr lang="fr-FR" sz="1200" b="0" dirty="0" smtClean="0">
                <a:cs typeface="Arial" charset="0"/>
                <a:sym typeface="Arial" charset="0"/>
              </a:rPr>
              <a:t> one country </a:t>
            </a:r>
            <a:r>
              <a:rPr lang="fr-FR" sz="1200" b="0" dirty="0" err="1" smtClean="0">
                <a:cs typeface="Arial" charset="0"/>
                <a:sym typeface="Arial" charset="0"/>
              </a:rPr>
              <a:t>after</a:t>
            </a:r>
            <a:r>
              <a:rPr lang="fr-FR" sz="1200" b="0" dirty="0" smtClean="0">
                <a:cs typeface="Arial" charset="0"/>
                <a:sym typeface="Arial" charset="0"/>
              </a:rPr>
              <a:t> </a:t>
            </a:r>
            <a:r>
              <a:rPr lang="fr-FR" sz="1200" b="0" dirty="0" err="1" smtClean="0">
                <a:cs typeface="Arial" charset="0"/>
                <a:sym typeface="Arial" charset="0"/>
              </a:rPr>
              <a:t>another</a:t>
            </a:r>
            <a:r>
              <a:rPr lang="fr-FR" sz="1200" b="0" smtClean="0">
                <a:cs typeface="Arial" charset="0"/>
                <a:sym typeface="Arial" charset="0"/>
              </a:rPr>
              <a:t>.</a:t>
            </a:r>
            <a:endParaRPr lang="en-GB" sz="1200" b="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91</a:t>
            </a:fld>
            <a:endParaRPr lang="en-GB"/>
          </a:p>
        </p:txBody>
      </p:sp>
    </p:spTree>
    <p:extLst>
      <p:ext uri="{BB962C8B-B14F-4D97-AF65-F5344CB8AC3E}">
        <p14:creationId xmlns="" xmlns:p14="http://schemas.microsoft.com/office/powerpoint/2010/main" val="4056438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93</a:t>
            </a:fld>
            <a:endParaRPr lang="en-GB"/>
          </a:p>
        </p:txBody>
      </p:sp>
    </p:spTree>
    <p:extLst>
      <p:ext uri="{BB962C8B-B14F-4D97-AF65-F5344CB8AC3E}">
        <p14:creationId xmlns="" xmlns:p14="http://schemas.microsoft.com/office/powerpoint/2010/main" val="32227687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94</a:t>
            </a:fld>
            <a:endParaRPr lang="en-GB"/>
          </a:p>
        </p:txBody>
      </p:sp>
    </p:spTree>
    <p:extLst>
      <p:ext uri="{BB962C8B-B14F-4D97-AF65-F5344CB8AC3E}">
        <p14:creationId xmlns="" xmlns:p14="http://schemas.microsoft.com/office/powerpoint/2010/main" val="40737178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95</a:t>
            </a:fld>
            <a:endParaRPr lang="en-GB"/>
          </a:p>
        </p:txBody>
      </p:sp>
    </p:spTree>
    <p:extLst>
      <p:ext uri="{BB962C8B-B14F-4D97-AF65-F5344CB8AC3E}">
        <p14:creationId xmlns="" xmlns:p14="http://schemas.microsoft.com/office/powerpoint/2010/main" val="37785640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96</a:t>
            </a:fld>
            <a:endParaRPr lang="en-GB"/>
          </a:p>
        </p:txBody>
      </p:sp>
    </p:spTree>
    <p:extLst>
      <p:ext uri="{BB962C8B-B14F-4D97-AF65-F5344CB8AC3E}">
        <p14:creationId xmlns="" xmlns:p14="http://schemas.microsoft.com/office/powerpoint/2010/main" val="42499790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97</a:t>
            </a:fld>
            <a:endParaRPr lang="en-GB"/>
          </a:p>
        </p:txBody>
      </p:sp>
    </p:spTree>
    <p:extLst>
      <p:ext uri="{BB962C8B-B14F-4D97-AF65-F5344CB8AC3E}">
        <p14:creationId xmlns="" xmlns:p14="http://schemas.microsoft.com/office/powerpoint/2010/main" val="3446713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7BE198-D19E-4232-AB09-5DD537C4037F}" type="slidenum">
              <a:rPr lang="en-GB" smtClean="0">
                <a:solidFill>
                  <a:prstClr val="black"/>
                </a:solidFill>
              </a:rPr>
              <a:pPr/>
              <a:t>5</a:t>
            </a:fld>
            <a:endParaRPr lang="en-GB">
              <a:solidFill>
                <a:prstClr val="black"/>
              </a:solidFill>
            </a:endParaRPr>
          </a:p>
        </p:txBody>
      </p:sp>
    </p:spTree>
    <p:extLst>
      <p:ext uri="{BB962C8B-B14F-4D97-AF65-F5344CB8AC3E}">
        <p14:creationId xmlns="" xmlns:p14="http://schemas.microsoft.com/office/powerpoint/2010/main" val="24482361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98</a:t>
            </a:fld>
            <a:endParaRPr lang="en-GB"/>
          </a:p>
        </p:txBody>
      </p:sp>
    </p:spTree>
    <p:extLst>
      <p:ext uri="{BB962C8B-B14F-4D97-AF65-F5344CB8AC3E}">
        <p14:creationId xmlns="" xmlns:p14="http://schemas.microsoft.com/office/powerpoint/2010/main" val="364489826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99</a:t>
            </a:fld>
            <a:endParaRPr lang="en-GB"/>
          </a:p>
        </p:txBody>
      </p:sp>
    </p:spTree>
    <p:extLst>
      <p:ext uri="{BB962C8B-B14F-4D97-AF65-F5344CB8AC3E}">
        <p14:creationId xmlns="" xmlns:p14="http://schemas.microsoft.com/office/powerpoint/2010/main" val="163391018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100</a:t>
            </a:fld>
            <a:endParaRPr lang="en-GB"/>
          </a:p>
        </p:txBody>
      </p:sp>
    </p:spTree>
    <p:extLst>
      <p:ext uri="{BB962C8B-B14F-4D97-AF65-F5344CB8AC3E}">
        <p14:creationId xmlns="" xmlns:p14="http://schemas.microsoft.com/office/powerpoint/2010/main" val="28649631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101</a:t>
            </a:fld>
            <a:endParaRPr lang="en-GB"/>
          </a:p>
        </p:txBody>
      </p:sp>
    </p:spTree>
    <p:extLst>
      <p:ext uri="{BB962C8B-B14F-4D97-AF65-F5344CB8AC3E}">
        <p14:creationId xmlns="" xmlns:p14="http://schemas.microsoft.com/office/powerpoint/2010/main" val="13542582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102</a:t>
            </a:fld>
            <a:endParaRPr lang="en-GB"/>
          </a:p>
        </p:txBody>
      </p:sp>
    </p:spTree>
    <p:extLst>
      <p:ext uri="{BB962C8B-B14F-4D97-AF65-F5344CB8AC3E}">
        <p14:creationId xmlns="" xmlns:p14="http://schemas.microsoft.com/office/powerpoint/2010/main" val="38079026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103</a:t>
            </a:fld>
            <a:endParaRPr lang="en-GB"/>
          </a:p>
        </p:txBody>
      </p:sp>
    </p:spTree>
    <p:extLst>
      <p:ext uri="{BB962C8B-B14F-4D97-AF65-F5344CB8AC3E}">
        <p14:creationId xmlns="" xmlns:p14="http://schemas.microsoft.com/office/powerpoint/2010/main" val="252903490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104</a:t>
            </a:fld>
            <a:endParaRPr lang="en-GB"/>
          </a:p>
        </p:txBody>
      </p:sp>
    </p:spTree>
    <p:extLst>
      <p:ext uri="{BB962C8B-B14F-4D97-AF65-F5344CB8AC3E}">
        <p14:creationId xmlns="" xmlns:p14="http://schemas.microsoft.com/office/powerpoint/2010/main" val="15545117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105</a:t>
            </a:fld>
            <a:endParaRPr lang="en-GB"/>
          </a:p>
        </p:txBody>
      </p:sp>
    </p:spTree>
    <p:extLst>
      <p:ext uri="{BB962C8B-B14F-4D97-AF65-F5344CB8AC3E}">
        <p14:creationId xmlns="" xmlns:p14="http://schemas.microsoft.com/office/powerpoint/2010/main" val="177011571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106</a:t>
            </a:fld>
            <a:endParaRPr lang="en-GB"/>
          </a:p>
        </p:txBody>
      </p:sp>
    </p:spTree>
    <p:extLst>
      <p:ext uri="{BB962C8B-B14F-4D97-AF65-F5344CB8AC3E}">
        <p14:creationId xmlns="" xmlns:p14="http://schemas.microsoft.com/office/powerpoint/2010/main" val="1035547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107</a:t>
            </a:fld>
            <a:endParaRPr lang="en-GB"/>
          </a:p>
        </p:txBody>
      </p:sp>
    </p:spTree>
    <p:extLst>
      <p:ext uri="{BB962C8B-B14F-4D97-AF65-F5344CB8AC3E}">
        <p14:creationId xmlns="" xmlns:p14="http://schemas.microsoft.com/office/powerpoint/2010/main" val="21288622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7BE198-D19E-4232-AB09-5DD537C4037F}" type="slidenum">
              <a:rPr lang="en-GB" smtClean="0">
                <a:solidFill>
                  <a:prstClr val="black"/>
                </a:solidFill>
              </a:rPr>
              <a:pPr/>
              <a:t>6</a:t>
            </a:fld>
            <a:endParaRPr lang="en-GB">
              <a:solidFill>
                <a:prstClr val="black"/>
              </a:solidFill>
            </a:endParaRPr>
          </a:p>
        </p:txBody>
      </p:sp>
    </p:spTree>
    <p:extLst>
      <p:ext uri="{BB962C8B-B14F-4D97-AF65-F5344CB8AC3E}">
        <p14:creationId xmlns="" xmlns:p14="http://schemas.microsoft.com/office/powerpoint/2010/main" val="244823613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109</a:t>
            </a:fld>
            <a:endParaRPr lang="en-GB"/>
          </a:p>
        </p:txBody>
      </p:sp>
    </p:spTree>
    <p:extLst>
      <p:ext uri="{BB962C8B-B14F-4D97-AF65-F5344CB8AC3E}">
        <p14:creationId xmlns="" xmlns:p14="http://schemas.microsoft.com/office/powerpoint/2010/main" val="32704011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110</a:t>
            </a:fld>
            <a:endParaRPr lang="en-GB"/>
          </a:p>
        </p:txBody>
      </p:sp>
    </p:spTree>
    <p:extLst>
      <p:ext uri="{BB962C8B-B14F-4D97-AF65-F5344CB8AC3E}">
        <p14:creationId xmlns="" xmlns:p14="http://schemas.microsoft.com/office/powerpoint/2010/main" val="5720584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111</a:t>
            </a:fld>
            <a:endParaRPr lang="en-GB"/>
          </a:p>
        </p:txBody>
      </p:sp>
    </p:spTree>
    <p:extLst>
      <p:ext uri="{BB962C8B-B14F-4D97-AF65-F5344CB8AC3E}">
        <p14:creationId xmlns="" xmlns:p14="http://schemas.microsoft.com/office/powerpoint/2010/main" val="32080935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112</a:t>
            </a:fld>
            <a:endParaRPr lang="en-GB"/>
          </a:p>
        </p:txBody>
      </p:sp>
    </p:spTree>
    <p:extLst>
      <p:ext uri="{BB962C8B-B14F-4D97-AF65-F5344CB8AC3E}">
        <p14:creationId xmlns="" xmlns:p14="http://schemas.microsoft.com/office/powerpoint/2010/main" val="29306812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113</a:t>
            </a:fld>
            <a:endParaRPr lang="en-GB"/>
          </a:p>
        </p:txBody>
      </p:sp>
    </p:spTree>
    <p:extLst>
      <p:ext uri="{BB962C8B-B14F-4D97-AF65-F5344CB8AC3E}">
        <p14:creationId xmlns="" xmlns:p14="http://schemas.microsoft.com/office/powerpoint/2010/main" val="423926148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114</a:t>
            </a:fld>
            <a:endParaRPr lang="en-GB"/>
          </a:p>
        </p:txBody>
      </p:sp>
    </p:spTree>
    <p:extLst>
      <p:ext uri="{BB962C8B-B14F-4D97-AF65-F5344CB8AC3E}">
        <p14:creationId xmlns="" xmlns:p14="http://schemas.microsoft.com/office/powerpoint/2010/main" val="394745516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GB" sz="1200" b="0" dirty="0" smtClean="0">
              <a:cs typeface="Arial" charset="0"/>
              <a:sym typeface="Arial" charset="0"/>
            </a:endParaRPr>
          </a:p>
        </p:txBody>
      </p:sp>
      <p:sp>
        <p:nvSpPr>
          <p:cNvPr id="4" name="Slide Number Placeholder 3"/>
          <p:cNvSpPr>
            <a:spLocks noGrp="1"/>
          </p:cNvSpPr>
          <p:nvPr>
            <p:ph type="sldNum" sz="quarter" idx="10"/>
          </p:nvPr>
        </p:nvSpPr>
        <p:spPr/>
        <p:txBody>
          <a:bodyPr/>
          <a:lstStyle/>
          <a:p>
            <a:fld id="{7792B569-2F9F-D440-B547-B789863526A0}" type="slidenum">
              <a:rPr lang="en-GB" smtClean="0"/>
              <a:pPr/>
              <a:t>115</a:t>
            </a:fld>
            <a:endParaRPr lang="en-GB"/>
          </a:p>
        </p:txBody>
      </p:sp>
    </p:spTree>
    <p:extLst>
      <p:ext uri="{BB962C8B-B14F-4D97-AF65-F5344CB8AC3E}">
        <p14:creationId xmlns="" xmlns:p14="http://schemas.microsoft.com/office/powerpoint/2010/main" val="3324850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7BE198-D19E-4232-AB09-5DD537C4037F}" type="slidenum">
              <a:rPr lang="en-GB" smtClean="0">
                <a:solidFill>
                  <a:prstClr val="black"/>
                </a:solidFill>
              </a:rPr>
              <a:pPr/>
              <a:t>8</a:t>
            </a:fld>
            <a:endParaRPr lang="en-GB">
              <a:solidFill>
                <a:prstClr val="black"/>
              </a:solidFill>
            </a:endParaRPr>
          </a:p>
        </p:txBody>
      </p:sp>
    </p:spTree>
    <p:extLst>
      <p:ext uri="{BB962C8B-B14F-4D97-AF65-F5344CB8AC3E}">
        <p14:creationId xmlns="" xmlns:p14="http://schemas.microsoft.com/office/powerpoint/2010/main" val="24482361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http://crm.cegedim-portal.com/resource/Product/FuncDocs/Mobile%20Intelligence%20Suite/DID-MI11.pdf</a:t>
            </a:r>
            <a:endParaRPr lang="en-US" dirty="0"/>
          </a:p>
        </p:txBody>
      </p:sp>
      <p:sp>
        <p:nvSpPr>
          <p:cNvPr id="4" name="Slide Number Placeholder 3"/>
          <p:cNvSpPr>
            <a:spLocks noGrp="1"/>
          </p:cNvSpPr>
          <p:nvPr>
            <p:ph type="sldNum" sz="quarter" idx="10"/>
          </p:nvPr>
        </p:nvSpPr>
        <p:spPr/>
        <p:txBody>
          <a:bodyPr/>
          <a:lstStyle/>
          <a:p>
            <a:fld id="{B97BE198-D19E-4232-AB09-5DD537C4037F}" type="slidenum">
              <a:rPr lang="en-GB" smtClean="0">
                <a:solidFill>
                  <a:prstClr val="black"/>
                </a:solidFill>
              </a:rPr>
              <a:pPr/>
              <a:t>9</a:t>
            </a:fld>
            <a:endParaRPr lang="en-GB">
              <a:solidFill>
                <a:prstClr val="black"/>
              </a:solidFill>
            </a:endParaRPr>
          </a:p>
        </p:txBody>
      </p:sp>
    </p:spTree>
    <p:extLst>
      <p:ext uri="{BB962C8B-B14F-4D97-AF65-F5344CB8AC3E}">
        <p14:creationId xmlns="" xmlns:p14="http://schemas.microsoft.com/office/powerpoint/2010/main" val="24482361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B97BE198-D19E-4232-AB09-5DD537C4037F}" type="slidenum">
              <a:rPr lang="en-GB" smtClean="0">
                <a:solidFill>
                  <a:prstClr val="black"/>
                </a:solidFill>
              </a:rPr>
              <a:pPr/>
              <a:t>10</a:t>
            </a:fld>
            <a:endParaRPr lang="en-GB">
              <a:solidFill>
                <a:prstClr val="black"/>
              </a:solidFill>
            </a:endParaRPr>
          </a:p>
        </p:txBody>
      </p:sp>
    </p:spTree>
    <p:extLst>
      <p:ext uri="{BB962C8B-B14F-4D97-AF65-F5344CB8AC3E}">
        <p14:creationId xmlns="" xmlns:p14="http://schemas.microsoft.com/office/powerpoint/2010/main" val="24482361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B97BE198-D19E-4232-AB09-5DD537C4037F}" type="slidenum">
              <a:rPr lang="en-GB" smtClean="0">
                <a:solidFill>
                  <a:prstClr val="black"/>
                </a:solidFill>
              </a:rPr>
              <a:pPr/>
              <a:t>11</a:t>
            </a:fld>
            <a:endParaRPr lang="en-GB">
              <a:solidFill>
                <a:prstClr val="black"/>
              </a:solidFill>
            </a:endParaRPr>
          </a:p>
        </p:txBody>
      </p:sp>
    </p:spTree>
    <p:extLst>
      <p:ext uri="{BB962C8B-B14F-4D97-AF65-F5344CB8AC3E}">
        <p14:creationId xmlns="" xmlns:p14="http://schemas.microsoft.com/office/powerpoint/2010/main" val="24482361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3.xml"/><Relationship Id="rId1" Type="http://schemas.openxmlformats.org/officeDocument/2006/relationships/vmlDrawing" Target="../drawings/vmlDrawing1.v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ver with image">
    <p:spTree>
      <p:nvGrpSpPr>
        <p:cNvPr id="1" name=""/>
        <p:cNvGrpSpPr/>
        <p:nvPr/>
      </p:nvGrpSpPr>
      <p:grpSpPr>
        <a:xfrm>
          <a:off x="0" y="0"/>
          <a:ext cx="0" cy="0"/>
          <a:chOff x="0" y="0"/>
          <a:chExt cx="0" cy="0"/>
        </a:xfrm>
      </p:grpSpPr>
      <p:sp>
        <p:nvSpPr>
          <p:cNvPr id="14" name="Rectangle 13"/>
          <p:cNvSpPr/>
          <p:nvPr userDrawn="1"/>
        </p:nvSpPr>
        <p:spPr>
          <a:xfrm>
            <a:off x="0" y="6096000"/>
            <a:ext cx="91440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pic>
        <p:nvPicPr>
          <p:cNvPr id="15" name="Picture 14" descr="IMS_Health_PPT_cover_revised_final.jpg"/>
          <p:cNvPicPr>
            <a:picLocks noChangeAspect="1"/>
          </p:cNvPicPr>
          <p:nvPr userDrawn="1"/>
        </p:nvPicPr>
        <p:blipFill>
          <a:blip r:embed="rId2" cstate="screen">
            <a:extLst>
              <a:ext uri="{28A0092B-C50C-407E-A947-70E740481C1C}">
                <a14:useLocalDpi xmlns="" xmlns:a14="http://schemas.microsoft.com/office/drawing/2010/main"/>
              </a:ext>
            </a:extLst>
          </a:blip>
          <a:srcRect/>
          <a:stretch>
            <a:fillRect/>
          </a:stretch>
        </p:blipFill>
        <p:spPr>
          <a:xfrm>
            <a:off x="1917701" y="3175"/>
            <a:ext cx="7226300" cy="6099262"/>
          </a:xfrm>
          <a:prstGeom prst="rect">
            <a:avLst/>
          </a:prstGeom>
        </p:spPr>
      </p:pic>
      <p:sp>
        <p:nvSpPr>
          <p:cNvPr id="2" name="Title 1"/>
          <p:cNvSpPr>
            <a:spLocks noGrp="1"/>
          </p:cNvSpPr>
          <p:nvPr>
            <p:ph type="ctrTitle" hasCustomPrompt="1"/>
          </p:nvPr>
        </p:nvSpPr>
        <p:spPr>
          <a:xfrm>
            <a:off x="469899" y="1748036"/>
            <a:ext cx="5040000" cy="1494791"/>
          </a:xfrm>
          <a:prstGeom prst="rect">
            <a:avLst/>
          </a:prstGeom>
        </p:spPr>
        <p:txBody>
          <a:bodyPr lIns="0" tIns="0" rIns="0" bIns="0" anchor="b" anchorCtr="0">
            <a:noAutofit/>
          </a:bodyPr>
          <a:lstStyle>
            <a:lvl1pPr algn="l">
              <a:lnSpc>
                <a:spcPct val="90000"/>
              </a:lnSpc>
              <a:defRPr kumimoji="0" lang="en-US" sz="5000" b="0" i="0" u="none" strike="noStrike" kern="1200" cap="none" spc="0" normalizeH="0" baseline="0" dirty="0">
                <a:ln>
                  <a:noFill/>
                </a:ln>
                <a:solidFill>
                  <a:srgbClr val="1C2980"/>
                </a:solidFill>
                <a:effectLst/>
                <a:uLnTx/>
                <a:uFillTx/>
                <a:latin typeface="Arial"/>
                <a:ea typeface="+mn-ea"/>
                <a:cs typeface="Arial"/>
              </a:defRPr>
            </a:lvl1pPr>
          </a:lstStyle>
          <a:p>
            <a:r>
              <a:rPr lang="en-US" dirty="0" smtClean="0"/>
              <a:t>Click to edit master title</a:t>
            </a:r>
            <a:endParaRPr lang="en-US" dirty="0"/>
          </a:p>
        </p:txBody>
      </p:sp>
      <p:sp>
        <p:nvSpPr>
          <p:cNvPr id="3" name="Subtitle 2"/>
          <p:cNvSpPr>
            <a:spLocks noGrp="1"/>
          </p:cNvSpPr>
          <p:nvPr>
            <p:ph type="subTitle" idx="1" hasCustomPrompt="1"/>
          </p:nvPr>
        </p:nvSpPr>
        <p:spPr>
          <a:xfrm>
            <a:off x="469899" y="3249497"/>
            <a:ext cx="5040000" cy="564738"/>
          </a:xfrm>
          <a:prstGeom prst="rect">
            <a:avLst/>
          </a:prstGeom>
        </p:spPr>
        <p:txBody>
          <a:bodyPr lIns="0" tIns="0" rIns="0" bIns="0" anchor="t">
            <a:normAutofit/>
          </a:bodyPr>
          <a:lstStyle>
            <a:lvl1pPr marL="0" indent="0" algn="l">
              <a:buNone/>
              <a:defRPr sz="2000">
                <a:solidFill>
                  <a:srgbClr val="17181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a:t>
            </a:r>
            <a:endParaRPr lang="en-US" dirty="0"/>
          </a:p>
        </p:txBody>
      </p:sp>
      <p:sp>
        <p:nvSpPr>
          <p:cNvPr id="11" name="Text Placeholder 10"/>
          <p:cNvSpPr>
            <a:spLocks noGrp="1"/>
          </p:cNvSpPr>
          <p:nvPr>
            <p:ph type="body" sz="quarter" idx="10" hasCustomPrompt="1"/>
          </p:nvPr>
        </p:nvSpPr>
        <p:spPr>
          <a:xfrm>
            <a:off x="469899" y="4498426"/>
            <a:ext cx="5727290" cy="333026"/>
          </a:xfrm>
          <a:prstGeom prst="rect">
            <a:avLst/>
          </a:prstGeom>
        </p:spPr>
        <p:txBody>
          <a:bodyPr vert="horz" lIns="0" tIns="0" rIns="0" bIns="0" anchor="b" anchorCtr="0">
            <a:noAutofit/>
          </a:bodyPr>
          <a:lstStyle>
            <a:lvl1pPr marL="0" indent="0">
              <a:buNone/>
              <a:defRPr sz="2000" b="1" i="0">
                <a:solidFill>
                  <a:srgbClr val="171815"/>
                </a:solidFill>
                <a:latin typeface="Arial"/>
                <a:cs typeface="Arial"/>
              </a:defRPr>
            </a:lvl1pPr>
          </a:lstStyle>
          <a:p>
            <a:pPr lvl="0"/>
            <a:r>
              <a:rPr lang="en-US" dirty="0" smtClean="0"/>
              <a:t>Name</a:t>
            </a:r>
          </a:p>
        </p:txBody>
      </p:sp>
      <p:sp>
        <p:nvSpPr>
          <p:cNvPr id="12" name="Text Placeholder 10"/>
          <p:cNvSpPr>
            <a:spLocks noGrp="1"/>
          </p:cNvSpPr>
          <p:nvPr>
            <p:ph type="body" sz="quarter" idx="11" hasCustomPrompt="1"/>
          </p:nvPr>
        </p:nvSpPr>
        <p:spPr>
          <a:xfrm>
            <a:off x="469899" y="4838700"/>
            <a:ext cx="5727290" cy="360000"/>
          </a:xfrm>
          <a:prstGeom prst="rect">
            <a:avLst/>
          </a:prstGeom>
        </p:spPr>
        <p:txBody>
          <a:bodyPr vert="horz" lIns="0" tIns="0" rIns="0" bIns="0" anchor="b">
            <a:noAutofit/>
          </a:bodyPr>
          <a:lstStyle>
            <a:lvl1pPr marL="0" indent="0">
              <a:buNone/>
              <a:defRPr kumimoji="0" lang="en-US" sz="2000" b="0" i="0" u="none" strike="noStrike" kern="1200" cap="none" spc="0" normalizeH="0" baseline="0" dirty="0">
                <a:ln>
                  <a:noFill/>
                </a:ln>
                <a:solidFill>
                  <a:srgbClr val="171815"/>
                </a:solidFill>
                <a:effectLst/>
                <a:uLnTx/>
                <a:uFillTx/>
                <a:latin typeface="Arial"/>
                <a:ea typeface="+mn-ea"/>
                <a:cs typeface="Arial"/>
              </a:defRPr>
            </a:lvl1pPr>
          </a:lstStyle>
          <a:p>
            <a:pPr lvl="0"/>
            <a:r>
              <a:rPr lang="en-US" dirty="0" smtClean="0"/>
              <a:t>Title</a:t>
            </a:r>
            <a:endParaRPr lang="en-US" dirty="0"/>
          </a:p>
        </p:txBody>
      </p:sp>
      <p:sp>
        <p:nvSpPr>
          <p:cNvPr id="13" name="Text Placeholder 6"/>
          <p:cNvSpPr>
            <a:spLocks noGrp="1"/>
          </p:cNvSpPr>
          <p:nvPr>
            <p:ph type="body" sz="quarter" idx="12" hasCustomPrompt="1"/>
          </p:nvPr>
        </p:nvSpPr>
        <p:spPr>
          <a:xfrm>
            <a:off x="469899" y="5347768"/>
            <a:ext cx="5724000" cy="354012"/>
          </a:xfrm>
        </p:spPr>
        <p:txBody>
          <a:bodyPr anchor="b"/>
          <a:lstStyle>
            <a:lvl1pPr marL="0" indent="0">
              <a:buNone/>
              <a:defRPr sz="1400">
                <a:solidFill>
                  <a:srgbClr val="171815"/>
                </a:solidFill>
              </a:defRPr>
            </a:lvl1pPr>
            <a:lvl2pPr marL="320040" indent="0">
              <a:buNone/>
              <a:defRPr/>
            </a:lvl2pPr>
            <a:lvl3pPr marL="630936" indent="0">
              <a:buNone/>
              <a:defRPr/>
            </a:lvl3pPr>
            <a:lvl4pPr marL="960120" indent="0">
              <a:buNone/>
              <a:defRPr/>
            </a:lvl4pPr>
            <a:lvl5pPr marL="1289304" indent="0">
              <a:buNone/>
              <a:defRPr/>
            </a:lvl5pPr>
          </a:lstStyle>
          <a:p>
            <a:pPr lvl="0"/>
            <a:r>
              <a:rPr lang="en-GB" dirty="0" smtClean="0"/>
              <a:t>Date</a:t>
            </a:r>
            <a:endParaRPr lang="en-GB" dirty="0"/>
          </a:p>
        </p:txBody>
      </p:sp>
      <p:pic>
        <p:nvPicPr>
          <p:cNvPr id="10" name="Picture 9" descr="IMS_HEALTH.png"/>
          <p:cNvPicPr>
            <a:picLocks noChangeAspect="1"/>
          </p:cNvPicPr>
          <p:nvPr userDrawn="1"/>
        </p:nvPicPr>
        <p:blipFill>
          <a:blip r:embed="rId3" cstate="email">
            <a:extLst>
              <a:ext uri="{28A0092B-C50C-407E-A947-70E740481C1C}">
                <a14:useLocalDpi xmlns="" xmlns:a14="http://schemas.microsoft.com/office/drawing/2010/main" val="0"/>
              </a:ext>
            </a:extLst>
          </a:blip>
          <a:stretch>
            <a:fillRect/>
          </a:stretch>
        </p:blipFill>
        <p:spPr>
          <a:xfrm>
            <a:off x="7236848" y="6274616"/>
            <a:ext cx="1464069" cy="492940"/>
          </a:xfrm>
          <a:prstGeom prst="rect">
            <a:avLst/>
          </a:prstGeom>
        </p:spPr>
      </p:pic>
    </p:spTree>
    <p:extLst>
      <p:ext uri="{BB962C8B-B14F-4D97-AF65-F5344CB8AC3E}">
        <p14:creationId xmlns="" xmlns:p14="http://schemas.microsoft.com/office/powerpoint/2010/main" val="4098911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 Tex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485714" y="1599640"/>
            <a:ext cx="8279999" cy="4478920"/>
          </a:xfrm>
          <a:prstGeom prst="rect">
            <a:avLst/>
          </a:prstGeom>
        </p:spPr>
        <p:txBody>
          <a:bodyPr vert="horz" wrap="square" lIns="0" tIns="0" rIns="0" bIns="0" rtlCol="0">
            <a:noAutofit/>
          </a:bodyPr>
          <a:lstStyle>
            <a:lvl1pPr marL="0" indent="0">
              <a:buNone/>
              <a:defRPr/>
            </a:lvl1pPr>
            <a:lvl2pPr marL="301752" indent="0">
              <a:buNone/>
              <a:defRPr/>
            </a:lvl2pPr>
            <a:lvl3pPr marL="612648" indent="0">
              <a:buNone/>
              <a:defRPr/>
            </a:lvl3pPr>
            <a:lvl4pPr marL="932688" indent="0">
              <a:buNone/>
              <a:defRPr/>
            </a:lvl4pPr>
            <a:lvl5pPr marL="1252728" indent="0">
              <a:buNone/>
              <a:defRPr/>
            </a:lvl5pPr>
          </a:lstStyle>
          <a:p>
            <a:pPr lvl="0"/>
            <a:r>
              <a:rPr lang="en-US" dirty="0" smtClean="0"/>
              <a:t>Click to edit text styles</a:t>
            </a:r>
          </a:p>
        </p:txBody>
      </p:sp>
      <p:sp>
        <p:nvSpPr>
          <p:cNvPr id="2" name="Footer Placeholder 1"/>
          <p:cNvSpPr>
            <a:spLocks noGrp="1"/>
          </p:cNvSpPr>
          <p:nvPr>
            <p:ph type="ftr" sz="quarter" idx="12"/>
          </p:nvPr>
        </p:nvSpPr>
        <p:spPr/>
        <p:txBody>
          <a:bodyPr/>
          <a:lstStyle/>
          <a:p>
            <a:r>
              <a:rPr lang="en-GB" smtClean="0"/>
              <a:t>IMS Health Confidential</a:t>
            </a:r>
            <a:endParaRPr lang="en-GB"/>
          </a:p>
        </p:txBody>
      </p:sp>
      <p:sp>
        <p:nvSpPr>
          <p:cNvPr id="13" name="Title 1"/>
          <p:cNvSpPr>
            <a:spLocks noGrp="1"/>
          </p:cNvSpPr>
          <p:nvPr>
            <p:ph type="title" hasCustomPrompt="1"/>
          </p:nvPr>
        </p:nvSpPr>
        <p:spPr>
          <a:xfrm>
            <a:off x="485714" y="75203"/>
            <a:ext cx="8280000" cy="849228"/>
          </a:xfrm>
        </p:spPr>
        <p:txBody>
          <a:bodyPr wrap="square">
            <a:noAutofit/>
          </a:bodyPr>
          <a:lstStyle>
            <a:lvl1pPr>
              <a:defRPr baseline="0"/>
            </a:lvl1pPr>
          </a:lstStyle>
          <a:p>
            <a:r>
              <a:rPr lang="en-US" dirty="0" smtClean="0"/>
              <a:t>Click to edit title</a:t>
            </a:r>
            <a:endParaRPr lang="en-US" dirty="0"/>
          </a:p>
        </p:txBody>
      </p:sp>
      <p:cxnSp>
        <p:nvCxnSpPr>
          <p:cNvPr id="14" name="Straight Connector 13"/>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9"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 xmlns:p14="http://schemas.microsoft.com/office/powerpoint/2010/main" val="83565548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 Bullets">
    <p:spTree>
      <p:nvGrpSpPr>
        <p:cNvPr id="1" name=""/>
        <p:cNvGrpSpPr/>
        <p:nvPr/>
      </p:nvGrpSpPr>
      <p:grpSpPr>
        <a:xfrm>
          <a:off x="0" y="0"/>
          <a:ext cx="0" cy="0"/>
          <a:chOff x="0" y="0"/>
          <a:chExt cx="0" cy="0"/>
        </a:xfrm>
      </p:grpSpPr>
      <p:sp>
        <p:nvSpPr>
          <p:cNvPr id="5" name="Content Placeholder 7"/>
          <p:cNvSpPr>
            <a:spLocks noGrp="1"/>
          </p:cNvSpPr>
          <p:nvPr>
            <p:ph sz="quarter" idx="12" hasCustomPrompt="1"/>
          </p:nvPr>
        </p:nvSpPr>
        <p:spPr>
          <a:xfrm>
            <a:off x="485714" y="1599639"/>
            <a:ext cx="3968496" cy="4500325"/>
          </a:xfrm>
        </p:spPr>
        <p:txBody>
          <a:bodyPr wrap="square">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7"/>
          <p:cNvSpPr>
            <a:spLocks noGrp="1"/>
          </p:cNvSpPr>
          <p:nvPr>
            <p:ph sz="quarter" idx="13" hasCustomPrompt="1"/>
          </p:nvPr>
        </p:nvSpPr>
        <p:spPr>
          <a:xfrm>
            <a:off x="4735020" y="1599639"/>
            <a:ext cx="4030694" cy="4500325"/>
          </a:xfrm>
        </p:spPr>
        <p:txBody>
          <a:bodyPr wrap="square">
            <a:noAutofit/>
          </a:bodyPr>
          <a:lstStyle/>
          <a:p>
            <a:pPr lvl="0"/>
            <a:r>
              <a:rPr lang="en-US" dirty="0" smtClean="0"/>
              <a:t>Click to edit master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13" name="Title 1"/>
          <p:cNvSpPr>
            <a:spLocks noGrp="1"/>
          </p:cNvSpPr>
          <p:nvPr>
            <p:ph type="title" hasCustomPrompt="1"/>
          </p:nvPr>
        </p:nvSpPr>
        <p:spPr>
          <a:xfrm>
            <a:off x="485714" y="75203"/>
            <a:ext cx="8280000" cy="849228"/>
          </a:xfrm>
        </p:spPr>
        <p:txBody>
          <a:bodyPr wrap="square">
            <a:noAutofit/>
          </a:bodyPr>
          <a:lstStyle>
            <a:lvl1pPr>
              <a:defRPr baseline="0"/>
            </a:lvl1pPr>
          </a:lstStyle>
          <a:p>
            <a:r>
              <a:rPr lang="en-US" dirty="0" smtClean="0"/>
              <a:t>Click to edit title</a:t>
            </a:r>
            <a:endParaRPr lang="en-US" dirty="0"/>
          </a:p>
        </p:txBody>
      </p:sp>
      <p:cxnSp>
        <p:nvCxnSpPr>
          <p:cNvPr id="14" name="Straight Connector 13"/>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0"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 xmlns:p14="http://schemas.microsoft.com/office/powerpoint/2010/main" val="374901005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 No Bullets">
    <p:spTree>
      <p:nvGrpSpPr>
        <p:cNvPr id="1" name=""/>
        <p:cNvGrpSpPr/>
        <p:nvPr/>
      </p:nvGrpSpPr>
      <p:grpSpPr>
        <a:xfrm>
          <a:off x="0" y="0"/>
          <a:ext cx="0" cy="0"/>
          <a:chOff x="0" y="0"/>
          <a:chExt cx="0" cy="0"/>
        </a:xfrm>
      </p:grpSpPr>
      <p:sp>
        <p:nvSpPr>
          <p:cNvPr id="8" name="Content Placeholder 7"/>
          <p:cNvSpPr>
            <a:spLocks noGrp="1"/>
          </p:cNvSpPr>
          <p:nvPr>
            <p:ph sz="quarter" idx="12" hasCustomPrompt="1"/>
          </p:nvPr>
        </p:nvSpPr>
        <p:spPr>
          <a:xfrm>
            <a:off x="485714" y="1599639"/>
            <a:ext cx="3978226" cy="4493189"/>
          </a:xfrm>
        </p:spPr>
        <p:txBody>
          <a:bodyPr wrap="square">
            <a:noAutofit/>
          </a:bodyPr>
          <a:lstStyle>
            <a:lvl1pPr marL="0" indent="0">
              <a:spcBef>
                <a:spcPts val="1176"/>
              </a:spcBef>
              <a:buNone/>
              <a:defRPr/>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10" name="Content Placeholder 7"/>
          <p:cNvSpPr>
            <a:spLocks noGrp="1"/>
          </p:cNvSpPr>
          <p:nvPr>
            <p:ph sz="quarter" idx="13" hasCustomPrompt="1"/>
          </p:nvPr>
        </p:nvSpPr>
        <p:spPr>
          <a:xfrm>
            <a:off x="4756548" y="1599639"/>
            <a:ext cx="4009166" cy="4493189"/>
          </a:xfrm>
        </p:spPr>
        <p:txBody>
          <a:bodyPr wrap="square">
            <a:noAutofit/>
          </a:bodyPr>
          <a:lstStyle>
            <a:lvl1pPr marL="0" indent="0">
              <a:spcBef>
                <a:spcPts val="1176"/>
              </a:spcBef>
              <a:buNone/>
              <a:defRPr/>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15" name="Title 1"/>
          <p:cNvSpPr>
            <a:spLocks noGrp="1"/>
          </p:cNvSpPr>
          <p:nvPr>
            <p:ph type="title" hasCustomPrompt="1"/>
          </p:nvPr>
        </p:nvSpPr>
        <p:spPr>
          <a:xfrm>
            <a:off x="485714" y="75203"/>
            <a:ext cx="8280000" cy="849228"/>
          </a:xfrm>
        </p:spPr>
        <p:txBody>
          <a:bodyPr wrap="square">
            <a:noAutofit/>
          </a:bodyPr>
          <a:lstStyle>
            <a:lvl1pPr>
              <a:defRPr baseline="0"/>
            </a:lvl1pPr>
          </a:lstStyle>
          <a:p>
            <a:r>
              <a:rPr lang="en-US" dirty="0" smtClean="0"/>
              <a:t>Click to edit title</a:t>
            </a:r>
            <a:endParaRPr lang="en-US" dirty="0"/>
          </a:p>
        </p:txBody>
      </p:sp>
      <p:cxnSp>
        <p:nvCxnSpPr>
          <p:cNvPr id="16" name="Straight Connector 15"/>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 xmlns:p14="http://schemas.microsoft.com/office/powerpoint/2010/main" val="345927777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2 Column - Bullets">
    <p:spTree>
      <p:nvGrpSpPr>
        <p:cNvPr id="1" name=""/>
        <p:cNvGrpSpPr/>
        <p:nvPr/>
      </p:nvGrpSpPr>
      <p:grpSpPr>
        <a:xfrm>
          <a:off x="0" y="0"/>
          <a:ext cx="0" cy="0"/>
          <a:chOff x="0" y="0"/>
          <a:chExt cx="0" cy="0"/>
        </a:xfrm>
      </p:grpSpPr>
      <p:sp>
        <p:nvSpPr>
          <p:cNvPr id="8" name="Content Placeholder 7"/>
          <p:cNvSpPr>
            <a:spLocks noGrp="1"/>
          </p:cNvSpPr>
          <p:nvPr>
            <p:ph sz="quarter" idx="12" hasCustomPrompt="1"/>
          </p:nvPr>
        </p:nvSpPr>
        <p:spPr>
          <a:xfrm>
            <a:off x="485715" y="1599639"/>
            <a:ext cx="5112054" cy="4478921"/>
          </a:xfrm>
        </p:spPr>
        <p:txBody>
          <a:bodyPr wrap="square">
            <a:noAutofit/>
            <a:scene3d>
              <a:camera prst="orthographicFront"/>
              <a:lightRig rig="threePt" dir="t"/>
            </a:scene3d>
          </a:bodyPr>
          <a:lstStyle>
            <a:lvl1pPr marL="0" indent="0">
              <a:spcBef>
                <a:spcPts val="1176"/>
              </a:spcBef>
              <a:buNone/>
              <a:defRPr sz="2000"/>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22" name="Content Placeholder 7"/>
          <p:cNvSpPr>
            <a:spLocks noGrp="1"/>
          </p:cNvSpPr>
          <p:nvPr>
            <p:ph sz="quarter" idx="13" hasCustomPrompt="1"/>
          </p:nvPr>
        </p:nvSpPr>
        <p:spPr>
          <a:xfrm>
            <a:off x="6062143" y="1599639"/>
            <a:ext cx="2700858" cy="4478921"/>
          </a:xfrm>
        </p:spPr>
        <p:txBody>
          <a:bodyPr wrap="square" tIns="0">
            <a:noAutofit/>
            <a:scene3d>
              <a:camera prst="orthographicFront"/>
              <a:lightRig rig="threePt" dir="t"/>
            </a:scene3d>
          </a:bodyPr>
          <a:lstStyle>
            <a:lvl1pPr>
              <a:defRPr sz="2000"/>
            </a:lvl1pPr>
            <a:lvl2pPr>
              <a:defRPr sz="1400"/>
            </a:lvl2pPr>
            <a:lvl3pPr>
              <a:defRPr sz="1200"/>
            </a:lvl3pPr>
            <a:lvl4pPr>
              <a:defRPr sz="1050"/>
            </a:lvl4pPr>
            <a:lvl5pPr>
              <a:defRPr sz="1050"/>
            </a:lvl5pPr>
          </a:lstStyle>
          <a:p>
            <a:pPr lvl="0"/>
            <a:r>
              <a:rPr lang="en-US" dirty="0" smtClean="0"/>
              <a:t>Click to edit master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3" name="Straight Connector 22"/>
          <p:cNvCxnSpPr/>
          <p:nvPr userDrawn="1"/>
        </p:nvCxnSpPr>
        <p:spPr>
          <a:xfrm>
            <a:off x="5827477" y="1612771"/>
            <a:ext cx="8911" cy="4473031"/>
          </a:xfrm>
          <a:prstGeom prst="line">
            <a:avLst/>
          </a:prstGeom>
          <a:ln w="6350" cmpd="sng">
            <a:solidFill>
              <a:schemeClr val="tx2"/>
            </a:solidFill>
          </a:ln>
        </p:spPr>
        <p:style>
          <a:lnRef idx="1">
            <a:schemeClr val="dk1"/>
          </a:lnRef>
          <a:fillRef idx="0">
            <a:schemeClr val="dk1"/>
          </a:fillRef>
          <a:effectRef idx="0">
            <a:schemeClr val="dk1"/>
          </a:effectRef>
          <a:fontRef idx="minor">
            <a:schemeClr val="tx1"/>
          </a:fontRef>
        </p:style>
      </p:cxnSp>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15" name="Title 1"/>
          <p:cNvSpPr>
            <a:spLocks noGrp="1"/>
          </p:cNvSpPr>
          <p:nvPr>
            <p:ph type="title" hasCustomPrompt="1"/>
          </p:nvPr>
        </p:nvSpPr>
        <p:spPr>
          <a:xfrm>
            <a:off x="485714" y="75203"/>
            <a:ext cx="8280000" cy="849228"/>
          </a:xfrm>
        </p:spPr>
        <p:txBody>
          <a:bodyPr wrap="square">
            <a:noAutofit/>
          </a:bodyPr>
          <a:lstStyle>
            <a:lvl1pPr>
              <a:defRPr baseline="0"/>
            </a:lvl1pPr>
          </a:lstStyle>
          <a:p>
            <a:r>
              <a:rPr lang="en-US" dirty="0" smtClean="0"/>
              <a:t>Click to edit title</a:t>
            </a:r>
            <a:endParaRPr lang="en-US" dirty="0"/>
          </a:p>
        </p:txBody>
      </p:sp>
      <p:cxnSp>
        <p:nvCxnSpPr>
          <p:cNvPr id="16" name="Straight Connector 15"/>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0"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 xmlns:p14="http://schemas.microsoft.com/office/powerpoint/2010/main" val="163499617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2 Column - No Bullets">
    <p:spTree>
      <p:nvGrpSpPr>
        <p:cNvPr id="1" name=""/>
        <p:cNvGrpSpPr/>
        <p:nvPr/>
      </p:nvGrpSpPr>
      <p:grpSpPr>
        <a:xfrm>
          <a:off x="0" y="0"/>
          <a:ext cx="0" cy="0"/>
          <a:chOff x="0" y="0"/>
          <a:chExt cx="0" cy="0"/>
        </a:xfrm>
      </p:grpSpPr>
      <p:sp>
        <p:nvSpPr>
          <p:cNvPr id="5" name="Content Placeholder 7"/>
          <p:cNvSpPr>
            <a:spLocks noGrp="1"/>
          </p:cNvSpPr>
          <p:nvPr>
            <p:ph sz="quarter" idx="13" hasCustomPrompt="1"/>
          </p:nvPr>
        </p:nvSpPr>
        <p:spPr>
          <a:xfrm>
            <a:off x="5810142" y="1599640"/>
            <a:ext cx="2952859" cy="4471786"/>
          </a:xfrm>
        </p:spPr>
        <p:txBody>
          <a:bodyPr wrap="square" tIns="0">
            <a:noAutofit/>
          </a:bodyPr>
          <a:lstStyle>
            <a:lvl1pPr>
              <a:defRPr sz="2000"/>
            </a:lvl1pPr>
            <a:lvl2pPr>
              <a:defRPr sz="1400"/>
            </a:lvl2pPr>
            <a:lvl3pPr>
              <a:defRPr sz="1200"/>
            </a:lvl3pPr>
            <a:lvl4pPr>
              <a:defRPr sz="1050"/>
            </a:lvl4pPr>
            <a:lvl5pPr>
              <a:defRPr sz="1050"/>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7"/>
          <p:cNvSpPr>
            <a:spLocks noGrp="1"/>
          </p:cNvSpPr>
          <p:nvPr>
            <p:ph sz="quarter" idx="12" hasCustomPrompt="1"/>
          </p:nvPr>
        </p:nvSpPr>
        <p:spPr>
          <a:xfrm>
            <a:off x="485715" y="1599640"/>
            <a:ext cx="4966818" cy="4471786"/>
          </a:xfrm>
        </p:spPr>
        <p:txBody>
          <a:bodyPr wrap="square">
            <a:noAutofit/>
          </a:bodyPr>
          <a:lstStyle>
            <a:lvl1pPr marL="0" indent="0">
              <a:spcBef>
                <a:spcPts val="1176"/>
              </a:spcBef>
              <a:buNone/>
              <a:defRPr sz="2000"/>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15" name="Title 1"/>
          <p:cNvSpPr>
            <a:spLocks noGrp="1"/>
          </p:cNvSpPr>
          <p:nvPr>
            <p:ph type="title" hasCustomPrompt="1"/>
          </p:nvPr>
        </p:nvSpPr>
        <p:spPr>
          <a:xfrm>
            <a:off x="485714" y="75203"/>
            <a:ext cx="8280000" cy="849228"/>
          </a:xfrm>
        </p:spPr>
        <p:txBody>
          <a:bodyPr wrap="square">
            <a:noAutofit/>
          </a:bodyPr>
          <a:lstStyle>
            <a:lvl1pPr>
              <a:defRPr baseline="0"/>
            </a:lvl1pPr>
          </a:lstStyle>
          <a:p>
            <a:r>
              <a:rPr lang="en-US" dirty="0" smtClean="0"/>
              <a:t>Click to edit title</a:t>
            </a:r>
            <a:endParaRPr lang="en-US" dirty="0"/>
          </a:p>
        </p:txBody>
      </p:sp>
      <p:cxnSp>
        <p:nvCxnSpPr>
          <p:cNvPr id="16" name="Straight Connector 15"/>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0"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 xmlns:p14="http://schemas.microsoft.com/office/powerpoint/2010/main" val="85831617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2 Column - No Bullets">
    <p:spTree>
      <p:nvGrpSpPr>
        <p:cNvPr id="1" name=""/>
        <p:cNvGrpSpPr/>
        <p:nvPr/>
      </p:nvGrpSpPr>
      <p:grpSpPr>
        <a:xfrm>
          <a:off x="0" y="0"/>
          <a:ext cx="0" cy="0"/>
          <a:chOff x="0" y="0"/>
          <a:chExt cx="0" cy="0"/>
        </a:xfrm>
      </p:grpSpPr>
      <p:sp>
        <p:nvSpPr>
          <p:cNvPr id="5" name="Content Placeholder 7"/>
          <p:cNvSpPr>
            <a:spLocks noGrp="1"/>
          </p:cNvSpPr>
          <p:nvPr>
            <p:ph sz="quarter" idx="13" hasCustomPrompt="1"/>
          </p:nvPr>
        </p:nvSpPr>
        <p:spPr>
          <a:xfrm>
            <a:off x="5810142" y="1599640"/>
            <a:ext cx="2952859" cy="4471786"/>
          </a:xfrm>
        </p:spPr>
        <p:txBody>
          <a:bodyPr wrap="square" tIns="0">
            <a:noAutofit/>
          </a:bodyPr>
          <a:lstStyle>
            <a:lvl1pPr>
              <a:defRPr sz="2000"/>
            </a:lvl1pPr>
            <a:lvl2pPr>
              <a:defRPr sz="1400"/>
            </a:lvl2pPr>
            <a:lvl3pPr>
              <a:defRPr sz="1200"/>
            </a:lvl3pPr>
            <a:lvl4pPr>
              <a:defRPr sz="1050"/>
            </a:lvl4pPr>
            <a:lvl5pPr>
              <a:defRPr sz="1050"/>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7"/>
          <p:cNvSpPr>
            <a:spLocks noGrp="1"/>
          </p:cNvSpPr>
          <p:nvPr>
            <p:ph sz="quarter" idx="12" hasCustomPrompt="1"/>
          </p:nvPr>
        </p:nvSpPr>
        <p:spPr>
          <a:xfrm>
            <a:off x="485715" y="1599640"/>
            <a:ext cx="4966818" cy="4471786"/>
          </a:xfrm>
        </p:spPr>
        <p:txBody>
          <a:bodyPr wrap="square">
            <a:noAutofit/>
          </a:bodyPr>
          <a:lstStyle>
            <a:lvl1pPr marL="0" indent="0">
              <a:spcBef>
                <a:spcPts val="1176"/>
              </a:spcBef>
              <a:buNone/>
              <a:defRPr sz="2000"/>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15" name="Title 1"/>
          <p:cNvSpPr>
            <a:spLocks noGrp="1"/>
          </p:cNvSpPr>
          <p:nvPr>
            <p:ph type="title" hasCustomPrompt="1"/>
          </p:nvPr>
        </p:nvSpPr>
        <p:spPr>
          <a:xfrm>
            <a:off x="485714" y="75203"/>
            <a:ext cx="8280000" cy="849228"/>
          </a:xfrm>
        </p:spPr>
        <p:txBody>
          <a:bodyPr wrap="square">
            <a:noAutofit/>
          </a:bodyPr>
          <a:lstStyle>
            <a:lvl1pPr>
              <a:defRPr baseline="0"/>
            </a:lvl1pPr>
          </a:lstStyle>
          <a:p>
            <a:r>
              <a:rPr lang="en-US" dirty="0" smtClean="0"/>
              <a:t>Click to edit title</a:t>
            </a:r>
            <a:endParaRPr lang="en-US" dirty="0"/>
          </a:p>
        </p:txBody>
      </p:sp>
      <p:cxnSp>
        <p:nvCxnSpPr>
          <p:cNvPr id="10" name="Straight Connector 9"/>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1"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 xmlns:p14="http://schemas.microsoft.com/office/powerpoint/2010/main" val="85831617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with image">
    <p:spTree>
      <p:nvGrpSpPr>
        <p:cNvPr id="1" name=""/>
        <p:cNvGrpSpPr/>
        <p:nvPr/>
      </p:nvGrpSpPr>
      <p:grpSpPr>
        <a:xfrm>
          <a:off x="0" y="0"/>
          <a:ext cx="0" cy="0"/>
          <a:chOff x="0" y="0"/>
          <a:chExt cx="0" cy="0"/>
        </a:xfrm>
      </p:grpSpPr>
      <p:pic>
        <p:nvPicPr>
          <p:cNvPr id="17" name="Picture 16" descr="IMS_Health_PPT_cover_revised_final.jpg"/>
          <p:cNvPicPr>
            <a:picLocks noChangeAspect="1"/>
          </p:cNvPicPr>
          <p:nvPr userDrawn="1"/>
        </p:nvPicPr>
        <p:blipFill>
          <a:blip r:embed="rId2" cstate="screen">
            <a:extLst>
              <a:ext uri="{28A0092B-C50C-407E-A947-70E740481C1C}">
                <a14:useLocalDpi xmlns="" xmlns:a14="http://schemas.microsoft.com/office/drawing/2010/main"/>
              </a:ext>
            </a:extLst>
          </a:blip>
          <a:srcRect/>
          <a:stretch>
            <a:fillRect/>
          </a:stretch>
        </p:blipFill>
        <p:spPr>
          <a:xfrm>
            <a:off x="1917701" y="3175"/>
            <a:ext cx="7226300" cy="6099262"/>
          </a:xfrm>
          <a:prstGeom prst="rect">
            <a:avLst/>
          </a:prstGeom>
        </p:spPr>
      </p:pic>
      <p:sp>
        <p:nvSpPr>
          <p:cNvPr id="16" name="Rectangle 15"/>
          <p:cNvSpPr/>
          <p:nvPr userDrawn="1"/>
        </p:nvSpPr>
        <p:spPr>
          <a:xfrm>
            <a:off x="0" y="6102437"/>
            <a:ext cx="9144000" cy="7555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11" name="Title 1"/>
          <p:cNvSpPr>
            <a:spLocks noGrp="1"/>
          </p:cNvSpPr>
          <p:nvPr>
            <p:ph type="ctrTitle" hasCustomPrompt="1"/>
          </p:nvPr>
        </p:nvSpPr>
        <p:spPr>
          <a:xfrm>
            <a:off x="469899" y="1748036"/>
            <a:ext cx="5040000" cy="1494791"/>
          </a:xfrm>
          <a:prstGeom prst="rect">
            <a:avLst/>
          </a:prstGeom>
        </p:spPr>
        <p:txBody>
          <a:bodyPr lIns="0" tIns="0" rIns="0" bIns="0" anchor="b" anchorCtr="0">
            <a:noAutofit/>
          </a:bodyPr>
          <a:lstStyle>
            <a:lvl1pPr algn="l">
              <a:lnSpc>
                <a:spcPct val="90000"/>
              </a:lnSpc>
              <a:defRPr kumimoji="0" lang="en-US" sz="5000" b="0" i="0" u="none" strike="noStrike" kern="1200" cap="none" spc="0" normalizeH="0" baseline="0" dirty="0">
                <a:ln>
                  <a:noFill/>
                </a:ln>
                <a:solidFill>
                  <a:srgbClr val="1C2980"/>
                </a:solidFill>
                <a:effectLst/>
                <a:uLnTx/>
                <a:uFillTx/>
                <a:latin typeface="Arial"/>
                <a:ea typeface="+mn-ea"/>
                <a:cs typeface="Arial"/>
              </a:defRPr>
            </a:lvl1pPr>
          </a:lstStyle>
          <a:p>
            <a:r>
              <a:rPr lang="en-US" dirty="0" smtClean="0"/>
              <a:t>Click to edit master title</a:t>
            </a:r>
            <a:endParaRPr lang="en-US" dirty="0"/>
          </a:p>
        </p:txBody>
      </p:sp>
      <p:sp>
        <p:nvSpPr>
          <p:cNvPr id="12" name="Subtitle 2"/>
          <p:cNvSpPr>
            <a:spLocks noGrp="1"/>
          </p:cNvSpPr>
          <p:nvPr>
            <p:ph type="subTitle" idx="1" hasCustomPrompt="1"/>
          </p:nvPr>
        </p:nvSpPr>
        <p:spPr>
          <a:xfrm>
            <a:off x="469899" y="3249497"/>
            <a:ext cx="5040000" cy="564738"/>
          </a:xfrm>
          <a:prstGeom prst="rect">
            <a:avLst/>
          </a:prstGeom>
        </p:spPr>
        <p:txBody>
          <a:bodyPr lIns="0" tIns="0" rIns="0" bIns="0" anchor="t">
            <a:normAutofit/>
          </a:bodyPr>
          <a:lstStyle>
            <a:lvl1pPr marL="0" indent="0" algn="l">
              <a:buNone/>
              <a:defRPr sz="20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a:t>
            </a:r>
            <a:endParaRPr lang="en-US" dirty="0"/>
          </a:p>
        </p:txBody>
      </p:sp>
      <p:sp>
        <p:nvSpPr>
          <p:cNvPr id="13" name="Text Placeholder 10"/>
          <p:cNvSpPr>
            <a:spLocks noGrp="1"/>
          </p:cNvSpPr>
          <p:nvPr>
            <p:ph type="body" sz="quarter" idx="10" hasCustomPrompt="1"/>
          </p:nvPr>
        </p:nvSpPr>
        <p:spPr>
          <a:xfrm>
            <a:off x="469899" y="4498426"/>
            <a:ext cx="5727290" cy="333026"/>
          </a:xfrm>
          <a:prstGeom prst="rect">
            <a:avLst/>
          </a:prstGeom>
        </p:spPr>
        <p:txBody>
          <a:bodyPr vert="horz" lIns="0" tIns="0" rIns="0" bIns="0" anchor="b" anchorCtr="0">
            <a:noAutofit/>
          </a:bodyPr>
          <a:lstStyle>
            <a:lvl1pPr marL="0" indent="0">
              <a:buNone/>
              <a:defRPr sz="2000" b="1" i="0">
                <a:solidFill>
                  <a:schemeClr val="accent2"/>
                </a:solidFill>
                <a:latin typeface="Arial"/>
                <a:cs typeface="Arial"/>
              </a:defRPr>
            </a:lvl1pPr>
          </a:lstStyle>
          <a:p>
            <a:pPr lvl="0"/>
            <a:r>
              <a:rPr lang="en-US" dirty="0" smtClean="0"/>
              <a:t>Name</a:t>
            </a:r>
          </a:p>
        </p:txBody>
      </p:sp>
      <p:sp>
        <p:nvSpPr>
          <p:cNvPr id="15" name="Text Placeholder 10"/>
          <p:cNvSpPr>
            <a:spLocks noGrp="1"/>
          </p:cNvSpPr>
          <p:nvPr>
            <p:ph type="body" sz="quarter" idx="11" hasCustomPrompt="1"/>
          </p:nvPr>
        </p:nvSpPr>
        <p:spPr>
          <a:xfrm>
            <a:off x="469899" y="4838700"/>
            <a:ext cx="5727290" cy="360000"/>
          </a:xfrm>
          <a:prstGeom prst="rect">
            <a:avLst/>
          </a:prstGeom>
        </p:spPr>
        <p:txBody>
          <a:bodyPr vert="horz" lIns="0" tIns="0" rIns="0" bIns="0" anchor="b">
            <a:noAutofit/>
          </a:bodyPr>
          <a:lstStyle>
            <a:lvl1pPr marL="0" indent="0">
              <a:buNone/>
              <a:defRPr kumimoji="0" lang="en-US" sz="2000" b="0" i="0" u="none" strike="noStrike" kern="1200" cap="none" spc="0" normalizeH="0" baseline="0" dirty="0">
                <a:ln>
                  <a:noFill/>
                </a:ln>
                <a:solidFill>
                  <a:schemeClr val="accent2"/>
                </a:solidFill>
                <a:effectLst/>
                <a:uLnTx/>
                <a:uFillTx/>
                <a:latin typeface="Arial"/>
                <a:ea typeface="+mn-ea"/>
                <a:cs typeface="Arial"/>
              </a:defRPr>
            </a:lvl1pPr>
          </a:lstStyle>
          <a:p>
            <a:pPr lvl="0"/>
            <a:r>
              <a:rPr lang="en-US" dirty="0" smtClean="0"/>
              <a:t>Title</a:t>
            </a:r>
            <a:endParaRPr lang="en-US" dirty="0"/>
          </a:p>
        </p:txBody>
      </p:sp>
      <p:sp>
        <p:nvSpPr>
          <p:cNvPr id="22" name="Text Placeholder 6"/>
          <p:cNvSpPr>
            <a:spLocks noGrp="1"/>
          </p:cNvSpPr>
          <p:nvPr>
            <p:ph type="body" sz="quarter" idx="12" hasCustomPrompt="1"/>
          </p:nvPr>
        </p:nvSpPr>
        <p:spPr>
          <a:xfrm>
            <a:off x="469899" y="5347768"/>
            <a:ext cx="5724000" cy="354012"/>
          </a:xfrm>
          <a:prstGeom prst="rect">
            <a:avLst/>
          </a:prstGeom>
        </p:spPr>
        <p:txBody>
          <a:bodyPr anchor="b"/>
          <a:lstStyle>
            <a:lvl1pPr marL="0" indent="0">
              <a:buNone/>
              <a:defRPr sz="1400">
                <a:solidFill>
                  <a:schemeClr val="accent2"/>
                </a:solidFill>
              </a:defRPr>
            </a:lvl1pPr>
            <a:lvl2pPr marL="320040" indent="0">
              <a:buNone/>
              <a:defRPr/>
            </a:lvl2pPr>
            <a:lvl3pPr marL="630936" indent="0">
              <a:buNone/>
              <a:defRPr/>
            </a:lvl3pPr>
            <a:lvl4pPr marL="960120" indent="0">
              <a:buNone/>
              <a:defRPr/>
            </a:lvl4pPr>
            <a:lvl5pPr marL="1289304" indent="0">
              <a:buNone/>
              <a:defRPr/>
            </a:lvl5pPr>
          </a:lstStyle>
          <a:p>
            <a:pPr lvl="0"/>
            <a:r>
              <a:rPr lang="en-GB" dirty="0" smtClean="0"/>
              <a:t>Date</a:t>
            </a:r>
            <a:endParaRPr lang="en-GB" dirty="0"/>
          </a:p>
        </p:txBody>
      </p:sp>
      <p:pic>
        <p:nvPicPr>
          <p:cNvPr id="10" name="Picture 9" descr="IMS_CG.png"/>
          <p:cNvPicPr>
            <a:picLocks noChangeAspect="1"/>
          </p:cNvPicPr>
          <p:nvPr userDrawn="1"/>
        </p:nvPicPr>
        <p:blipFill>
          <a:blip r:embed="rId3" cstate="email">
            <a:extLst>
              <a:ext uri="{28A0092B-C50C-407E-A947-70E740481C1C}">
                <a14:useLocalDpi xmlns="" xmlns:a14="http://schemas.microsoft.com/office/drawing/2010/main" val="0"/>
              </a:ext>
            </a:extLst>
          </a:blip>
          <a:stretch>
            <a:fillRect/>
          </a:stretch>
        </p:blipFill>
        <p:spPr>
          <a:xfrm>
            <a:off x="6424876" y="6267825"/>
            <a:ext cx="2412905" cy="524721"/>
          </a:xfrm>
          <a:prstGeom prst="rect">
            <a:avLst/>
          </a:prstGeom>
        </p:spPr>
      </p:pic>
    </p:spTree>
    <p:extLst>
      <p:ext uri="{BB962C8B-B14F-4D97-AF65-F5344CB8AC3E}">
        <p14:creationId xmlns="" xmlns:p14="http://schemas.microsoft.com/office/powerpoint/2010/main" val="3951246123"/>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Cover with image">
    <p:spTree>
      <p:nvGrpSpPr>
        <p:cNvPr id="1" name=""/>
        <p:cNvGrpSpPr/>
        <p:nvPr/>
      </p:nvGrpSpPr>
      <p:grpSpPr>
        <a:xfrm>
          <a:off x="0" y="0"/>
          <a:ext cx="0" cy="0"/>
          <a:chOff x="0" y="0"/>
          <a:chExt cx="0" cy="0"/>
        </a:xfrm>
      </p:grpSpPr>
      <p:pic>
        <p:nvPicPr>
          <p:cNvPr id="17" name="Picture 16" descr="02-Isometric-iPad-Air-Silver-Mock-up-v2.png"/>
          <p:cNvPicPr>
            <a:picLocks noChangeAspect="1"/>
          </p:cNvPicPr>
          <p:nvPr userDrawn="1"/>
        </p:nvPicPr>
        <p:blipFill rotWithShape="1">
          <a:blip r:embed="rId2" cstate="screen">
            <a:extLst>
              <a:ext uri="{28A0092B-C50C-407E-A947-70E740481C1C}">
                <a14:useLocalDpi xmlns="" xmlns:a14="http://schemas.microsoft.com/office/drawing/2010/main"/>
              </a:ext>
            </a:extLst>
          </a:blip>
          <a:srcRect l="-28893"/>
          <a:stretch/>
        </p:blipFill>
        <p:spPr>
          <a:xfrm>
            <a:off x="0" y="0"/>
            <a:ext cx="9144000" cy="5939821"/>
          </a:xfrm>
          <a:prstGeom prst="rect">
            <a:avLst/>
          </a:prstGeom>
        </p:spPr>
      </p:pic>
      <p:sp>
        <p:nvSpPr>
          <p:cNvPr id="16" name="Rectangle 15"/>
          <p:cNvSpPr/>
          <p:nvPr userDrawn="1"/>
        </p:nvSpPr>
        <p:spPr>
          <a:xfrm>
            <a:off x="0" y="5782733"/>
            <a:ext cx="9144000" cy="10752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11" name="Title 1"/>
          <p:cNvSpPr>
            <a:spLocks noGrp="1"/>
          </p:cNvSpPr>
          <p:nvPr>
            <p:ph type="ctrTitle" hasCustomPrompt="1"/>
          </p:nvPr>
        </p:nvSpPr>
        <p:spPr>
          <a:xfrm>
            <a:off x="469899" y="1748036"/>
            <a:ext cx="5040000" cy="1494791"/>
          </a:xfrm>
          <a:prstGeom prst="rect">
            <a:avLst/>
          </a:prstGeom>
        </p:spPr>
        <p:txBody>
          <a:bodyPr lIns="0" tIns="0" rIns="0" bIns="0" anchor="b" anchorCtr="0">
            <a:noAutofit/>
          </a:bodyPr>
          <a:lstStyle>
            <a:lvl1pPr algn="l">
              <a:lnSpc>
                <a:spcPct val="90000"/>
              </a:lnSpc>
              <a:defRPr kumimoji="0" lang="en-US" sz="5000" b="0" i="0" u="none" strike="noStrike" kern="1200" cap="none" spc="0" normalizeH="0" baseline="0" dirty="0">
                <a:ln>
                  <a:noFill/>
                </a:ln>
                <a:solidFill>
                  <a:srgbClr val="1C2980"/>
                </a:solidFill>
                <a:effectLst/>
                <a:uLnTx/>
                <a:uFillTx/>
                <a:latin typeface="Arial"/>
                <a:ea typeface="+mn-ea"/>
                <a:cs typeface="Arial"/>
              </a:defRPr>
            </a:lvl1pPr>
          </a:lstStyle>
          <a:p>
            <a:r>
              <a:rPr lang="en-US" dirty="0" smtClean="0"/>
              <a:t>Click to edit master title</a:t>
            </a:r>
            <a:endParaRPr lang="en-US" dirty="0"/>
          </a:p>
        </p:txBody>
      </p:sp>
      <p:sp>
        <p:nvSpPr>
          <p:cNvPr id="12" name="Subtitle 2"/>
          <p:cNvSpPr>
            <a:spLocks noGrp="1"/>
          </p:cNvSpPr>
          <p:nvPr>
            <p:ph type="subTitle" idx="1" hasCustomPrompt="1"/>
          </p:nvPr>
        </p:nvSpPr>
        <p:spPr>
          <a:xfrm>
            <a:off x="469899" y="3249497"/>
            <a:ext cx="5040000" cy="564738"/>
          </a:xfrm>
          <a:prstGeom prst="rect">
            <a:avLst/>
          </a:prstGeom>
        </p:spPr>
        <p:txBody>
          <a:bodyPr lIns="0" tIns="0" rIns="0" bIns="0" anchor="t">
            <a:normAutofit/>
          </a:bodyPr>
          <a:lstStyle>
            <a:lvl1pPr marL="0" indent="0" algn="l">
              <a:buNone/>
              <a:defRPr sz="20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a:t>
            </a:r>
            <a:endParaRPr lang="en-US" dirty="0"/>
          </a:p>
        </p:txBody>
      </p:sp>
      <p:sp>
        <p:nvSpPr>
          <p:cNvPr id="13" name="Text Placeholder 10"/>
          <p:cNvSpPr>
            <a:spLocks noGrp="1"/>
          </p:cNvSpPr>
          <p:nvPr>
            <p:ph type="body" sz="quarter" idx="10" hasCustomPrompt="1"/>
          </p:nvPr>
        </p:nvSpPr>
        <p:spPr>
          <a:xfrm>
            <a:off x="469899" y="4498426"/>
            <a:ext cx="5727290" cy="333026"/>
          </a:xfrm>
          <a:prstGeom prst="rect">
            <a:avLst/>
          </a:prstGeom>
        </p:spPr>
        <p:txBody>
          <a:bodyPr vert="horz" lIns="0" tIns="0" rIns="0" bIns="0" anchor="b" anchorCtr="0">
            <a:noAutofit/>
          </a:bodyPr>
          <a:lstStyle>
            <a:lvl1pPr marL="0" indent="0">
              <a:buNone/>
              <a:defRPr sz="2000" b="1" i="0">
                <a:solidFill>
                  <a:schemeClr val="accent2"/>
                </a:solidFill>
                <a:latin typeface="Arial"/>
                <a:cs typeface="Arial"/>
              </a:defRPr>
            </a:lvl1pPr>
          </a:lstStyle>
          <a:p>
            <a:pPr lvl="0"/>
            <a:r>
              <a:rPr lang="en-US" dirty="0" smtClean="0"/>
              <a:t>Name</a:t>
            </a:r>
          </a:p>
        </p:txBody>
      </p:sp>
      <p:sp>
        <p:nvSpPr>
          <p:cNvPr id="15" name="Text Placeholder 10"/>
          <p:cNvSpPr>
            <a:spLocks noGrp="1"/>
          </p:cNvSpPr>
          <p:nvPr>
            <p:ph type="body" sz="quarter" idx="11" hasCustomPrompt="1"/>
          </p:nvPr>
        </p:nvSpPr>
        <p:spPr>
          <a:xfrm>
            <a:off x="469899" y="4838700"/>
            <a:ext cx="5727290" cy="360000"/>
          </a:xfrm>
          <a:prstGeom prst="rect">
            <a:avLst/>
          </a:prstGeom>
        </p:spPr>
        <p:txBody>
          <a:bodyPr vert="horz" lIns="0" tIns="0" rIns="0" bIns="0" anchor="b">
            <a:noAutofit/>
          </a:bodyPr>
          <a:lstStyle>
            <a:lvl1pPr marL="0" indent="0">
              <a:buNone/>
              <a:defRPr kumimoji="0" lang="en-US" sz="2000" b="0" i="0" u="none" strike="noStrike" kern="1200" cap="none" spc="0" normalizeH="0" baseline="0" dirty="0">
                <a:ln>
                  <a:noFill/>
                </a:ln>
                <a:solidFill>
                  <a:schemeClr val="accent2"/>
                </a:solidFill>
                <a:effectLst/>
                <a:uLnTx/>
                <a:uFillTx/>
                <a:latin typeface="Arial"/>
                <a:ea typeface="+mn-ea"/>
                <a:cs typeface="Arial"/>
              </a:defRPr>
            </a:lvl1pPr>
          </a:lstStyle>
          <a:p>
            <a:pPr lvl="0"/>
            <a:r>
              <a:rPr lang="en-US" dirty="0" smtClean="0"/>
              <a:t>Title</a:t>
            </a:r>
            <a:endParaRPr lang="en-US" dirty="0"/>
          </a:p>
        </p:txBody>
      </p:sp>
      <p:sp>
        <p:nvSpPr>
          <p:cNvPr id="22" name="Text Placeholder 6"/>
          <p:cNvSpPr>
            <a:spLocks noGrp="1"/>
          </p:cNvSpPr>
          <p:nvPr>
            <p:ph type="body" sz="quarter" idx="12" hasCustomPrompt="1"/>
          </p:nvPr>
        </p:nvSpPr>
        <p:spPr>
          <a:xfrm>
            <a:off x="469899" y="5347768"/>
            <a:ext cx="5724000" cy="354012"/>
          </a:xfrm>
          <a:prstGeom prst="rect">
            <a:avLst/>
          </a:prstGeom>
        </p:spPr>
        <p:txBody>
          <a:bodyPr anchor="b"/>
          <a:lstStyle>
            <a:lvl1pPr marL="0" indent="0">
              <a:buNone/>
              <a:defRPr sz="1400">
                <a:solidFill>
                  <a:schemeClr val="accent2"/>
                </a:solidFill>
              </a:defRPr>
            </a:lvl1pPr>
            <a:lvl2pPr marL="320040" indent="0">
              <a:buNone/>
              <a:defRPr/>
            </a:lvl2pPr>
            <a:lvl3pPr marL="630936" indent="0">
              <a:buNone/>
              <a:defRPr/>
            </a:lvl3pPr>
            <a:lvl4pPr marL="960120" indent="0">
              <a:buNone/>
              <a:defRPr/>
            </a:lvl4pPr>
            <a:lvl5pPr marL="1289304" indent="0">
              <a:buNone/>
              <a:defRPr/>
            </a:lvl5pPr>
          </a:lstStyle>
          <a:p>
            <a:pPr lvl="0"/>
            <a:r>
              <a:rPr lang="en-GB" dirty="0" smtClean="0"/>
              <a:t>Date</a:t>
            </a:r>
            <a:endParaRPr lang="en-GB" dirty="0"/>
          </a:p>
        </p:txBody>
      </p:sp>
      <p:pic>
        <p:nvPicPr>
          <p:cNvPr id="10" name="Picture 9" descr="IMS_CG.png"/>
          <p:cNvPicPr>
            <a:picLocks noChangeAspect="1"/>
          </p:cNvPicPr>
          <p:nvPr userDrawn="1"/>
        </p:nvPicPr>
        <p:blipFill>
          <a:blip r:embed="rId3" cstate="email">
            <a:extLst>
              <a:ext uri="{28A0092B-C50C-407E-A947-70E740481C1C}">
                <a14:useLocalDpi xmlns="" xmlns:a14="http://schemas.microsoft.com/office/drawing/2010/main" val="0"/>
              </a:ext>
            </a:extLst>
          </a:blip>
          <a:stretch>
            <a:fillRect/>
          </a:stretch>
        </p:blipFill>
        <p:spPr>
          <a:xfrm>
            <a:off x="6424876" y="6267825"/>
            <a:ext cx="2412905" cy="524721"/>
          </a:xfrm>
          <a:prstGeom prst="rect">
            <a:avLst/>
          </a:prstGeom>
        </p:spPr>
      </p:pic>
    </p:spTree>
    <p:extLst>
      <p:ext uri="{BB962C8B-B14F-4D97-AF65-F5344CB8AC3E}">
        <p14:creationId xmlns="" xmlns:p14="http://schemas.microsoft.com/office/powerpoint/2010/main" val="128216435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ver 2">
    <p:bg>
      <p:bgPr>
        <a:solidFill>
          <a:schemeClr val="accent1"/>
        </a:solidFill>
        <a:effectLst/>
      </p:bgPr>
    </p:bg>
    <p:spTree>
      <p:nvGrpSpPr>
        <p:cNvPr id="1" name=""/>
        <p:cNvGrpSpPr/>
        <p:nvPr/>
      </p:nvGrpSpPr>
      <p:grpSpPr>
        <a:xfrm>
          <a:off x="0" y="0"/>
          <a:ext cx="0" cy="0"/>
          <a:chOff x="0" y="0"/>
          <a:chExt cx="0" cy="0"/>
        </a:xfrm>
      </p:grpSpPr>
      <p:sp>
        <p:nvSpPr>
          <p:cNvPr id="25" name="Title 1"/>
          <p:cNvSpPr>
            <a:spLocks noGrp="1"/>
          </p:cNvSpPr>
          <p:nvPr>
            <p:ph type="ctrTitle" hasCustomPrompt="1"/>
          </p:nvPr>
        </p:nvSpPr>
        <p:spPr>
          <a:xfrm>
            <a:off x="462766" y="1740901"/>
            <a:ext cx="8013248" cy="1494791"/>
          </a:xfrm>
          <a:prstGeom prst="rect">
            <a:avLst/>
          </a:prstGeom>
        </p:spPr>
        <p:txBody>
          <a:bodyPr lIns="0" tIns="0" rIns="0" bIns="0" anchor="b" anchorCtr="0">
            <a:noAutofit/>
          </a:bodyPr>
          <a:lstStyle>
            <a:lvl1pPr algn="l">
              <a:lnSpc>
                <a:spcPct val="90000"/>
              </a:lnSpc>
              <a:spcBef>
                <a:spcPts val="0"/>
              </a:spcBef>
              <a:defRPr kumimoji="0" lang="en-US" sz="5000" b="0" i="0" u="none" strike="noStrike" kern="1200" cap="none" spc="0" normalizeH="0" baseline="0" dirty="0">
                <a:ln>
                  <a:noFill/>
                </a:ln>
                <a:solidFill>
                  <a:schemeClr val="bg1"/>
                </a:solidFill>
                <a:effectLst/>
                <a:uLnTx/>
                <a:uFillTx/>
                <a:latin typeface="Arial"/>
                <a:ea typeface="+mn-ea"/>
                <a:cs typeface="Arial"/>
              </a:defRPr>
            </a:lvl1pPr>
          </a:lstStyle>
          <a:p>
            <a:r>
              <a:rPr lang="en-US" dirty="0" smtClean="0"/>
              <a:t>Click to edit master title</a:t>
            </a:r>
            <a:endParaRPr lang="en-US" dirty="0"/>
          </a:p>
        </p:txBody>
      </p:sp>
      <p:sp>
        <p:nvSpPr>
          <p:cNvPr id="26" name="Subtitle 2"/>
          <p:cNvSpPr>
            <a:spLocks noGrp="1"/>
          </p:cNvSpPr>
          <p:nvPr>
            <p:ph type="subTitle" idx="1" hasCustomPrompt="1"/>
          </p:nvPr>
        </p:nvSpPr>
        <p:spPr>
          <a:xfrm>
            <a:off x="462767" y="3249497"/>
            <a:ext cx="8013248" cy="564738"/>
          </a:xfrm>
          <a:prstGeom prst="rect">
            <a:avLst/>
          </a:prstGeom>
        </p:spPr>
        <p:txBody>
          <a:bodyPr lIns="0" tIns="0" rIns="0" b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a:t>
            </a:r>
            <a:endParaRPr lang="en-US" dirty="0"/>
          </a:p>
        </p:txBody>
      </p:sp>
      <p:sp>
        <p:nvSpPr>
          <p:cNvPr id="2" name="TextBox 1"/>
          <p:cNvSpPr txBox="1"/>
          <p:nvPr userDrawn="1"/>
        </p:nvSpPr>
        <p:spPr>
          <a:xfrm>
            <a:off x="8622829" y="877356"/>
            <a:ext cx="184666" cy="369332"/>
          </a:xfrm>
          <a:prstGeom prst="rect">
            <a:avLst/>
          </a:prstGeom>
          <a:noFill/>
        </p:spPr>
        <p:txBody>
          <a:bodyPr wrap="none" rtlCol="0">
            <a:spAutoFit/>
          </a:bodyPr>
          <a:lstStyle/>
          <a:p>
            <a:endParaRPr lang="en-GB" dirty="0"/>
          </a:p>
        </p:txBody>
      </p:sp>
      <p:sp>
        <p:nvSpPr>
          <p:cNvPr id="12" name="Rectangle 11"/>
          <p:cNvSpPr/>
          <p:nvPr userDrawn="1"/>
        </p:nvSpPr>
        <p:spPr>
          <a:xfrm>
            <a:off x="0" y="6096000"/>
            <a:ext cx="9144000" cy="762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14" name="Text Placeholder 10"/>
          <p:cNvSpPr>
            <a:spLocks noGrp="1"/>
          </p:cNvSpPr>
          <p:nvPr>
            <p:ph type="body" sz="quarter" idx="10" hasCustomPrompt="1"/>
          </p:nvPr>
        </p:nvSpPr>
        <p:spPr>
          <a:xfrm>
            <a:off x="462766" y="4498426"/>
            <a:ext cx="8027999" cy="333026"/>
          </a:xfrm>
          <a:prstGeom prst="rect">
            <a:avLst/>
          </a:prstGeom>
        </p:spPr>
        <p:txBody>
          <a:bodyPr vert="horz" lIns="0" tIns="0" rIns="0" bIns="0" anchor="b" anchorCtr="0">
            <a:noAutofit/>
          </a:bodyPr>
          <a:lstStyle>
            <a:lvl1pPr marL="0" indent="0">
              <a:buNone/>
              <a:defRPr sz="2000" b="1" i="0">
                <a:solidFill>
                  <a:schemeClr val="bg1"/>
                </a:solidFill>
                <a:latin typeface="Arial"/>
                <a:cs typeface="Arial"/>
              </a:defRPr>
            </a:lvl1pPr>
          </a:lstStyle>
          <a:p>
            <a:pPr lvl="0"/>
            <a:r>
              <a:rPr lang="en-US" dirty="0" smtClean="0"/>
              <a:t>Name</a:t>
            </a:r>
          </a:p>
        </p:txBody>
      </p:sp>
      <p:sp>
        <p:nvSpPr>
          <p:cNvPr id="15" name="Text Placeholder 10"/>
          <p:cNvSpPr>
            <a:spLocks noGrp="1"/>
          </p:cNvSpPr>
          <p:nvPr>
            <p:ph type="body" sz="quarter" idx="11" hasCustomPrompt="1"/>
          </p:nvPr>
        </p:nvSpPr>
        <p:spPr>
          <a:xfrm>
            <a:off x="462766" y="4838700"/>
            <a:ext cx="8027999" cy="360000"/>
          </a:xfrm>
          <a:prstGeom prst="rect">
            <a:avLst/>
          </a:prstGeom>
        </p:spPr>
        <p:txBody>
          <a:bodyPr vert="horz" lIns="0" tIns="0" rIns="0" bIns="0" anchor="b">
            <a:noAutofit/>
          </a:bodyPr>
          <a:lstStyle>
            <a:lvl1pPr marL="0" indent="0">
              <a:buNone/>
              <a:defRPr kumimoji="0" lang="en-US" sz="2000" b="0" i="0" u="none" strike="noStrike" kern="1200" cap="none" spc="0" normalizeH="0" baseline="0" dirty="0">
                <a:ln>
                  <a:noFill/>
                </a:ln>
                <a:solidFill>
                  <a:schemeClr val="bg1"/>
                </a:solidFill>
                <a:effectLst/>
                <a:uLnTx/>
                <a:uFillTx/>
                <a:latin typeface="Arial"/>
                <a:ea typeface="+mn-ea"/>
                <a:cs typeface="Arial"/>
              </a:defRPr>
            </a:lvl1pPr>
          </a:lstStyle>
          <a:p>
            <a:pPr lvl="0"/>
            <a:r>
              <a:rPr lang="en-US" dirty="0" smtClean="0"/>
              <a:t>Title</a:t>
            </a:r>
            <a:endParaRPr lang="en-US" dirty="0"/>
          </a:p>
        </p:txBody>
      </p:sp>
      <p:sp>
        <p:nvSpPr>
          <p:cNvPr id="16" name="Text Placeholder 6"/>
          <p:cNvSpPr>
            <a:spLocks noGrp="1"/>
          </p:cNvSpPr>
          <p:nvPr>
            <p:ph type="body" sz="quarter" idx="12" hasCustomPrompt="1"/>
          </p:nvPr>
        </p:nvSpPr>
        <p:spPr>
          <a:xfrm>
            <a:off x="462766" y="5347768"/>
            <a:ext cx="8027999" cy="354012"/>
          </a:xfrm>
        </p:spPr>
        <p:txBody>
          <a:bodyPr anchor="b"/>
          <a:lstStyle>
            <a:lvl1pPr marL="0" indent="0">
              <a:buNone/>
              <a:defRPr sz="1400">
                <a:solidFill>
                  <a:schemeClr val="bg1"/>
                </a:solidFill>
              </a:defRPr>
            </a:lvl1pPr>
            <a:lvl2pPr marL="320040" indent="0">
              <a:buNone/>
              <a:defRPr/>
            </a:lvl2pPr>
            <a:lvl3pPr marL="630936" indent="0">
              <a:buNone/>
              <a:defRPr/>
            </a:lvl3pPr>
            <a:lvl4pPr marL="960120" indent="0">
              <a:buNone/>
              <a:defRPr/>
            </a:lvl4pPr>
            <a:lvl5pPr marL="1289304" indent="0">
              <a:buNone/>
              <a:defRPr/>
            </a:lvl5pPr>
          </a:lstStyle>
          <a:p>
            <a:pPr lvl="0"/>
            <a:r>
              <a:rPr lang="en-GB" dirty="0" smtClean="0"/>
              <a:t>Date</a:t>
            </a:r>
            <a:endParaRPr lang="en-GB" dirty="0"/>
          </a:p>
        </p:txBody>
      </p:sp>
      <p:pic>
        <p:nvPicPr>
          <p:cNvPr id="11" name="Picture 10" descr="IMS_CG.png"/>
          <p:cNvPicPr>
            <a:picLocks noChangeAspect="1"/>
          </p:cNvPicPr>
          <p:nvPr userDrawn="1"/>
        </p:nvPicPr>
        <p:blipFill>
          <a:blip r:embed="rId2" cstate="email">
            <a:extLst>
              <a:ext uri="{28A0092B-C50C-407E-A947-70E740481C1C}">
                <a14:useLocalDpi xmlns="" xmlns:a14="http://schemas.microsoft.com/office/drawing/2010/main" val="0"/>
              </a:ext>
            </a:extLst>
          </a:blip>
          <a:stretch>
            <a:fillRect/>
          </a:stretch>
        </p:blipFill>
        <p:spPr>
          <a:xfrm>
            <a:off x="6424876" y="6267825"/>
            <a:ext cx="2412905" cy="524721"/>
          </a:xfrm>
          <a:prstGeom prst="rect">
            <a:avLst/>
          </a:prstGeom>
        </p:spPr>
      </p:pic>
    </p:spTree>
    <p:extLst>
      <p:ext uri="{BB962C8B-B14F-4D97-AF65-F5344CB8AC3E}">
        <p14:creationId xmlns="" xmlns:p14="http://schemas.microsoft.com/office/powerpoint/2010/main" val="79663557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Section slide">
    <p:bg>
      <p:bgPr>
        <a:solidFill>
          <a:schemeClr val="accent1"/>
        </a:solidFill>
        <a:effectLst/>
      </p:bgPr>
    </p:bg>
    <p:spTree>
      <p:nvGrpSpPr>
        <p:cNvPr id="1" name=""/>
        <p:cNvGrpSpPr/>
        <p:nvPr/>
      </p:nvGrpSpPr>
      <p:grpSpPr>
        <a:xfrm>
          <a:off x="0" y="0"/>
          <a:ext cx="0" cy="0"/>
          <a:chOff x="0" y="0"/>
          <a:chExt cx="0" cy="0"/>
        </a:xfrm>
      </p:grpSpPr>
      <p:sp>
        <p:nvSpPr>
          <p:cNvPr id="6" name="Rectangle 5"/>
          <p:cNvSpPr/>
          <p:nvPr userDrawn="1"/>
        </p:nvSpPr>
        <p:spPr>
          <a:xfrm>
            <a:off x="0" y="6096000"/>
            <a:ext cx="9144000" cy="762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14" name="Text Placeholder 13"/>
          <p:cNvSpPr>
            <a:spLocks noGrp="1"/>
          </p:cNvSpPr>
          <p:nvPr>
            <p:ph type="body" sz="quarter" idx="10" hasCustomPrompt="1"/>
          </p:nvPr>
        </p:nvSpPr>
        <p:spPr>
          <a:xfrm>
            <a:off x="462766" y="1752600"/>
            <a:ext cx="8013248" cy="1484093"/>
          </a:xfrm>
        </p:spPr>
        <p:txBody>
          <a:bodyPr anchor="b" anchorCtr="0"/>
          <a:lstStyle>
            <a:lvl1pPr marL="0" indent="0">
              <a:lnSpc>
                <a:spcPct val="100000"/>
              </a:lnSpc>
              <a:spcBef>
                <a:spcPts val="0"/>
              </a:spcBef>
              <a:buNone/>
              <a:defRPr sz="5000">
                <a:solidFill>
                  <a:schemeClr val="bg1"/>
                </a:solidFill>
              </a:defRPr>
            </a:lvl1pPr>
          </a:lstStyle>
          <a:p>
            <a:pPr lvl="0"/>
            <a:r>
              <a:rPr lang="en-GB" dirty="0" smtClean="0"/>
              <a:t>Click to edit section slide</a:t>
            </a:r>
          </a:p>
        </p:txBody>
      </p:sp>
      <p:pic>
        <p:nvPicPr>
          <p:cNvPr id="5" name="Picture 4" descr="IMS_CG.png"/>
          <p:cNvPicPr>
            <a:picLocks noChangeAspect="1"/>
          </p:cNvPicPr>
          <p:nvPr userDrawn="1"/>
        </p:nvPicPr>
        <p:blipFill rotWithShape="1">
          <a:blip r:embed="rId2" cstate="email">
            <a:extLst>
              <a:ext uri="{28A0092B-C50C-407E-A947-70E740481C1C}">
                <a14:useLocalDpi xmlns="" xmlns:a14="http://schemas.microsoft.com/office/drawing/2010/main" val="0"/>
              </a:ext>
            </a:extLst>
          </a:blip>
          <a:srcRect b="27454"/>
          <a:stretch/>
        </p:blipFill>
        <p:spPr>
          <a:xfrm>
            <a:off x="6424876" y="6267826"/>
            <a:ext cx="2412905" cy="380662"/>
          </a:xfrm>
          <a:prstGeom prst="rect">
            <a:avLst/>
          </a:prstGeom>
        </p:spPr>
      </p:pic>
    </p:spTree>
    <p:extLst>
      <p:ext uri="{BB962C8B-B14F-4D97-AF65-F5344CB8AC3E}">
        <p14:creationId xmlns="" xmlns:p14="http://schemas.microsoft.com/office/powerpoint/2010/main" val="341188267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over with image">
    <p:spTree>
      <p:nvGrpSpPr>
        <p:cNvPr id="1" name=""/>
        <p:cNvGrpSpPr/>
        <p:nvPr/>
      </p:nvGrpSpPr>
      <p:grpSpPr>
        <a:xfrm>
          <a:off x="0" y="0"/>
          <a:ext cx="0" cy="0"/>
          <a:chOff x="0" y="0"/>
          <a:chExt cx="0" cy="0"/>
        </a:xfrm>
      </p:grpSpPr>
      <p:pic>
        <p:nvPicPr>
          <p:cNvPr id="16" name="Picture 15" descr="02-Isometric-iPad-Air-Silver-Mock-up-v2.png"/>
          <p:cNvPicPr>
            <a:picLocks noChangeAspect="1"/>
          </p:cNvPicPr>
          <p:nvPr userDrawn="1"/>
        </p:nvPicPr>
        <p:blipFill rotWithShape="1">
          <a:blip r:embed="rId2" cstate="screen">
            <a:extLst>
              <a:ext uri="{28A0092B-C50C-407E-A947-70E740481C1C}">
                <a14:useLocalDpi xmlns="" xmlns:a14="http://schemas.microsoft.com/office/drawing/2010/main"/>
              </a:ext>
            </a:extLst>
          </a:blip>
          <a:srcRect l="-28893"/>
          <a:stretch/>
        </p:blipFill>
        <p:spPr>
          <a:xfrm>
            <a:off x="0" y="0"/>
            <a:ext cx="9144000" cy="5939821"/>
          </a:xfrm>
          <a:prstGeom prst="rect">
            <a:avLst/>
          </a:prstGeom>
        </p:spPr>
      </p:pic>
      <p:sp>
        <p:nvSpPr>
          <p:cNvPr id="14" name="Rectangle 13"/>
          <p:cNvSpPr/>
          <p:nvPr userDrawn="1"/>
        </p:nvSpPr>
        <p:spPr>
          <a:xfrm>
            <a:off x="0" y="5782733"/>
            <a:ext cx="9144000" cy="10752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2" name="Title 1"/>
          <p:cNvSpPr>
            <a:spLocks noGrp="1"/>
          </p:cNvSpPr>
          <p:nvPr>
            <p:ph type="ctrTitle" hasCustomPrompt="1"/>
          </p:nvPr>
        </p:nvSpPr>
        <p:spPr>
          <a:xfrm>
            <a:off x="469899" y="1748036"/>
            <a:ext cx="5040000" cy="1494791"/>
          </a:xfrm>
          <a:prstGeom prst="rect">
            <a:avLst/>
          </a:prstGeom>
        </p:spPr>
        <p:txBody>
          <a:bodyPr lIns="0" tIns="0" rIns="0" bIns="0" anchor="b" anchorCtr="0">
            <a:noAutofit/>
          </a:bodyPr>
          <a:lstStyle>
            <a:lvl1pPr algn="l">
              <a:lnSpc>
                <a:spcPct val="90000"/>
              </a:lnSpc>
              <a:defRPr kumimoji="0" lang="en-US" sz="5000" b="0" i="0" u="none" strike="noStrike" kern="1200" cap="none" spc="0" normalizeH="0" baseline="0" dirty="0">
                <a:ln>
                  <a:noFill/>
                </a:ln>
                <a:solidFill>
                  <a:srgbClr val="1C2980"/>
                </a:solidFill>
                <a:effectLst/>
                <a:uLnTx/>
                <a:uFillTx/>
                <a:latin typeface="Arial"/>
                <a:ea typeface="+mn-ea"/>
                <a:cs typeface="Arial"/>
              </a:defRPr>
            </a:lvl1pPr>
          </a:lstStyle>
          <a:p>
            <a:r>
              <a:rPr lang="en-US" dirty="0" smtClean="0"/>
              <a:t>Click to edit master title</a:t>
            </a:r>
            <a:endParaRPr lang="en-US" dirty="0"/>
          </a:p>
        </p:txBody>
      </p:sp>
      <p:sp>
        <p:nvSpPr>
          <p:cNvPr id="3" name="Subtitle 2"/>
          <p:cNvSpPr>
            <a:spLocks noGrp="1"/>
          </p:cNvSpPr>
          <p:nvPr>
            <p:ph type="subTitle" idx="1" hasCustomPrompt="1"/>
          </p:nvPr>
        </p:nvSpPr>
        <p:spPr>
          <a:xfrm>
            <a:off x="469899" y="3249497"/>
            <a:ext cx="5040000" cy="564738"/>
          </a:xfrm>
          <a:prstGeom prst="rect">
            <a:avLst/>
          </a:prstGeom>
        </p:spPr>
        <p:txBody>
          <a:bodyPr lIns="0" tIns="0" rIns="0" bIns="0" anchor="t">
            <a:normAutofit/>
          </a:bodyPr>
          <a:lstStyle>
            <a:lvl1pPr marL="0" indent="0" algn="l">
              <a:buNone/>
              <a:defRPr sz="2000">
                <a:solidFill>
                  <a:srgbClr val="17181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a:t>
            </a:r>
            <a:endParaRPr lang="en-US" dirty="0"/>
          </a:p>
        </p:txBody>
      </p:sp>
      <p:sp>
        <p:nvSpPr>
          <p:cNvPr id="11" name="Text Placeholder 10"/>
          <p:cNvSpPr>
            <a:spLocks noGrp="1"/>
          </p:cNvSpPr>
          <p:nvPr>
            <p:ph type="body" sz="quarter" idx="10" hasCustomPrompt="1"/>
          </p:nvPr>
        </p:nvSpPr>
        <p:spPr>
          <a:xfrm>
            <a:off x="469899" y="4498426"/>
            <a:ext cx="5727290" cy="333026"/>
          </a:xfrm>
          <a:prstGeom prst="rect">
            <a:avLst/>
          </a:prstGeom>
        </p:spPr>
        <p:txBody>
          <a:bodyPr vert="horz" lIns="0" tIns="0" rIns="0" bIns="0" anchor="b" anchorCtr="0">
            <a:noAutofit/>
          </a:bodyPr>
          <a:lstStyle>
            <a:lvl1pPr marL="0" indent="0">
              <a:buNone/>
              <a:defRPr sz="2000" b="1" i="0">
                <a:solidFill>
                  <a:srgbClr val="171815"/>
                </a:solidFill>
                <a:latin typeface="Arial"/>
                <a:cs typeface="Arial"/>
              </a:defRPr>
            </a:lvl1pPr>
          </a:lstStyle>
          <a:p>
            <a:pPr lvl="0"/>
            <a:r>
              <a:rPr lang="en-US" dirty="0" smtClean="0"/>
              <a:t>Name</a:t>
            </a:r>
          </a:p>
        </p:txBody>
      </p:sp>
      <p:sp>
        <p:nvSpPr>
          <p:cNvPr id="12" name="Text Placeholder 10"/>
          <p:cNvSpPr>
            <a:spLocks noGrp="1"/>
          </p:cNvSpPr>
          <p:nvPr>
            <p:ph type="body" sz="quarter" idx="11" hasCustomPrompt="1"/>
          </p:nvPr>
        </p:nvSpPr>
        <p:spPr>
          <a:xfrm>
            <a:off x="469899" y="4838700"/>
            <a:ext cx="5727290" cy="360000"/>
          </a:xfrm>
          <a:prstGeom prst="rect">
            <a:avLst/>
          </a:prstGeom>
        </p:spPr>
        <p:txBody>
          <a:bodyPr vert="horz" lIns="0" tIns="0" rIns="0" bIns="0" anchor="b">
            <a:noAutofit/>
          </a:bodyPr>
          <a:lstStyle>
            <a:lvl1pPr marL="0" indent="0">
              <a:buNone/>
              <a:defRPr kumimoji="0" lang="en-US" sz="2000" b="0" i="0" u="none" strike="noStrike" kern="1200" cap="none" spc="0" normalizeH="0" baseline="0" dirty="0">
                <a:ln>
                  <a:noFill/>
                </a:ln>
                <a:solidFill>
                  <a:srgbClr val="171815"/>
                </a:solidFill>
                <a:effectLst/>
                <a:uLnTx/>
                <a:uFillTx/>
                <a:latin typeface="Arial"/>
                <a:ea typeface="+mn-ea"/>
                <a:cs typeface="Arial"/>
              </a:defRPr>
            </a:lvl1pPr>
          </a:lstStyle>
          <a:p>
            <a:pPr lvl="0"/>
            <a:r>
              <a:rPr lang="en-US" dirty="0" smtClean="0"/>
              <a:t>Title</a:t>
            </a:r>
            <a:endParaRPr lang="en-US" dirty="0"/>
          </a:p>
        </p:txBody>
      </p:sp>
      <p:sp>
        <p:nvSpPr>
          <p:cNvPr id="13" name="Text Placeholder 6"/>
          <p:cNvSpPr>
            <a:spLocks noGrp="1"/>
          </p:cNvSpPr>
          <p:nvPr>
            <p:ph type="body" sz="quarter" idx="12" hasCustomPrompt="1"/>
          </p:nvPr>
        </p:nvSpPr>
        <p:spPr>
          <a:xfrm>
            <a:off x="469899" y="5347768"/>
            <a:ext cx="5724000" cy="354012"/>
          </a:xfrm>
        </p:spPr>
        <p:txBody>
          <a:bodyPr anchor="b"/>
          <a:lstStyle>
            <a:lvl1pPr marL="0" indent="0">
              <a:buNone/>
              <a:defRPr sz="1400">
                <a:solidFill>
                  <a:srgbClr val="171815"/>
                </a:solidFill>
              </a:defRPr>
            </a:lvl1pPr>
            <a:lvl2pPr marL="320040" indent="0">
              <a:buNone/>
              <a:defRPr/>
            </a:lvl2pPr>
            <a:lvl3pPr marL="630936" indent="0">
              <a:buNone/>
              <a:defRPr/>
            </a:lvl3pPr>
            <a:lvl4pPr marL="960120" indent="0">
              <a:buNone/>
              <a:defRPr/>
            </a:lvl4pPr>
            <a:lvl5pPr marL="1289304" indent="0">
              <a:buNone/>
              <a:defRPr/>
            </a:lvl5pPr>
          </a:lstStyle>
          <a:p>
            <a:pPr lvl="0"/>
            <a:r>
              <a:rPr lang="en-GB" dirty="0" smtClean="0"/>
              <a:t>Date</a:t>
            </a:r>
            <a:endParaRPr lang="en-GB" dirty="0"/>
          </a:p>
        </p:txBody>
      </p:sp>
      <p:pic>
        <p:nvPicPr>
          <p:cNvPr id="10" name="Picture 9" descr="IMS_HEALTH.png"/>
          <p:cNvPicPr>
            <a:picLocks noChangeAspect="1"/>
          </p:cNvPicPr>
          <p:nvPr userDrawn="1"/>
        </p:nvPicPr>
        <p:blipFill>
          <a:blip r:embed="rId3" cstate="email">
            <a:extLst>
              <a:ext uri="{28A0092B-C50C-407E-A947-70E740481C1C}">
                <a14:useLocalDpi xmlns="" xmlns:a14="http://schemas.microsoft.com/office/drawing/2010/main" val="0"/>
              </a:ext>
            </a:extLst>
          </a:blip>
          <a:stretch>
            <a:fillRect/>
          </a:stretch>
        </p:blipFill>
        <p:spPr>
          <a:xfrm>
            <a:off x="7236848" y="6274616"/>
            <a:ext cx="1464069" cy="492940"/>
          </a:xfrm>
          <a:prstGeom prst="rect">
            <a:avLst/>
          </a:prstGeom>
        </p:spPr>
      </p:pic>
    </p:spTree>
    <p:extLst>
      <p:ext uri="{BB962C8B-B14F-4D97-AF65-F5344CB8AC3E}">
        <p14:creationId xmlns="" xmlns:p14="http://schemas.microsoft.com/office/powerpoint/2010/main" val="62975480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4" name="Footer Placeholder 6"/>
          <p:cNvSpPr>
            <a:spLocks noGrp="1"/>
          </p:cNvSpPr>
          <p:nvPr>
            <p:ph type="ftr" sz="quarter" idx="3"/>
          </p:nvPr>
        </p:nvSpPr>
        <p:spPr>
          <a:xfrm>
            <a:off x="622300" y="6318250"/>
            <a:ext cx="5727700" cy="365125"/>
          </a:xfrm>
          <a:prstGeom prst="rect">
            <a:avLst/>
          </a:prstGeom>
        </p:spPr>
        <p:txBody>
          <a:bodyPr vert="horz" lIns="91440" tIns="45720" rIns="91440" bIns="45720" rtlCol="0" anchor="ctr"/>
          <a:lstStyle>
            <a:lvl1pPr algn="l">
              <a:defRPr sz="900">
                <a:solidFill>
                  <a:srgbClr val="8EAFBF"/>
                </a:solidFill>
              </a:defRPr>
            </a:lvl1pPr>
          </a:lstStyle>
          <a:p>
            <a:r>
              <a:rPr lang="en-GB" smtClean="0"/>
              <a:t>IMS Health Confidential</a:t>
            </a:r>
            <a:endParaRPr lang="en-GB"/>
          </a:p>
        </p:txBody>
      </p:sp>
      <p:sp>
        <p:nvSpPr>
          <p:cNvPr id="7" name="Title 1"/>
          <p:cNvSpPr>
            <a:spLocks noGrp="1"/>
          </p:cNvSpPr>
          <p:nvPr>
            <p:ph type="ctrTitle" hasCustomPrompt="1"/>
          </p:nvPr>
        </p:nvSpPr>
        <p:spPr>
          <a:xfrm>
            <a:off x="525463" y="1803095"/>
            <a:ext cx="7772977" cy="1043555"/>
          </a:xfrm>
          <a:prstGeom prst="rect">
            <a:avLst/>
          </a:prstGeom>
        </p:spPr>
        <p:txBody>
          <a:bodyPr anchor="b">
            <a:noAutofit/>
          </a:bodyPr>
          <a:lstStyle>
            <a:lvl1pPr>
              <a:defRPr sz="3600"/>
            </a:lvl1pPr>
          </a:lstStyle>
          <a:p>
            <a:r>
              <a:rPr lang="en-US" dirty="0" smtClean="0"/>
              <a:t>Click to edit divider slide</a:t>
            </a:r>
            <a:endParaRPr lang="en-US" dirty="0"/>
          </a:p>
        </p:txBody>
      </p:sp>
      <p:sp>
        <p:nvSpPr>
          <p:cNvPr id="8" name="Subtitle 2"/>
          <p:cNvSpPr>
            <a:spLocks noGrp="1"/>
          </p:cNvSpPr>
          <p:nvPr>
            <p:ph type="subTitle" idx="1" hasCustomPrompt="1"/>
          </p:nvPr>
        </p:nvSpPr>
        <p:spPr>
          <a:xfrm>
            <a:off x="525463" y="2862434"/>
            <a:ext cx="7765049" cy="1753721"/>
          </a:xfrm>
          <a:prstGeom prst="rect">
            <a:avLst/>
          </a:prstGeom>
        </p:spPr>
        <p:txBody>
          <a:bodyPr>
            <a:noAutofit/>
          </a:bodyPr>
          <a:lstStyle>
            <a:lvl1pPr marL="0" indent="0" algn="l">
              <a:buNone/>
              <a:defRPr sz="2000">
                <a:solidFill>
                  <a:srgbClr val="1C2980"/>
                </a:solidFill>
              </a:defRPr>
            </a:lvl1pPr>
            <a:lvl2pPr marL="410291" indent="0" algn="ctr">
              <a:buNone/>
              <a:defRPr>
                <a:solidFill>
                  <a:schemeClr val="tx1">
                    <a:tint val="75000"/>
                  </a:schemeClr>
                </a:solidFill>
              </a:defRPr>
            </a:lvl2pPr>
            <a:lvl3pPr marL="820583" indent="0" algn="ctr">
              <a:buNone/>
              <a:defRPr>
                <a:solidFill>
                  <a:schemeClr val="tx1">
                    <a:tint val="75000"/>
                  </a:schemeClr>
                </a:solidFill>
              </a:defRPr>
            </a:lvl3pPr>
            <a:lvl4pPr marL="1230874" indent="0" algn="ctr">
              <a:buNone/>
              <a:defRPr>
                <a:solidFill>
                  <a:schemeClr val="tx1">
                    <a:tint val="75000"/>
                  </a:schemeClr>
                </a:solidFill>
              </a:defRPr>
            </a:lvl4pPr>
            <a:lvl5pPr marL="1641165" indent="0" algn="ctr">
              <a:buNone/>
              <a:defRPr>
                <a:solidFill>
                  <a:schemeClr val="tx1">
                    <a:tint val="75000"/>
                  </a:schemeClr>
                </a:solidFill>
              </a:defRPr>
            </a:lvl5pPr>
            <a:lvl6pPr marL="2051456" indent="0" algn="ctr">
              <a:buNone/>
              <a:defRPr>
                <a:solidFill>
                  <a:schemeClr val="tx1">
                    <a:tint val="75000"/>
                  </a:schemeClr>
                </a:solidFill>
              </a:defRPr>
            </a:lvl6pPr>
            <a:lvl7pPr marL="2461748" indent="0" algn="ctr">
              <a:buNone/>
              <a:defRPr>
                <a:solidFill>
                  <a:schemeClr val="tx1">
                    <a:tint val="75000"/>
                  </a:schemeClr>
                </a:solidFill>
              </a:defRPr>
            </a:lvl7pPr>
            <a:lvl8pPr marL="2872039" indent="0" algn="ctr">
              <a:buNone/>
              <a:defRPr>
                <a:solidFill>
                  <a:schemeClr val="tx1">
                    <a:tint val="75000"/>
                  </a:schemeClr>
                </a:solidFill>
              </a:defRPr>
            </a:lvl8pPr>
            <a:lvl9pPr marL="3282330" indent="0" algn="ctr">
              <a:buNone/>
              <a:defRPr>
                <a:solidFill>
                  <a:schemeClr val="tx1">
                    <a:tint val="75000"/>
                  </a:schemeClr>
                </a:solidFill>
              </a:defRPr>
            </a:lvl9pPr>
          </a:lstStyle>
          <a:p>
            <a:r>
              <a:rPr lang="en-US" dirty="0" smtClean="0"/>
              <a:t>Click to edit master subtitle</a:t>
            </a:r>
            <a:endParaRPr lang="en-US" dirty="0"/>
          </a:p>
        </p:txBody>
      </p:sp>
    </p:spTree>
    <p:extLst>
      <p:ext uri="{BB962C8B-B14F-4D97-AF65-F5344CB8AC3E}">
        <p14:creationId xmlns="" xmlns:p14="http://schemas.microsoft.com/office/powerpoint/2010/main" val="2554163486"/>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GB" smtClean="0"/>
              <a:t>IMS Health Confidential</a:t>
            </a:r>
            <a:endParaRPr lang="en-GB"/>
          </a:p>
        </p:txBody>
      </p:sp>
      <p:sp>
        <p:nvSpPr>
          <p:cNvPr id="12" name="Title 1"/>
          <p:cNvSpPr>
            <a:spLocks noGrp="1"/>
          </p:cNvSpPr>
          <p:nvPr>
            <p:ph type="title" hasCustomPrompt="1"/>
          </p:nvPr>
        </p:nvSpPr>
        <p:spPr>
          <a:xfrm>
            <a:off x="485714" y="75203"/>
            <a:ext cx="8280000" cy="849228"/>
          </a:xfrm>
          <a:prstGeom prst="rect">
            <a:avLst/>
          </a:prstGeom>
        </p:spPr>
        <p:txBody>
          <a:bodyPr wrap="square">
            <a:noAutofit/>
          </a:bodyPr>
          <a:lstStyle>
            <a:lvl1pPr>
              <a:defRPr sz="2400" baseline="0"/>
            </a:lvl1pPr>
          </a:lstStyle>
          <a:p>
            <a:r>
              <a:rPr lang="en-US" dirty="0" smtClean="0"/>
              <a:t>Click to edit title</a:t>
            </a:r>
            <a:endParaRPr lang="en-US" dirty="0"/>
          </a:p>
        </p:txBody>
      </p:sp>
      <p:cxnSp>
        <p:nvCxnSpPr>
          <p:cNvPr id="13" name="Straight Connector 12"/>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6" name="Text Placeholder 2"/>
          <p:cNvSpPr>
            <a:spLocks noGrp="1"/>
          </p:cNvSpPr>
          <p:nvPr>
            <p:ph type="body" sz="quarter" idx="11" hasCustomPrompt="1"/>
          </p:nvPr>
        </p:nvSpPr>
        <p:spPr>
          <a:xfrm>
            <a:off x="485714" y="1088229"/>
            <a:ext cx="8280000" cy="266740"/>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16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 xmlns:p14="http://schemas.microsoft.com/office/powerpoint/2010/main" val="310529353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GB" smtClean="0"/>
              <a:t>IMS Health Confidential</a:t>
            </a:r>
            <a:endParaRPr lang="en-GB"/>
          </a:p>
        </p:txBody>
      </p:sp>
      <p:sp>
        <p:nvSpPr>
          <p:cNvPr id="5" name="Title 1"/>
          <p:cNvSpPr>
            <a:spLocks noGrp="1"/>
          </p:cNvSpPr>
          <p:nvPr>
            <p:ph type="title" hasCustomPrompt="1"/>
          </p:nvPr>
        </p:nvSpPr>
        <p:spPr>
          <a:xfrm>
            <a:off x="485714" y="75203"/>
            <a:ext cx="8280000" cy="849228"/>
          </a:xfrm>
          <a:prstGeom prst="rect">
            <a:avLst/>
          </a:prstGeom>
        </p:spPr>
        <p:txBody>
          <a:bodyPr wrap="square">
            <a:noAutofit/>
          </a:bodyPr>
          <a:lstStyle>
            <a:lvl1pPr>
              <a:defRPr sz="2400" baseline="0"/>
            </a:lvl1pPr>
          </a:lstStyle>
          <a:p>
            <a:r>
              <a:rPr lang="en-US" dirty="0" smtClean="0"/>
              <a:t>Click to edit title</a:t>
            </a:r>
            <a:endParaRPr lang="en-US" dirty="0"/>
          </a:p>
        </p:txBody>
      </p:sp>
      <p:cxnSp>
        <p:nvCxnSpPr>
          <p:cNvPr id="6" name="Straight Connector 5"/>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1544673059"/>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 Column - Bullets">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GB" smtClean="0"/>
              <a:t>IMS Health Confidential</a:t>
            </a:r>
            <a:endParaRPr lang="en-GB"/>
          </a:p>
        </p:txBody>
      </p:sp>
      <p:sp>
        <p:nvSpPr>
          <p:cNvPr id="11" name="Text Placeholder 2"/>
          <p:cNvSpPr>
            <a:spLocks noGrp="1"/>
          </p:cNvSpPr>
          <p:nvPr>
            <p:ph idx="1" hasCustomPrompt="1"/>
          </p:nvPr>
        </p:nvSpPr>
        <p:spPr>
          <a:xfrm>
            <a:off x="495443" y="1599639"/>
            <a:ext cx="8279999" cy="4478921"/>
          </a:xfrm>
          <a:prstGeom prst="rect">
            <a:avLst/>
          </a:prstGeom>
        </p:spPr>
        <p:txBody>
          <a:bodyPr vert="horz" wrap="square" lIns="0" tIns="0" rIns="0" bIns="0" rtlCol="0">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3" name="Straight Connector 12"/>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7" name="Text Placeholder 2"/>
          <p:cNvSpPr>
            <a:spLocks noGrp="1"/>
          </p:cNvSpPr>
          <p:nvPr>
            <p:ph type="body" sz="quarter" idx="11" hasCustomPrompt="1"/>
          </p:nvPr>
        </p:nvSpPr>
        <p:spPr>
          <a:xfrm>
            <a:off x="485714" y="1088229"/>
            <a:ext cx="8280000" cy="266740"/>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16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 xmlns:p14="http://schemas.microsoft.com/office/powerpoint/2010/main" val="2350578746"/>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Column - Bullets_no subtitl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GB" smtClean="0"/>
              <a:t>IMS Health Confidential</a:t>
            </a:r>
            <a:endParaRPr lang="en-GB"/>
          </a:p>
        </p:txBody>
      </p:sp>
      <p:sp>
        <p:nvSpPr>
          <p:cNvPr id="6" name="Text Placeholder 2"/>
          <p:cNvSpPr>
            <a:spLocks noGrp="1"/>
          </p:cNvSpPr>
          <p:nvPr>
            <p:ph idx="1" hasCustomPrompt="1"/>
          </p:nvPr>
        </p:nvSpPr>
        <p:spPr>
          <a:xfrm>
            <a:off x="485716" y="1080411"/>
            <a:ext cx="8279997" cy="4998150"/>
          </a:xfrm>
          <a:prstGeom prst="rect">
            <a:avLst/>
          </a:prstGeom>
        </p:spPr>
        <p:txBody>
          <a:bodyPr vert="horz" wrap="square" lIns="0" tIns="0" rIns="0" bIns="0" rtlCol="0">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8" name="Straight Connector 7"/>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464166793"/>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 Column - 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GB" smtClean="0"/>
              <a:t>IMS Health Confidential</a:t>
            </a:r>
            <a:endParaRPr lang="en-GB"/>
          </a:p>
        </p:txBody>
      </p:sp>
      <p:sp>
        <p:nvSpPr>
          <p:cNvPr id="7" name="Text Placeholder 2"/>
          <p:cNvSpPr>
            <a:spLocks noGrp="1"/>
          </p:cNvSpPr>
          <p:nvPr>
            <p:ph idx="1" hasCustomPrompt="1"/>
          </p:nvPr>
        </p:nvSpPr>
        <p:spPr>
          <a:xfrm>
            <a:off x="485714" y="1599640"/>
            <a:ext cx="8279999" cy="4478920"/>
          </a:xfrm>
          <a:prstGeom prst="rect">
            <a:avLst/>
          </a:prstGeom>
        </p:spPr>
        <p:txBody>
          <a:bodyPr vert="horz" wrap="square" lIns="0" tIns="0" rIns="0" bIns="0" rtlCol="0">
            <a:noAutofit/>
          </a:bodyPr>
          <a:lstStyle>
            <a:lvl1pPr marL="0" indent="0">
              <a:buNone/>
              <a:defRPr/>
            </a:lvl1pPr>
            <a:lvl2pPr marL="301752" indent="0">
              <a:buNone/>
              <a:defRPr/>
            </a:lvl2pPr>
            <a:lvl3pPr marL="612648" indent="0">
              <a:buNone/>
              <a:defRPr/>
            </a:lvl3pPr>
            <a:lvl4pPr marL="932688" indent="0">
              <a:buNone/>
              <a:defRPr/>
            </a:lvl4pPr>
            <a:lvl5pPr marL="1252728" indent="0">
              <a:buNone/>
              <a:defRPr/>
            </a:lvl5pPr>
          </a:lstStyle>
          <a:p>
            <a:pPr lvl="0"/>
            <a:r>
              <a:rPr lang="en-US" dirty="0" smtClean="0"/>
              <a:t>Click to edit text styles</a:t>
            </a:r>
          </a:p>
        </p:txBody>
      </p:sp>
      <p:sp>
        <p:nvSpPr>
          <p:cNvPr id="8"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0" name="Straight Connector 9"/>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9" name="Text Placeholder 2"/>
          <p:cNvSpPr>
            <a:spLocks noGrp="1"/>
          </p:cNvSpPr>
          <p:nvPr>
            <p:ph type="body" sz="quarter" idx="11" hasCustomPrompt="1"/>
          </p:nvPr>
        </p:nvSpPr>
        <p:spPr>
          <a:xfrm>
            <a:off x="485714" y="1088229"/>
            <a:ext cx="8280000" cy="266740"/>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16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 xmlns:p14="http://schemas.microsoft.com/office/powerpoint/2010/main" val="899100294"/>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 Column - Bullets">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8" name="Content Placeholder 7"/>
          <p:cNvSpPr>
            <a:spLocks noGrp="1"/>
          </p:cNvSpPr>
          <p:nvPr>
            <p:ph sz="quarter" idx="12" hasCustomPrompt="1"/>
          </p:nvPr>
        </p:nvSpPr>
        <p:spPr>
          <a:xfrm>
            <a:off x="485714" y="1599639"/>
            <a:ext cx="3968496" cy="4500325"/>
          </a:xfrm>
          <a:prstGeom prst="rect">
            <a:avLst/>
          </a:prstGeom>
        </p:spPr>
        <p:txBody>
          <a:bodyPr wrap="square">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7"/>
          <p:cNvSpPr>
            <a:spLocks noGrp="1"/>
          </p:cNvSpPr>
          <p:nvPr>
            <p:ph sz="quarter" idx="13" hasCustomPrompt="1"/>
          </p:nvPr>
        </p:nvSpPr>
        <p:spPr>
          <a:xfrm>
            <a:off x="4735020" y="1599639"/>
            <a:ext cx="4030694" cy="4500325"/>
          </a:xfrm>
          <a:prstGeom prst="rect">
            <a:avLst/>
          </a:prstGeom>
        </p:spPr>
        <p:txBody>
          <a:bodyPr wrap="square">
            <a:noAutofit/>
          </a:bodyPr>
          <a:lstStyle/>
          <a:p>
            <a:pPr lvl="0"/>
            <a:r>
              <a:rPr lang="en-US" dirty="0" smtClean="0"/>
              <a:t>Click to edit master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6" name="Straight Connector 15"/>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0" name="Text Placeholder 2"/>
          <p:cNvSpPr>
            <a:spLocks noGrp="1"/>
          </p:cNvSpPr>
          <p:nvPr>
            <p:ph type="body" sz="quarter" idx="11" hasCustomPrompt="1"/>
          </p:nvPr>
        </p:nvSpPr>
        <p:spPr>
          <a:xfrm>
            <a:off x="485714" y="1088229"/>
            <a:ext cx="8280000" cy="266740"/>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16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 xmlns:p14="http://schemas.microsoft.com/office/powerpoint/2010/main" val="2147239318"/>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 No Bullets">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8" name="Content Placeholder 7"/>
          <p:cNvSpPr>
            <a:spLocks noGrp="1"/>
          </p:cNvSpPr>
          <p:nvPr>
            <p:ph sz="quarter" idx="12" hasCustomPrompt="1"/>
          </p:nvPr>
        </p:nvSpPr>
        <p:spPr>
          <a:xfrm>
            <a:off x="485714" y="1599639"/>
            <a:ext cx="3978226" cy="4493189"/>
          </a:xfrm>
          <a:prstGeom prst="rect">
            <a:avLst/>
          </a:prstGeom>
        </p:spPr>
        <p:txBody>
          <a:bodyPr wrap="square">
            <a:noAutofit/>
          </a:bodyPr>
          <a:lstStyle>
            <a:lvl1pPr marL="0" indent="0">
              <a:spcBef>
                <a:spcPts val="1176"/>
              </a:spcBef>
              <a:buNone/>
              <a:defRPr/>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9" name="Content Placeholder 7"/>
          <p:cNvSpPr>
            <a:spLocks noGrp="1"/>
          </p:cNvSpPr>
          <p:nvPr>
            <p:ph sz="quarter" idx="13" hasCustomPrompt="1"/>
          </p:nvPr>
        </p:nvSpPr>
        <p:spPr>
          <a:xfrm>
            <a:off x="4756548" y="1599639"/>
            <a:ext cx="4009166" cy="4493189"/>
          </a:xfrm>
          <a:prstGeom prst="rect">
            <a:avLst/>
          </a:prstGeom>
        </p:spPr>
        <p:txBody>
          <a:bodyPr wrap="square">
            <a:noAutofit/>
          </a:bodyPr>
          <a:lstStyle>
            <a:lvl1pPr marL="0" indent="0">
              <a:spcBef>
                <a:spcPts val="1176"/>
              </a:spcBef>
              <a:buNone/>
              <a:defRPr/>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10"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3" name="Straight Connector 12"/>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1" name="Text Placeholder 2"/>
          <p:cNvSpPr>
            <a:spLocks noGrp="1"/>
          </p:cNvSpPr>
          <p:nvPr>
            <p:ph type="body" sz="quarter" idx="11" hasCustomPrompt="1"/>
          </p:nvPr>
        </p:nvSpPr>
        <p:spPr>
          <a:xfrm>
            <a:off x="485714" y="1088229"/>
            <a:ext cx="8280000" cy="266740"/>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16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 xmlns:p14="http://schemas.microsoft.com/office/powerpoint/2010/main" val="630547450"/>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_2 Column - No Bullets">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11" name="Content Placeholder 7"/>
          <p:cNvSpPr>
            <a:spLocks noGrp="1"/>
          </p:cNvSpPr>
          <p:nvPr>
            <p:ph sz="quarter" idx="12" hasCustomPrompt="1"/>
          </p:nvPr>
        </p:nvSpPr>
        <p:spPr>
          <a:xfrm>
            <a:off x="485715" y="1599639"/>
            <a:ext cx="5112054" cy="4478921"/>
          </a:xfrm>
          <a:prstGeom prst="rect">
            <a:avLst/>
          </a:prstGeom>
        </p:spPr>
        <p:txBody>
          <a:bodyPr wrap="square">
            <a:noAutofit/>
            <a:scene3d>
              <a:camera prst="orthographicFront"/>
              <a:lightRig rig="threePt" dir="t"/>
            </a:scene3d>
          </a:bodyPr>
          <a:lstStyle>
            <a:lvl1pPr marL="0" indent="0">
              <a:spcBef>
                <a:spcPts val="1176"/>
              </a:spcBef>
              <a:buNone/>
              <a:defRPr sz="1600"/>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12" name="Content Placeholder 7"/>
          <p:cNvSpPr>
            <a:spLocks noGrp="1"/>
          </p:cNvSpPr>
          <p:nvPr>
            <p:ph sz="quarter" idx="13" hasCustomPrompt="1"/>
          </p:nvPr>
        </p:nvSpPr>
        <p:spPr>
          <a:xfrm>
            <a:off x="6062143" y="1599639"/>
            <a:ext cx="2700858" cy="4478921"/>
          </a:xfrm>
          <a:prstGeom prst="rect">
            <a:avLst/>
          </a:prstGeom>
        </p:spPr>
        <p:txBody>
          <a:bodyPr wrap="square" tIns="0">
            <a:noAutofit/>
            <a:scene3d>
              <a:camera prst="orthographicFront"/>
              <a:lightRig rig="threePt" dir="t"/>
            </a:scene3d>
          </a:bodyPr>
          <a:lstStyle>
            <a:lvl1pPr>
              <a:defRPr sz="1600"/>
            </a:lvl1pPr>
            <a:lvl2pPr>
              <a:defRPr sz="1600"/>
            </a:lvl2pPr>
            <a:lvl3pPr>
              <a:defRPr sz="1600"/>
            </a:lvl3pPr>
            <a:lvl4pPr>
              <a:defRPr sz="1600"/>
            </a:lvl4pPr>
            <a:lvl5pPr>
              <a:defRPr sz="1600"/>
            </a:lvl5pPr>
          </a:lstStyle>
          <a:p>
            <a:pPr lvl="0"/>
            <a:r>
              <a:rPr lang="en-US" dirty="0" smtClean="0"/>
              <a:t>Click to edit master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a:off x="5827477" y="1612771"/>
            <a:ext cx="8911" cy="4473031"/>
          </a:xfrm>
          <a:prstGeom prst="line">
            <a:avLst/>
          </a:prstGeom>
          <a:ln w="6350" cmpd="sng">
            <a:solidFill>
              <a:schemeClr val="tx2"/>
            </a:solidFill>
          </a:ln>
        </p:spPr>
        <p:style>
          <a:lnRef idx="1">
            <a:schemeClr val="dk1"/>
          </a:lnRef>
          <a:fillRef idx="0">
            <a:schemeClr val="dk1"/>
          </a:fillRef>
          <a:effectRef idx="0">
            <a:schemeClr val="dk1"/>
          </a:effectRef>
          <a:fontRef idx="minor">
            <a:schemeClr val="tx1"/>
          </a:fontRef>
        </p:style>
      </p:cxnSp>
      <p:sp>
        <p:nvSpPr>
          <p:cNvPr id="15"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6" name="Straight Connector 15"/>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9" name="Text Placeholder 2"/>
          <p:cNvSpPr>
            <a:spLocks noGrp="1"/>
          </p:cNvSpPr>
          <p:nvPr>
            <p:ph type="body" sz="quarter" idx="11" hasCustomPrompt="1"/>
          </p:nvPr>
        </p:nvSpPr>
        <p:spPr>
          <a:xfrm>
            <a:off x="485714" y="1088229"/>
            <a:ext cx="8280000" cy="266740"/>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16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 xmlns:p14="http://schemas.microsoft.com/office/powerpoint/2010/main" val="4067243989"/>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 Column - Bullets">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8" name="Content Placeholder 7"/>
          <p:cNvSpPr>
            <a:spLocks noGrp="1"/>
          </p:cNvSpPr>
          <p:nvPr>
            <p:ph sz="quarter" idx="13" hasCustomPrompt="1"/>
          </p:nvPr>
        </p:nvSpPr>
        <p:spPr>
          <a:xfrm>
            <a:off x="5810142" y="1599640"/>
            <a:ext cx="2952859" cy="4471786"/>
          </a:xfrm>
          <a:prstGeom prst="rect">
            <a:avLst/>
          </a:prstGeom>
        </p:spPr>
        <p:txBody>
          <a:bodyPr wrap="square" tIns="0">
            <a:noAutofit/>
          </a:bodyPr>
          <a:lstStyle>
            <a:lvl1pPr>
              <a:defRPr sz="1600"/>
            </a:lvl1pPr>
            <a:lvl2pPr>
              <a:defRPr sz="1600"/>
            </a:lvl2pPr>
            <a:lvl3pPr>
              <a:defRPr sz="1600"/>
            </a:lvl3pPr>
            <a:lvl4pPr>
              <a:defRPr sz="1600"/>
            </a:lvl4pPr>
            <a:lvl5pPr>
              <a:defRPr sz="1600"/>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7"/>
          <p:cNvSpPr>
            <a:spLocks noGrp="1"/>
          </p:cNvSpPr>
          <p:nvPr>
            <p:ph sz="quarter" idx="12" hasCustomPrompt="1"/>
          </p:nvPr>
        </p:nvSpPr>
        <p:spPr>
          <a:xfrm>
            <a:off x="485715" y="1599640"/>
            <a:ext cx="4966818" cy="4471786"/>
          </a:xfrm>
          <a:prstGeom prst="rect">
            <a:avLst/>
          </a:prstGeom>
        </p:spPr>
        <p:txBody>
          <a:bodyPr wrap="square">
            <a:noAutofit/>
          </a:bodyPr>
          <a:lstStyle>
            <a:lvl1pPr marL="0" indent="0">
              <a:spcBef>
                <a:spcPts val="1176"/>
              </a:spcBef>
              <a:buNone/>
              <a:defRPr sz="1600"/>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10"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1" name="Straight Connector 10"/>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type="body" sz="quarter" idx="11" hasCustomPrompt="1"/>
          </p:nvPr>
        </p:nvSpPr>
        <p:spPr>
          <a:xfrm>
            <a:off x="485714" y="1088229"/>
            <a:ext cx="8280000" cy="266740"/>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16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 xmlns:p14="http://schemas.microsoft.com/office/powerpoint/2010/main" val="97212843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ver 2">
    <p:bg>
      <p:bgPr>
        <a:solidFill>
          <a:schemeClr val="accent1"/>
        </a:solidFill>
        <a:effectLst/>
      </p:bgPr>
    </p:bg>
    <p:spTree>
      <p:nvGrpSpPr>
        <p:cNvPr id="1" name=""/>
        <p:cNvGrpSpPr/>
        <p:nvPr/>
      </p:nvGrpSpPr>
      <p:grpSpPr>
        <a:xfrm>
          <a:off x="0" y="0"/>
          <a:ext cx="0" cy="0"/>
          <a:chOff x="0" y="0"/>
          <a:chExt cx="0" cy="0"/>
        </a:xfrm>
      </p:grpSpPr>
      <p:sp>
        <p:nvSpPr>
          <p:cNvPr id="25" name="Title 1"/>
          <p:cNvSpPr>
            <a:spLocks noGrp="1"/>
          </p:cNvSpPr>
          <p:nvPr>
            <p:ph type="ctrTitle" hasCustomPrompt="1"/>
          </p:nvPr>
        </p:nvSpPr>
        <p:spPr>
          <a:xfrm>
            <a:off x="462766" y="1740901"/>
            <a:ext cx="8013248" cy="1494791"/>
          </a:xfrm>
          <a:prstGeom prst="rect">
            <a:avLst/>
          </a:prstGeom>
        </p:spPr>
        <p:txBody>
          <a:bodyPr lIns="0" tIns="0" rIns="0" bIns="0" anchor="b" anchorCtr="0">
            <a:noAutofit/>
          </a:bodyPr>
          <a:lstStyle>
            <a:lvl1pPr algn="l">
              <a:lnSpc>
                <a:spcPct val="90000"/>
              </a:lnSpc>
              <a:spcBef>
                <a:spcPts val="0"/>
              </a:spcBef>
              <a:defRPr kumimoji="0" lang="en-US" sz="5000" b="0" i="0" u="none" strike="noStrike" kern="1200" cap="none" spc="0" normalizeH="0" baseline="0" dirty="0">
                <a:ln>
                  <a:noFill/>
                </a:ln>
                <a:solidFill>
                  <a:schemeClr val="bg1"/>
                </a:solidFill>
                <a:effectLst/>
                <a:uLnTx/>
                <a:uFillTx/>
                <a:latin typeface="Arial"/>
                <a:ea typeface="+mn-ea"/>
                <a:cs typeface="Arial"/>
              </a:defRPr>
            </a:lvl1pPr>
          </a:lstStyle>
          <a:p>
            <a:r>
              <a:rPr lang="en-US" dirty="0" smtClean="0"/>
              <a:t>Click to edit master title</a:t>
            </a:r>
            <a:endParaRPr lang="en-US" dirty="0"/>
          </a:p>
        </p:txBody>
      </p:sp>
      <p:sp>
        <p:nvSpPr>
          <p:cNvPr id="26" name="Subtitle 2"/>
          <p:cNvSpPr>
            <a:spLocks noGrp="1"/>
          </p:cNvSpPr>
          <p:nvPr>
            <p:ph type="subTitle" idx="1" hasCustomPrompt="1"/>
          </p:nvPr>
        </p:nvSpPr>
        <p:spPr>
          <a:xfrm>
            <a:off x="462767" y="3249497"/>
            <a:ext cx="8013248" cy="564738"/>
          </a:xfrm>
          <a:prstGeom prst="rect">
            <a:avLst/>
          </a:prstGeom>
        </p:spPr>
        <p:txBody>
          <a:bodyPr lIns="0" tIns="0" rIns="0" b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a:t>
            </a:r>
            <a:endParaRPr lang="en-US" dirty="0"/>
          </a:p>
        </p:txBody>
      </p:sp>
      <p:sp>
        <p:nvSpPr>
          <p:cNvPr id="2" name="TextBox 1"/>
          <p:cNvSpPr txBox="1"/>
          <p:nvPr userDrawn="1"/>
        </p:nvSpPr>
        <p:spPr>
          <a:xfrm>
            <a:off x="8622829" y="877356"/>
            <a:ext cx="184666" cy="369332"/>
          </a:xfrm>
          <a:prstGeom prst="rect">
            <a:avLst/>
          </a:prstGeom>
          <a:noFill/>
        </p:spPr>
        <p:txBody>
          <a:bodyPr wrap="none" rtlCol="0">
            <a:spAutoFit/>
          </a:bodyPr>
          <a:lstStyle/>
          <a:p>
            <a:endParaRPr lang="en-GB" dirty="0"/>
          </a:p>
        </p:txBody>
      </p:sp>
      <p:sp>
        <p:nvSpPr>
          <p:cNvPr id="12" name="Rectangle 11"/>
          <p:cNvSpPr/>
          <p:nvPr userDrawn="1"/>
        </p:nvSpPr>
        <p:spPr>
          <a:xfrm>
            <a:off x="0" y="6096000"/>
            <a:ext cx="9144000" cy="762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14" name="Text Placeholder 10"/>
          <p:cNvSpPr>
            <a:spLocks noGrp="1"/>
          </p:cNvSpPr>
          <p:nvPr>
            <p:ph type="body" sz="quarter" idx="10" hasCustomPrompt="1"/>
          </p:nvPr>
        </p:nvSpPr>
        <p:spPr>
          <a:xfrm>
            <a:off x="462766" y="4498426"/>
            <a:ext cx="8027999" cy="333026"/>
          </a:xfrm>
          <a:prstGeom prst="rect">
            <a:avLst/>
          </a:prstGeom>
        </p:spPr>
        <p:txBody>
          <a:bodyPr vert="horz" lIns="0" tIns="0" rIns="0" bIns="0" anchor="b" anchorCtr="0">
            <a:noAutofit/>
          </a:bodyPr>
          <a:lstStyle>
            <a:lvl1pPr marL="0" indent="0">
              <a:buNone/>
              <a:defRPr sz="2000" b="1" i="0">
                <a:solidFill>
                  <a:schemeClr val="bg1"/>
                </a:solidFill>
                <a:latin typeface="Arial"/>
                <a:cs typeface="Arial"/>
              </a:defRPr>
            </a:lvl1pPr>
          </a:lstStyle>
          <a:p>
            <a:pPr lvl="0"/>
            <a:r>
              <a:rPr lang="en-US" dirty="0" smtClean="0"/>
              <a:t>Name</a:t>
            </a:r>
          </a:p>
        </p:txBody>
      </p:sp>
      <p:sp>
        <p:nvSpPr>
          <p:cNvPr id="15" name="Text Placeholder 10"/>
          <p:cNvSpPr>
            <a:spLocks noGrp="1"/>
          </p:cNvSpPr>
          <p:nvPr>
            <p:ph type="body" sz="quarter" idx="11" hasCustomPrompt="1"/>
          </p:nvPr>
        </p:nvSpPr>
        <p:spPr>
          <a:xfrm>
            <a:off x="462766" y="4838700"/>
            <a:ext cx="8027999" cy="360000"/>
          </a:xfrm>
          <a:prstGeom prst="rect">
            <a:avLst/>
          </a:prstGeom>
        </p:spPr>
        <p:txBody>
          <a:bodyPr vert="horz" lIns="0" tIns="0" rIns="0" bIns="0" anchor="b">
            <a:noAutofit/>
          </a:bodyPr>
          <a:lstStyle>
            <a:lvl1pPr marL="0" indent="0">
              <a:buNone/>
              <a:defRPr kumimoji="0" lang="en-US" sz="2000" b="0" i="0" u="none" strike="noStrike" kern="1200" cap="none" spc="0" normalizeH="0" baseline="0" dirty="0">
                <a:ln>
                  <a:noFill/>
                </a:ln>
                <a:solidFill>
                  <a:schemeClr val="bg1"/>
                </a:solidFill>
                <a:effectLst/>
                <a:uLnTx/>
                <a:uFillTx/>
                <a:latin typeface="Arial"/>
                <a:ea typeface="+mn-ea"/>
                <a:cs typeface="Arial"/>
              </a:defRPr>
            </a:lvl1pPr>
          </a:lstStyle>
          <a:p>
            <a:pPr lvl="0"/>
            <a:r>
              <a:rPr lang="en-US" dirty="0" smtClean="0"/>
              <a:t>Title</a:t>
            </a:r>
            <a:endParaRPr lang="en-US" dirty="0"/>
          </a:p>
        </p:txBody>
      </p:sp>
      <p:sp>
        <p:nvSpPr>
          <p:cNvPr id="16" name="Text Placeholder 6"/>
          <p:cNvSpPr>
            <a:spLocks noGrp="1"/>
          </p:cNvSpPr>
          <p:nvPr>
            <p:ph type="body" sz="quarter" idx="12" hasCustomPrompt="1"/>
          </p:nvPr>
        </p:nvSpPr>
        <p:spPr>
          <a:xfrm>
            <a:off x="462766" y="5347768"/>
            <a:ext cx="8027999" cy="354012"/>
          </a:xfrm>
        </p:spPr>
        <p:txBody>
          <a:bodyPr anchor="b"/>
          <a:lstStyle>
            <a:lvl1pPr marL="0" indent="0">
              <a:buNone/>
              <a:defRPr sz="1400">
                <a:solidFill>
                  <a:schemeClr val="bg1"/>
                </a:solidFill>
              </a:defRPr>
            </a:lvl1pPr>
            <a:lvl2pPr marL="320040" indent="0">
              <a:buNone/>
              <a:defRPr/>
            </a:lvl2pPr>
            <a:lvl3pPr marL="630936" indent="0">
              <a:buNone/>
              <a:defRPr/>
            </a:lvl3pPr>
            <a:lvl4pPr marL="960120" indent="0">
              <a:buNone/>
              <a:defRPr/>
            </a:lvl4pPr>
            <a:lvl5pPr marL="1289304" indent="0">
              <a:buNone/>
              <a:defRPr/>
            </a:lvl5pPr>
          </a:lstStyle>
          <a:p>
            <a:pPr lvl="0"/>
            <a:r>
              <a:rPr lang="en-GB" dirty="0" smtClean="0"/>
              <a:t>Date</a:t>
            </a:r>
            <a:endParaRPr lang="en-GB" dirty="0"/>
          </a:p>
        </p:txBody>
      </p:sp>
      <p:pic>
        <p:nvPicPr>
          <p:cNvPr id="11" name="Picture 10" descr="IMS_HEALTH.png"/>
          <p:cNvPicPr>
            <a:picLocks noChangeAspect="1"/>
          </p:cNvPicPr>
          <p:nvPr userDrawn="1"/>
        </p:nvPicPr>
        <p:blipFill rotWithShape="1">
          <a:blip r:embed="rId2" cstate="email">
            <a:extLst>
              <a:ext uri="{28A0092B-C50C-407E-A947-70E740481C1C}">
                <a14:useLocalDpi xmlns="" xmlns:a14="http://schemas.microsoft.com/office/drawing/2010/main" val="0"/>
              </a:ext>
            </a:extLst>
          </a:blip>
          <a:srcRect b="24155"/>
          <a:stretch/>
        </p:blipFill>
        <p:spPr>
          <a:xfrm>
            <a:off x="7236848" y="6274616"/>
            <a:ext cx="1464069" cy="373871"/>
          </a:xfrm>
          <a:prstGeom prst="rect">
            <a:avLst/>
          </a:prstGeom>
        </p:spPr>
      </p:pic>
    </p:spTree>
    <p:extLst>
      <p:ext uri="{BB962C8B-B14F-4D97-AF65-F5344CB8AC3E}">
        <p14:creationId xmlns="" xmlns:p14="http://schemas.microsoft.com/office/powerpoint/2010/main" val="157772344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2 Column - No Bullets">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6"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7" name="Straight Connector 6"/>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8" name="Text Placeholder 2"/>
          <p:cNvSpPr>
            <a:spLocks noGrp="1"/>
          </p:cNvSpPr>
          <p:nvPr>
            <p:ph idx="1" hasCustomPrompt="1"/>
          </p:nvPr>
        </p:nvSpPr>
        <p:spPr>
          <a:xfrm>
            <a:off x="495443" y="1599639"/>
            <a:ext cx="8270271" cy="4478921"/>
          </a:xfrm>
          <a:prstGeom prst="rect">
            <a:avLst/>
          </a:prstGeom>
        </p:spPr>
        <p:txBody>
          <a:bodyPr vert="horz" wrap="square" lIns="0" tIns="0" rIns="0" bIns="0" rtlCol="0">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4078950017"/>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 with image">
    <p:spTree>
      <p:nvGrpSpPr>
        <p:cNvPr id="1" name=""/>
        <p:cNvGrpSpPr/>
        <p:nvPr/>
      </p:nvGrpSpPr>
      <p:grpSpPr>
        <a:xfrm>
          <a:off x="0" y="0"/>
          <a:ext cx="0" cy="0"/>
          <a:chOff x="0" y="0"/>
          <a:chExt cx="0" cy="0"/>
        </a:xfrm>
      </p:grpSpPr>
      <p:pic>
        <p:nvPicPr>
          <p:cNvPr id="17" name="Picture 16" descr="IMS_Health_PPT_cover_revised_final.jpg"/>
          <p:cNvPicPr>
            <a:picLocks noChangeAspect="1"/>
          </p:cNvPicPr>
          <p:nvPr userDrawn="1"/>
        </p:nvPicPr>
        <p:blipFill>
          <a:blip r:embed="rId2" cstate="screen">
            <a:extLst>
              <a:ext uri="{28A0092B-C50C-407E-A947-70E740481C1C}">
                <a14:useLocalDpi xmlns="" xmlns:a14="http://schemas.microsoft.com/office/drawing/2010/main"/>
              </a:ext>
            </a:extLst>
          </a:blip>
          <a:srcRect/>
          <a:stretch>
            <a:fillRect/>
          </a:stretch>
        </p:blipFill>
        <p:spPr>
          <a:xfrm>
            <a:off x="1917701" y="3175"/>
            <a:ext cx="7226300" cy="6099262"/>
          </a:xfrm>
          <a:prstGeom prst="rect">
            <a:avLst/>
          </a:prstGeom>
        </p:spPr>
      </p:pic>
      <p:sp>
        <p:nvSpPr>
          <p:cNvPr id="14" name="Rectangle 13"/>
          <p:cNvSpPr/>
          <p:nvPr userDrawn="1"/>
        </p:nvSpPr>
        <p:spPr>
          <a:xfrm>
            <a:off x="0" y="6102437"/>
            <a:ext cx="9144000" cy="7555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2" name="Title 1"/>
          <p:cNvSpPr>
            <a:spLocks noGrp="1"/>
          </p:cNvSpPr>
          <p:nvPr>
            <p:ph type="ctrTitle" hasCustomPrompt="1"/>
          </p:nvPr>
        </p:nvSpPr>
        <p:spPr>
          <a:xfrm>
            <a:off x="469899" y="1748036"/>
            <a:ext cx="5040000" cy="1494791"/>
          </a:xfrm>
          <a:prstGeom prst="rect">
            <a:avLst/>
          </a:prstGeom>
        </p:spPr>
        <p:txBody>
          <a:bodyPr lIns="0" tIns="0" rIns="0" bIns="0" anchor="b" anchorCtr="0">
            <a:noAutofit/>
          </a:bodyPr>
          <a:lstStyle>
            <a:lvl1pPr algn="l">
              <a:lnSpc>
                <a:spcPct val="90000"/>
              </a:lnSpc>
              <a:defRPr kumimoji="0" lang="en-US" sz="5000" b="0" i="0" u="none" strike="noStrike" kern="1200" cap="none" spc="0" normalizeH="0" baseline="0" dirty="0">
                <a:ln>
                  <a:noFill/>
                </a:ln>
                <a:solidFill>
                  <a:srgbClr val="1C2980"/>
                </a:solidFill>
                <a:effectLst/>
                <a:uLnTx/>
                <a:uFillTx/>
                <a:latin typeface="Arial"/>
                <a:ea typeface="+mn-ea"/>
                <a:cs typeface="Arial"/>
              </a:defRPr>
            </a:lvl1pPr>
          </a:lstStyle>
          <a:p>
            <a:r>
              <a:rPr lang="en-US" dirty="0" smtClean="0"/>
              <a:t>Click to edit master title</a:t>
            </a:r>
            <a:endParaRPr lang="en-US" dirty="0"/>
          </a:p>
        </p:txBody>
      </p:sp>
      <p:sp>
        <p:nvSpPr>
          <p:cNvPr id="3" name="Subtitle 2"/>
          <p:cNvSpPr>
            <a:spLocks noGrp="1"/>
          </p:cNvSpPr>
          <p:nvPr>
            <p:ph type="subTitle" idx="1" hasCustomPrompt="1"/>
          </p:nvPr>
        </p:nvSpPr>
        <p:spPr>
          <a:xfrm>
            <a:off x="469899" y="3249497"/>
            <a:ext cx="5040000" cy="564738"/>
          </a:xfrm>
          <a:prstGeom prst="rect">
            <a:avLst/>
          </a:prstGeom>
        </p:spPr>
        <p:txBody>
          <a:bodyPr lIns="0" tIns="0" rIns="0" bIns="0" anchor="t">
            <a:normAutofit/>
          </a:bodyPr>
          <a:lstStyle>
            <a:lvl1pPr marL="0" indent="0" algn="l">
              <a:buNone/>
              <a:defRPr sz="2000">
                <a:solidFill>
                  <a:srgbClr val="17181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a:t>
            </a:r>
            <a:endParaRPr lang="en-US" dirty="0"/>
          </a:p>
        </p:txBody>
      </p:sp>
      <p:sp>
        <p:nvSpPr>
          <p:cNvPr id="11" name="Text Placeholder 10"/>
          <p:cNvSpPr>
            <a:spLocks noGrp="1"/>
          </p:cNvSpPr>
          <p:nvPr>
            <p:ph type="body" sz="quarter" idx="10" hasCustomPrompt="1"/>
          </p:nvPr>
        </p:nvSpPr>
        <p:spPr>
          <a:xfrm>
            <a:off x="469899" y="4498426"/>
            <a:ext cx="5727290" cy="333026"/>
          </a:xfrm>
          <a:prstGeom prst="rect">
            <a:avLst/>
          </a:prstGeom>
        </p:spPr>
        <p:txBody>
          <a:bodyPr vert="horz" lIns="0" tIns="0" rIns="0" bIns="0" anchor="b" anchorCtr="0">
            <a:noAutofit/>
          </a:bodyPr>
          <a:lstStyle>
            <a:lvl1pPr marL="0" indent="0">
              <a:buNone/>
              <a:defRPr sz="2000" b="1" i="0">
                <a:solidFill>
                  <a:srgbClr val="171815"/>
                </a:solidFill>
                <a:latin typeface="Arial"/>
                <a:cs typeface="Arial"/>
              </a:defRPr>
            </a:lvl1pPr>
          </a:lstStyle>
          <a:p>
            <a:pPr lvl="0"/>
            <a:r>
              <a:rPr lang="en-US" dirty="0" smtClean="0"/>
              <a:t>Name</a:t>
            </a:r>
          </a:p>
        </p:txBody>
      </p:sp>
      <p:sp>
        <p:nvSpPr>
          <p:cNvPr id="12" name="Text Placeholder 10"/>
          <p:cNvSpPr>
            <a:spLocks noGrp="1"/>
          </p:cNvSpPr>
          <p:nvPr>
            <p:ph type="body" sz="quarter" idx="11" hasCustomPrompt="1"/>
          </p:nvPr>
        </p:nvSpPr>
        <p:spPr>
          <a:xfrm>
            <a:off x="469899" y="4838700"/>
            <a:ext cx="5727290" cy="360000"/>
          </a:xfrm>
          <a:prstGeom prst="rect">
            <a:avLst/>
          </a:prstGeom>
        </p:spPr>
        <p:txBody>
          <a:bodyPr vert="horz" lIns="0" tIns="0" rIns="0" bIns="0" anchor="b">
            <a:noAutofit/>
          </a:bodyPr>
          <a:lstStyle>
            <a:lvl1pPr marL="0" indent="0">
              <a:buNone/>
              <a:defRPr kumimoji="0" lang="en-US" sz="2000" b="0" i="0" u="none" strike="noStrike" kern="1200" cap="none" spc="0" normalizeH="0" baseline="0" dirty="0">
                <a:ln>
                  <a:noFill/>
                </a:ln>
                <a:solidFill>
                  <a:srgbClr val="171815"/>
                </a:solidFill>
                <a:effectLst/>
                <a:uLnTx/>
                <a:uFillTx/>
                <a:latin typeface="Arial"/>
                <a:ea typeface="+mn-ea"/>
                <a:cs typeface="Arial"/>
              </a:defRPr>
            </a:lvl1pPr>
          </a:lstStyle>
          <a:p>
            <a:pPr lvl="0"/>
            <a:r>
              <a:rPr lang="en-US" dirty="0" smtClean="0"/>
              <a:t>Title</a:t>
            </a:r>
            <a:endParaRPr lang="en-US" dirty="0"/>
          </a:p>
        </p:txBody>
      </p:sp>
      <p:sp>
        <p:nvSpPr>
          <p:cNvPr id="13" name="Text Placeholder 6"/>
          <p:cNvSpPr>
            <a:spLocks noGrp="1"/>
          </p:cNvSpPr>
          <p:nvPr>
            <p:ph type="body" sz="quarter" idx="12" hasCustomPrompt="1"/>
          </p:nvPr>
        </p:nvSpPr>
        <p:spPr>
          <a:xfrm>
            <a:off x="469899" y="5347768"/>
            <a:ext cx="5724000" cy="354012"/>
          </a:xfrm>
          <a:prstGeom prst="rect">
            <a:avLst/>
          </a:prstGeom>
        </p:spPr>
        <p:txBody>
          <a:bodyPr anchor="b"/>
          <a:lstStyle>
            <a:lvl1pPr marL="0" indent="0">
              <a:buNone/>
              <a:defRPr sz="1400">
                <a:solidFill>
                  <a:srgbClr val="171815"/>
                </a:solidFill>
              </a:defRPr>
            </a:lvl1pPr>
            <a:lvl2pPr marL="320040" indent="0">
              <a:buNone/>
              <a:defRPr/>
            </a:lvl2pPr>
            <a:lvl3pPr marL="630936" indent="0">
              <a:buNone/>
              <a:defRPr/>
            </a:lvl3pPr>
            <a:lvl4pPr marL="960120" indent="0">
              <a:buNone/>
              <a:defRPr/>
            </a:lvl4pPr>
            <a:lvl5pPr marL="1289304" indent="0">
              <a:buNone/>
              <a:defRPr/>
            </a:lvl5pPr>
          </a:lstStyle>
          <a:p>
            <a:pPr lvl="0"/>
            <a:r>
              <a:rPr lang="en-GB" dirty="0" smtClean="0"/>
              <a:t>Date</a:t>
            </a:r>
            <a:endParaRPr lang="en-GB" dirty="0"/>
          </a:p>
        </p:txBody>
      </p:sp>
      <p:pic>
        <p:nvPicPr>
          <p:cNvPr id="10" name="Picture 9" descr="IMS_INST.png"/>
          <p:cNvPicPr>
            <a:picLocks noChangeAspect="1"/>
          </p:cNvPicPr>
          <p:nvPr userDrawn="1"/>
        </p:nvPicPr>
        <p:blipFill>
          <a:blip r:embed="rId3" cstate="email">
            <a:extLst>
              <a:ext uri="{28A0092B-C50C-407E-A947-70E740481C1C}">
                <a14:useLocalDpi xmlns="" xmlns:a14="http://schemas.microsoft.com/office/drawing/2010/main" val="0"/>
              </a:ext>
            </a:extLst>
          </a:blip>
          <a:stretch>
            <a:fillRect/>
          </a:stretch>
        </p:blipFill>
        <p:spPr>
          <a:xfrm>
            <a:off x="6982865" y="6202899"/>
            <a:ext cx="1782847" cy="522429"/>
          </a:xfrm>
          <a:prstGeom prst="rect">
            <a:avLst/>
          </a:prstGeom>
        </p:spPr>
      </p:pic>
    </p:spTree>
    <p:extLst>
      <p:ext uri="{BB962C8B-B14F-4D97-AF65-F5344CB8AC3E}">
        <p14:creationId xmlns="" xmlns:p14="http://schemas.microsoft.com/office/powerpoint/2010/main" val="2816766872"/>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Cover with image">
    <p:spTree>
      <p:nvGrpSpPr>
        <p:cNvPr id="1" name=""/>
        <p:cNvGrpSpPr/>
        <p:nvPr/>
      </p:nvGrpSpPr>
      <p:grpSpPr>
        <a:xfrm>
          <a:off x="0" y="0"/>
          <a:ext cx="0" cy="0"/>
          <a:chOff x="0" y="0"/>
          <a:chExt cx="0" cy="0"/>
        </a:xfrm>
      </p:grpSpPr>
      <p:sp>
        <p:nvSpPr>
          <p:cNvPr id="17" name="Rectangle 16"/>
          <p:cNvSpPr/>
          <p:nvPr userDrawn="1"/>
        </p:nvSpPr>
        <p:spPr>
          <a:xfrm>
            <a:off x="0" y="6102437"/>
            <a:ext cx="9144000" cy="7555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pic>
        <p:nvPicPr>
          <p:cNvPr id="16" name="Picture 15" descr="02-Isometric-iPad-Air-Silver-Mock-up-v2.png"/>
          <p:cNvPicPr>
            <a:picLocks noChangeAspect="1"/>
          </p:cNvPicPr>
          <p:nvPr userDrawn="1"/>
        </p:nvPicPr>
        <p:blipFill rotWithShape="1">
          <a:blip r:embed="rId2" cstate="screen">
            <a:extLst>
              <a:ext uri="{28A0092B-C50C-407E-A947-70E740481C1C}">
                <a14:useLocalDpi xmlns="" xmlns:a14="http://schemas.microsoft.com/office/drawing/2010/main"/>
              </a:ext>
            </a:extLst>
          </a:blip>
          <a:srcRect l="-28893"/>
          <a:stretch/>
        </p:blipFill>
        <p:spPr>
          <a:xfrm>
            <a:off x="0" y="0"/>
            <a:ext cx="9144000" cy="5939821"/>
          </a:xfrm>
          <a:prstGeom prst="rect">
            <a:avLst/>
          </a:prstGeom>
        </p:spPr>
      </p:pic>
      <p:sp>
        <p:nvSpPr>
          <p:cNvPr id="2" name="Title 1"/>
          <p:cNvSpPr>
            <a:spLocks noGrp="1"/>
          </p:cNvSpPr>
          <p:nvPr>
            <p:ph type="ctrTitle" hasCustomPrompt="1"/>
          </p:nvPr>
        </p:nvSpPr>
        <p:spPr>
          <a:xfrm>
            <a:off x="469899" y="1748036"/>
            <a:ext cx="5040000" cy="1494791"/>
          </a:xfrm>
          <a:prstGeom prst="rect">
            <a:avLst/>
          </a:prstGeom>
        </p:spPr>
        <p:txBody>
          <a:bodyPr lIns="0" tIns="0" rIns="0" bIns="0" anchor="b" anchorCtr="0">
            <a:noAutofit/>
          </a:bodyPr>
          <a:lstStyle>
            <a:lvl1pPr algn="l">
              <a:lnSpc>
                <a:spcPct val="90000"/>
              </a:lnSpc>
              <a:defRPr kumimoji="0" lang="en-US" sz="5000" b="0" i="0" u="none" strike="noStrike" kern="1200" cap="none" spc="0" normalizeH="0" baseline="0" dirty="0">
                <a:ln>
                  <a:noFill/>
                </a:ln>
                <a:solidFill>
                  <a:srgbClr val="1C2980"/>
                </a:solidFill>
                <a:effectLst/>
                <a:uLnTx/>
                <a:uFillTx/>
                <a:latin typeface="Arial"/>
                <a:ea typeface="+mn-ea"/>
                <a:cs typeface="Arial"/>
              </a:defRPr>
            </a:lvl1pPr>
          </a:lstStyle>
          <a:p>
            <a:r>
              <a:rPr lang="en-US" dirty="0" smtClean="0"/>
              <a:t>Click to edit master title</a:t>
            </a:r>
            <a:endParaRPr lang="en-US" dirty="0"/>
          </a:p>
        </p:txBody>
      </p:sp>
      <p:sp>
        <p:nvSpPr>
          <p:cNvPr id="3" name="Subtitle 2"/>
          <p:cNvSpPr>
            <a:spLocks noGrp="1"/>
          </p:cNvSpPr>
          <p:nvPr>
            <p:ph type="subTitle" idx="1" hasCustomPrompt="1"/>
          </p:nvPr>
        </p:nvSpPr>
        <p:spPr>
          <a:xfrm>
            <a:off x="469899" y="3249497"/>
            <a:ext cx="5040000" cy="564738"/>
          </a:xfrm>
          <a:prstGeom prst="rect">
            <a:avLst/>
          </a:prstGeom>
        </p:spPr>
        <p:txBody>
          <a:bodyPr lIns="0" tIns="0" rIns="0" bIns="0" anchor="t">
            <a:normAutofit/>
          </a:bodyPr>
          <a:lstStyle>
            <a:lvl1pPr marL="0" indent="0" algn="l">
              <a:buNone/>
              <a:defRPr sz="2000">
                <a:solidFill>
                  <a:srgbClr val="17181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a:t>
            </a:r>
            <a:endParaRPr lang="en-US" dirty="0"/>
          </a:p>
        </p:txBody>
      </p:sp>
      <p:sp>
        <p:nvSpPr>
          <p:cNvPr id="11" name="Text Placeholder 10"/>
          <p:cNvSpPr>
            <a:spLocks noGrp="1"/>
          </p:cNvSpPr>
          <p:nvPr>
            <p:ph type="body" sz="quarter" idx="10" hasCustomPrompt="1"/>
          </p:nvPr>
        </p:nvSpPr>
        <p:spPr>
          <a:xfrm>
            <a:off x="469899" y="4498426"/>
            <a:ext cx="5727290" cy="333026"/>
          </a:xfrm>
          <a:prstGeom prst="rect">
            <a:avLst/>
          </a:prstGeom>
        </p:spPr>
        <p:txBody>
          <a:bodyPr vert="horz" lIns="0" tIns="0" rIns="0" bIns="0" anchor="b" anchorCtr="0">
            <a:noAutofit/>
          </a:bodyPr>
          <a:lstStyle>
            <a:lvl1pPr marL="0" indent="0">
              <a:buNone/>
              <a:defRPr sz="2000" b="1" i="0">
                <a:solidFill>
                  <a:srgbClr val="171815"/>
                </a:solidFill>
                <a:latin typeface="Arial"/>
                <a:cs typeface="Arial"/>
              </a:defRPr>
            </a:lvl1pPr>
          </a:lstStyle>
          <a:p>
            <a:pPr lvl="0"/>
            <a:r>
              <a:rPr lang="en-US" dirty="0" smtClean="0"/>
              <a:t>Name</a:t>
            </a:r>
          </a:p>
        </p:txBody>
      </p:sp>
      <p:sp>
        <p:nvSpPr>
          <p:cNvPr id="12" name="Text Placeholder 10"/>
          <p:cNvSpPr>
            <a:spLocks noGrp="1"/>
          </p:cNvSpPr>
          <p:nvPr>
            <p:ph type="body" sz="quarter" idx="11" hasCustomPrompt="1"/>
          </p:nvPr>
        </p:nvSpPr>
        <p:spPr>
          <a:xfrm>
            <a:off x="469899" y="4838700"/>
            <a:ext cx="5727290" cy="360000"/>
          </a:xfrm>
          <a:prstGeom prst="rect">
            <a:avLst/>
          </a:prstGeom>
        </p:spPr>
        <p:txBody>
          <a:bodyPr vert="horz" lIns="0" tIns="0" rIns="0" bIns="0" anchor="b">
            <a:noAutofit/>
          </a:bodyPr>
          <a:lstStyle>
            <a:lvl1pPr marL="0" indent="0">
              <a:buNone/>
              <a:defRPr kumimoji="0" lang="en-US" sz="2000" b="0" i="0" u="none" strike="noStrike" kern="1200" cap="none" spc="0" normalizeH="0" baseline="0" dirty="0">
                <a:ln>
                  <a:noFill/>
                </a:ln>
                <a:solidFill>
                  <a:srgbClr val="171815"/>
                </a:solidFill>
                <a:effectLst/>
                <a:uLnTx/>
                <a:uFillTx/>
                <a:latin typeface="Arial"/>
                <a:ea typeface="+mn-ea"/>
                <a:cs typeface="Arial"/>
              </a:defRPr>
            </a:lvl1pPr>
          </a:lstStyle>
          <a:p>
            <a:pPr lvl="0"/>
            <a:r>
              <a:rPr lang="en-US" dirty="0" smtClean="0"/>
              <a:t>Title</a:t>
            </a:r>
            <a:endParaRPr lang="en-US" dirty="0"/>
          </a:p>
        </p:txBody>
      </p:sp>
      <p:sp>
        <p:nvSpPr>
          <p:cNvPr id="13" name="Text Placeholder 6"/>
          <p:cNvSpPr>
            <a:spLocks noGrp="1"/>
          </p:cNvSpPr>
          <p:nvPr>
            <p:ph type="body" sz="quarter" idx="12" hasCustomPrompt="1"/>
          </p:nvPr>
        </p:nvSpPr>
        <p:spPr>
          <a:xfrm>
            <a:off x="469899" y="5347768"/>
            <a:ext cx="5724000" cy="354012"/>
          </a:xfrm>
          <a:prstGeom prst="rect">
            <a:avLst/>
          </a:prstGeom>
        </p:spPr>
        <p:txBody>
          <a:bodyPr anchor="b"/>
          <a:lstStyle>
            <a:lvl1pPr marL="0" indent="0">
              <a:buNone/>
              <a:defRPr sz="1400">
                <a:solidFill>
                  <a:srgbClr val="171815"/>
                </a:solidFill>
              </a:defRPr>
            </a:lvl1pPr>
            <a:lvl2pPr marL="320040" indent="0">
              <a:buNone/>
              <a:defRPr/>
            </a:lvl2pPr>
            <a:lvl3pPr marL="630936" indent="0">
              <a:buNone/>
              <a:defRPr/>
            </a:lvl3pPr>
            <a:lvl4pPr marL="960120" indent="0">
              <a:buNone/>
              <a:defRPr/>
            </a:lvl4pPr>
            <a:lvl5pPr marL="1289304" indent="0">
              <a:buNone/>
              <a:defRPr/>
            </a:lvl5pPr>
          </a:lstStyle>
          <a:p>
            <a:pPr lvl="0"/>
            <a:r>
              <a:rPr lang="en-GB" dirty="0" smtClean="0"/>
              <a:t>Date</a:t>
            </a:r>
            <a:endParaRPr lang="en-GB" dirty="0"/>
          </a:p>
        </p:txBody>
      </p:sp>
      <p:pic>
        <p:nvPicPr>
          <p:cNvPr id="14" name="Picture 13" descr="IMS_INST.png"/>
          <p:cNvPicPr>
            <a:picLocks noChangeAspect="1"/>
          </p:cNvPicPr>
          <p:nvPr userDrawn="1"/>
        </p:nvPicPr>
        <p:blipFill>
          <a:blip r:embed="rId3" cstate="email">
            <a:extLst>
              <a:ext uri="{28A0092B-C50C-407E-A947-70E740481C1C}">
                <a14:useLocalDpi xmlns="" xmlns:a14="http://schemas.microsoft.com/office/drawing/2010/main" val="0"/>
              </a:ext>
            </a:extLst>
          </a:blip>
          <a:stretch>
            <a:fillRect/>
          </a:stretch>
        </p:blipFill>
        <p:spPr>
          <a:xfrm>
            <a:off x="6982865" y="6202899"/>
            <a:ext cx="1782847" cy="522429"/>
          </a:xfrm>
          <a:prstGeom prst="rect">
            <a:avLst/>
          </a:prstGeom>
        </p:spPr>
      </p:pic>
    </p:spTree>
    <p:extLst>
      <p:ext uri="{BB962C8B-B14F-4D97-AF65-F5344CB8AC3E}">
        <p14:creationId xmlns="" xmlns:p14="http://schemas.microsoft.com/office/powerpoint/2010/main" val="435281508"/>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2">
    <p:bg>
      <p:bgPr>
        <a:solidFill>
          <a:schemeClr val="accent1"/>
        </a:solidFill>
        <a:effectLst/>
      </p:bgPr>
    </p:bg>
    <p:spTree>
      <p:nvGrpSpPr>
        <p:cNvPr id="1" name=""/>
        <p:cNvGrpSpPr/>
        <p:nvPr/>
      </p:nvGrpSpPr>
      <p:grpSpPr>
        <a:xfrm>
          <a:off x="0" y="0"/>
          <a:ext cx="0" cy="0"/>
          <a:chOff x="0" y="0"/>
          <a:chExt cx="0" cy="0"/>
        </a:xfrm>
      </p:grpSpPr>
      <p:sp>
        <p:nvSpPr>
          <p:cNvPr id="12" name="Rectangle 11"/>
          <p:cNvSpPr/>
          <p:nvPr userDrawn="1"/>
        </p:nvSpPr>
        <p:spPr>
          <a:xfrm>
            <a:off x="0" y="6102437"/>
            <a:ext cx="9144000" cy="7555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25" name="Title 1"/>
          <p:cNvSpPr>
            <a:spLocks noGrp="1"/>
          </p:cNvSpPr>
          <p:nvPr>
            <p:ph type="ctrTitle" hasCustomPrompt="1"/>
          </p:nvPr>
        </p:nvSpPr>
        <p:spPr>
          <a:xfrm>
            <a:off x="462766" y="1740901"/>
            <a:ext cx="8013248" cy="1494791"/>
          </a:xfrm>
          <a:prstGeom prst="rect">
            <a:avLst/>
          </a:prstGeom>
        </p:spPr>
        <p:txBody>
          <a:bodyPr lIns="0" tIns="0" rIns="0" bIns="0" anchor="b" anchorCtr="0">
            <a:noAutofit/>
          </a:bodyPr>
          <a:lstStyle>
            <a:lvl1pPr algn="l">
              <a:lnSpc>
                <a:spcPct val="90000"/>
              </a:lnSpc>
              <a:spcBef>
                <a:spcPts val="0"/>
              </a:spcBef>
              <a:defRPr kumimoji="0" lang="en-US" sz="5000" b="0" i="0" u="none" strike="noStrike" kern="1200" cap="none" spc="0" normalizeH="0" baseline="0" dirty="0">
                <a:ln>
                  <a:noFill/>
                </a:ln>
                <a:solidFill>
                  <a:schemeClr val="bg1"/>
                </a:solidFill>
                <a:effectLst/>
                <a:uLnTx/>
                <a:uFillTx/>
                <a:latin typeface="Arial"/>
                <a:ea typeface="+mn-ea"/>
                <a:cs typeface="Arial"/>
              </a:defRPr>
            </a:lvl1pPr>
          </a:lstStyle>
          <a:p>
            <a:r>
              <a:rPr lang="en-US" dirty="0" smtClean="0"/>
              <a:t>Click to edit master title</a:t>
            </a:r>
            <a:endParaRPr lang="en-US" dirty="0"/>
          </a:p>
        </p:txBody>
      </p:sp>
      <p:sp>
        <p:nvSpPr>
          <p:cNvPr id="26" name="Subtitle 2"/>
          <p:cNvSpPr>
            <a:spLocks noGrp="1"/>
          </p:cNvSpPr>
          <p:nvPr>
            <p:ph type="subTitle" idx="1" hasCustomPrompt="1"/>
          </p:nvPr>
        </p:nvSpPr>
        <p:spPr>
          <a:xfrm>
            <a:off x="462767" y="3249497"/>
            <a:ext cx="8013248" cy="564738"/>
          </a:xfrm>
          <a:prstGeom prst="rect">
            <a:avLst/>
          </a:prstGeom>
        </p:spPr>
        <p:txBody>
          <a:bodyPr lIns="0" tIns="0" rIns="0" b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a:t>
            </a:r>
            <a:endParaRPr lang="en-US" dirty="0"/>
          </a:p>
        </p:txBody>
      </p:sp>
      <p:sp>
        <p:nvSpPr>
          <p:cNvPr id="2" name="TextBox 1"/>
          <p:cNvSpPr txBox="1"/>
          <p:nvPr userDrawn="1"/>
        </p:nvSpPr>
        <p:spPr>
          <a:xfrm>
            <a:off x="8622829" y="877356"/>
            <a:ext cx="184666" cy="369332"/>
          </a:xfrm>
          <a:prstGeom prst="rect">
            <a:avLst/>
          </a:prstGeom>
          <a:noFill/>
        </p:spPr>
        <p:txBody>
          <a:bodyPr wrap="none" rtlCol="0">
            <a:spAutoFit/>
          </a:bodyPr>
          <a:lstStyle/>
          <a:p>
            <a:endParaRPr lang="en-GB" dirty="0"/>
          </a:p>
        </p:txBody>
      </p:sp>
      <p:sp>
        <p:nvSpPr>
          <p:cNvPr id="14" name="Text Placeholder 10"/>
          <p:cNvSpPr>
            <a:spLocks noGrp="1"/>
          </p:cNvSpPr>
          <p:nvPr>
            <p:ph type="body" sz="quarter" idx="10" hasCustomPrompt="1"/>
          </p:nvPr>
        </p:nvSpPr>
        <p:spPr>
          <a:xfrm>
            <a:off x="462766" y="4498426"/>
            <a:ext cx="8027999" cy="333026"/>
          </a:xfrm>
          <a:prstGeom prst="rect">
            <a:avLst/>
          </a:prstGeom>
        </p:spPr>
        <p:txBody>
          <a:bodyPr vert="horz" lIns="0" tIns="0" rIns="0" bIns="0" anchor="b" anchorCtr="0">
            <a:noAutofit/>
          </a:bodyPr>
          <a:lstStyle>
            <a:lvl1pPr marL="0" indent="0">
              <a:buNone/>
              <a:defRPr sz="2000" b="1" i="0">
                <a:solidFill>
                  <a:schemeClr val="bg1"/>
                </a:solidFill>
                <a:latin typeface="Arial"/>
                <a:cs typeface="Arial"/>
              </a:defRPr>
            </a:lvl1pPr>
          </a:lstStyle>
          <a:p>
            <a:pPr lvl="0"/>
            <a:r>
              <a:rPr lang="en-US" dirty="0" smtClean="0"/>
              <a:t>Name</a:t>
            </a:r>
          </a:p>
        </p:txBody>
      </p:sp>
      <p:sp>
        <p:nvSpPr>
          <p:cNvPr id="15" name="Text Placeholder 10"/>
          <p:cNvSpPr>
            <a:spLocks noGrp="1"/>
          </p:cNvSpPr>
          <p:nvPr>
            <p:ph type="body" sz="quarter" idx="11" hasCustomPrompt="1"/>
          </p:nvPr>
        </p:nvSpPr>
        <p:spPr>
          <a:xfrm>
            <a:off x="462766" y="4838700"/>
            <a:ext cx="8027999" cy="360000"/>
          </a:xfrm>
          <a:prstGeom prst="rect">
            <a:avLst/>
          </a:prstGeom>
        </p:spPr>
        <p:txBody>
          <a:bodyPr vert="horz" lIns="0" tIns="0" rIns="0" bIns="0" anchor="b">
            <a:noAutofit/>
          </a:bodyPr>
          <a:lstStyle>
            <a:lvl1pPr marL="0" indent="0">
              <a:buNone/>
              <a:defRPr kumimoji="0" lang="en-US" sz="2000" b="0" i="0" u="none" strike="noStrike" kern="1200" cap="none" spc="0" normalizeH="0" baseline="0" dirty="0">
                <a:ln>
                  <a:noFill/>
                </a:ln>
                <a:solidFill>
                  <a:schemeClr val="bg1"/>
                </a:solidFill>
                <a:effectLst/>
                <a:uLnTx/>
                <a:uFillTx/>
                <a:latin typeface="Arial"/>
                <a:ea typeface="+mn-ea"/>
                <a:cs typeface="Arial"/>
              </a:defRPr>
            </a:lvl1pPr>
          </a:lstStyle>
          <a:p>
            <a:pPr lvl="0"/>
            <a:r>
              <a:rPr lang="en-US" dirty="0" smtClean="0"/>
              <a:t>Title</a:t>
            </a:r>
            <a:endParaRPr lang="en-US" dirty="0"/>
          </a:p>
        </p:txBody>
      </p:sp>
      <p:sp>
        <p:nvSpPr>
          <p:cNvPr id="16" name="Text Placeholder 6"/>
          <p:cNvSpPr>
            <a:spLocks noGrp="1"/>
          </p:cNvSpPr>
          <p:nvPr>
            <p:ph type="body" sz="quarter" idx="12" hasCustomPrompt="1"/>
          </p:nvPr>
        </p:nvSpPr>
        <p:spPr>
          <a:xfrm>
            <a:off x="462766" y="5347768"/>
            <a:ext cx="8027999" cy="354012"/>
          </a:xfrm>
          <a:prstGeom prst="rect">
            <a:avLst/>
          </a:prstGeom>
        </p:spPr>
        <p:txBody>
          <a:bodyPr anchor="b"/>
          <a:lstStyle>
            <a:lvl1pPr marL="0" indent="0">
              <a:buNone/>
              <a:defRPr sz="1400">
                <a:solidFill>
                  <a:schemeClr val="bg1"/>
                </a:solidFill>
              </a:defRPr>
            </a:lvl1pPr>
            <a:lvl2pPr marL="320040" indent="0">
              <a:buNone/>
              <a:defRPr/>
            </a:lvl2pPr>
            <a:lvl3pPr marL="630936" indent="0">
              <a:buNone/>
              <a:defRPr/>
            </a:lvl3pPr>
            <a:lvl4pPr marL="960120" indent="0">
              <a:buNone/>
              <a:defRPr/>
            </a:lvl4pPr>
            <a:lvl5pPr marL="1289304" indent="0">
              <a:buNone/>
              <a:defRPr/>
            </a:lvl5pPr>
          </a:lstStyle>
          <a:p>
            <a:pPr lvl="0"/>
            <a:r>
              <a:rPr lang="en-GB" dirty="0" smtClean="0"/>
              <a:t>Date</a:t>
            </a:r>
            <a:endParaRPr lang="en-GB" dirty="0"/>
          </a:p>
        </p:txBody>
      </p:sp>
      <p:pic>
        <p:nvPicPr>
          <p:cNvPr id="11" name="Picture 10" descr="IMS_INST.png"/>
          <p:cNvPicPr>
            <a:picLocks noChangeAspect="1"/>
          </p:cNvPicPr>
          <p:nvPr userDrawn="1"/>
        </p:nvPicPr>
        <p:blipFill>
          <a:blip r:embed="rId2" cstate="email">
            <a:extLst>
              <a:ext uri="{28A0092B-C50C-407E-A947-70E740481C1C}">
                <a14:useLocalDpi xmlns="" xmlns:a14="http://schemas.microsoft.com/office/drawing/2010/main" val="0"/>
              </a:ext>
            </a:extLst>
          </a:blip>
          <a:stretch>
            <a:fillRect/>
          </a:stretch>
        </p:blipFill>
        <p:spPr>
          <a:xfrm>
            <a:off x="6982865" y="6202899"/>
            <a:ext cx="1782847" cy="522429"/>
          </a:xfrm>
          <a:prstGeom prst="rect">
            <a:avLst/>
          </a:prstGeom>
        </p:spPr>
      </p:pic>
    </p:spTree>
    <p:extLst>
      <p:ext uri="{BB962C8B-B14F-4D97-AF65-F5344CB8AC3E}">
        <p14:creationId xmlns="" xmlns:p14="http://schemas.microsoft.com/office/powerpoint/2010/main" val="2406984469"/>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a:xfrm>
            <a:off x="0" y="6102437"/>
            <a:ext cx="9144000" cy="7555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8" name="Text Placeholder 13"/>
          <p:cNvSpPr>
            <a:spLocks noGrp="1"/>
          </p:cNvSpPr>
          <p:nvPr>
            <p:ph type="body" sz="quarter" idx="10" hasCustomPrompt="1"/>
          </p:nvPr>
        </p:nvSpPr>
        <p:spPr>
          <a:xfrm>
            <a:off x="462766" y="1752600"/>
            <a:ext cx="8013248" cy="1484093"/>
          </a:xfrm>
          <a:prstGeom prst="rect">
            <a:avLst/>
          </a:prstGeom>
        </p:spPr>
        <p:txBody>
          <a:bodyPr anchor="b" anchorCtr="0"/>
          <a:lstStyle>
            <a:lvl1pPr marL="0" indent="0">
              <a:lnSpc>
                <a:spcPct val="100000"/>
              </a:lnSpc>
              <a:spcBef>
                <a:spcPts val="0"/>
              </a:spcBef>
              <a:buNone/>
              <a:defRPr sz="5000">
                <a:solidFill>
                  <a:schemeClr val="bg1"/>
                </a:solidFill>
              </a:defRPr>
            </a:lvl1pPr>
          </a:lstStyle>
          <a:p>
            <a:pPr lvl="0"/>
            <a:r>
              <a:rPr lang="en-GB" dirty="0" smtClean="0"/>
              <a:t>Click to edit section slide</a:t>
            </a:r>
          </a:p>
        </p:txBody>
      </p:sp>
      <p:pic>
        <p:nvPicPr>
          <p:cNvPr id="6" name="Picture 5" descr="IMS_INST.png"/>
          <p:cNvPicPr>
            <a:picLocks noChangeAspect="1"/>
          </p:cNvPicPr>
          <p:nvPr userDrawn="1"/>
        </p:nvPicPr>
        <p:blipFill>
          <a:blip r:embed="rId2" cstate="email">
            <a:extLst>
              <a:ext uri="{28A0092B-C50C-407E-A947-70E740481C1C}">
                <a14:useLocalDpi xmlns="" xmlns:a14="http://schemas.microsoft.com/office/drawing/2010/main" val="0"/>
              </a:ext>
            </a:extLst>
          </a:blip>
          <a:stretch>
            <a:fillRect/>
          </a:stretch>
        </p:blipFill>
        <p:spPr>
          <a:xfrm>
            <a:off x="6982865" y="6202899"/>
            <a:ext cx="1782847" cy="522429"/>
          </a:xfrm>
          <a:prstGeom prst="rect">
            <a:avLst/>
          </a:prstGeom>
        </p:spPr>
      </p:pic>
    </p:spTree>
    <p:extLst>
      <p:ext uri="{BB962C8B-B14F-4D97-AF65-F5344CB8AC3E}">
        <p14:creationId xmlns="" xmlns:p14="http://schemas.microsoft.com/office/powerpoint/2010/main" val="1838745043"/>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Divider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5463" y="1803095"/>
            <a:ext cx="7772977" cy="1043555"/>
          </a:xfrm>
          <a:prstGeom prst="rect">
            <a:avLst/>
          </a:prstGeom>
        </p:spPr>
        <p:txBody>
          <a:bodyPr anchor="b">
            <a:noAutofit/>
          </a:bodyPr>
          <a:lstStyle>
            <a:lvl1pPr>
              <a:defRPr sz="3600"/>
            </a:lvl1pPr>
          </a:lstStyle>
          <a:p>
            <a:r>
              <a:rPr lang="en-US" dirty="0" smtClean="0"/>
              <a:t>Click to edit divider slide</a:t>
            </a:r>
            <a:endParaRPr lang="en-US" dirty="0"/>
          </a:p>
        </p:txBody>
      </p:sp>
      <p:sp>
        <p:nvSpPr>
          <p:cNvPr id="3" name="Subtitle 2"/>
          <p:cNvSpPr>
            <a:spLocks noGrp="1"/>
          </p:cNvSpPr>
          <p:nvPr>
            <p:ph type="subTitle" idx="1" hasCustomPrompt="1"/>
          </p:nvPr>
        </p:nvSpPr>
        <p:spPr>
          <a:xfrm>
            <a:off x="525463" y="2862434"/>
            <a:ext cx="7765049" cy="1753721"/>
          </a:xfrm>
          <a:prstGeom prst="rect">
            <a:avLst/>
          </a:prstGeom>
        </p:spPr>
        <p:txBody>
          <a:bodyPr>
            <a:noAutofit/>
          </a:bodyPr>
          <a:lstStyle>
            <a:lvl1pPr marL="0" indent="0" algn="l">
              <a:buNone/>
              <a:defRPr sz="2000">
                <a:solidFill>
                  <a:schemeClr val="tx1"/>
                </a:solidFill>
              </a:defRPr>
            </a:lvl1pPr>
            <a:lvl2pPr marL="410291" indent="0" algn="ctr">
              <a:buNone/>
              <a:defRPr>
                <a:solidFill>
                  <a:schemeClr val="tx1">
                    <a:tint val="75000"/>
                  </a:schemeClr>
                </a:solidFill>
              </a:defRPr>
            </a:lvl2pPr>
            <a:lvl3pPr marL="820583" indent="0" algn="ctr">
              <a:buNone/>
              <a:defRPr>
                <a:solidFill>
                  <a:schemeClr val="tx1">
                    <a:tint val="75000"/>
                  </a:schemeClr>
                </a:solidFill>
              </a:defRPr>
            </a:lvl3pPr>
            <a:lvl4pPr marL="1230874" indent="0" algn="ctr">
              <a:buNone/>
              <a:defRPr>
                <a:solidFill>
                  <a:schemeClr val="tx1">
                    <a:tint val="75000"/>
                  </a:schemeClr>
                </a:solidFill>
              </a:defRPr>
            </a:lvl4pPr>
            <a:lvl5pPr marL="1641165" indent="0" algn="ctr">
              <a:buNone/>
              <a:defRPr>
                <a:solidFill>
                  <a:schemeClr val="tx1">
                    <a:tint val="75000"/>
                  </a:schemeClr>
                </a:solidFill>
              </a:defRPr>
            </a:lvl5pPr>
            <a:lvl6pPr marL="2051456" indent="0" algn="ctr">
              <a:buNone/>
              <a:defRPr>
                <a:solidFill>
                  <a:schemeClr val="tx1">
                    <a:tint val="75000"/>
                  </a:schemeClr>
                </a:solidFill>
              </a:defRPr>
            </a:lvl6pPr>
            <a:lvl7pPr marL="2461748" indent="0" algn="ctr">
              <a:buNone/>
              <a:defRPr>
                <a:solidFill>
                  <a:schemeClr val="tx1">
                    <a:tint val="75000"/>
                  </a:schemeClr>
                </a:solidFill>
              </a:defRPr>
            </a:lvl7pPr>
            <a:lvl8pPr marL="2872039" indent="0" algn="ctr">
              <a:buNone/>
              <a:defRPr>
                <a:solidFill>
                  <a:schemeClr val="tx1">
                    <a:tint val="75000"/>
                  </a:schemeClr>
                </a:solidFill>
              </a:defRPr>
            </a:lvl8pPr>
            <a:lvl9pPr marL="3282330" indent="0" algn="ctr">
              <a:buNone/>
              <a:defRPr>
                <a:solidFill>
                  <a:schemeClr val="tx1">
                    <a:tint val="75000"/>
                  </a:schemeClr>
                </a:solidFill>
              </a:defRPr>
            </a:lvl9pPr>
          </a:lstStyle>
          <a:p>
            <a:r>
              <a:rPr lang="en-US" dirty="0" smtClean="0"/>
              <a:t>Click to edit master subtitle</a:t>
            </a:r>
            <a:endParaRPr lang="en-US" dirty="0"/>
          </a:p>
        </p:txBody>
      </p:sp>
      <p:sp>
        <p:nvSpPr>
          <p:cNvPr id="4" name="Footer Placeholder 3"/>
          <p:cNvSpPr>
            <a:spLocks noGrp="1"/>
          </p:cNvSpPr>
          <p:nvPr>
            <p:ph type="ftr" sz="quarter" idx="10"/>
          </p:nvPr>
        </p:nvSpPr>
        <p:spPr/>
        <p:txBody>
          <a:bodyPr/>
          <a:lstStyle/>
          <a:p>
            <a:r>
              <a:rPr lang="en-GB" smtClean="0"/>
              <a:t>IMS Health Confidential</a:t>
            </a:r>
            <a:endParaRPr lang="en-GB"/>
          </a:p>
        </p:txBody>
      </p:sp>
    </p:spTree>
    <p:extLst>
      <p:ext uri="{BB962C8B-B14F-4D97-AF65-F5344CB8AC3E}">
        <p14:creationId xmlns="" xmlns:p14="http://schemas.microsoft.com/office/powerpoint/2010/main" val="2755697492"/>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6" name="Straight Connector 5"/>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Footer Placeholder 1"/>
          <p:cNvSpPr>
            <a:spLocks noGrp="1"/>
          </p:cNvSpPr>
          <p:nvPr>
            <p:ph type="ftr" sz="quarter" idx="12"/>
          </p:nvPr>
        </p:nvSpPr>
        <p:spPr/>
        <p:txBody>
          <a:bodyPr/>
          <a:lstStyle/>
          <a:p>
            <a:r>
              <a:rPr lang="en-GB" smtClean="0"/>
              <a:t>IMS Health Confidential</a:t>
            </a:r>
            <a:endParaRPr lang="en-GB"/>
          </a:p>
        </p:txBody>
      </p:sp>
      <p:sp>
        <p:nvSpPr>
          <p:cNvPr id="8"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 xmlns:p14="http://schemas.microsoft.com/office/powerpoint/2010/main" val="4145360304"/>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smtClean="0"/>
              <a:t>IMS Health Confidential</a:t>
            </a:r>
            <a:endParaRPr lang="en-GB"/>
          </a:p>
        </p:txBody>
      </p:sp>
      <p:sp>
        <p:nvSpPr>
          <p:cNvPr id="10"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1" name="Straight Connector 10"/>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43002883"/>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 Column - Bullets">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495443" y="1599639"/>
            <a:ext cx="8279999" cy="4478921"/>
          </a:xfrm>
          <a:prstGeom prst="rect">
            <a:avLst/>
          </a:prstGeom>
        </p:spPr>
        <p:txBody>
          <a:bodyPr vert="horz" wrap="square" lIns="0" tIns="0" rIns="0" bIns="0" rtlCol="0">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10"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1" name="Straight Connector 10"/>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8"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 xmlns:p14="http://schemas.microsoft.com/office/powerpoint/2010/main" val="1829174379"/>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Column - Bullets_no subtitle">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485716" y="1080411"/>
            <a:ext cx="8279997" cy="4998150"/>
          </a:xfrm>
          <a:prstGeom prst="rect">
            <a:avLst/>
          </a:prstGeom>
        </p:spPr>
        <p:txBody>
          <a:bodyPr vert="horz" wrap="square" lIns="0" tIns="0" rIns="0" bIns="0" rtlCol="0">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0"/>
          </p:nvPr>
        </p:nvSpPr>
        <p:spPr/>
        <p:txBody>
          <a:bodyPr/>
          <a:lstStyle/>
          <a:p>
            <a:r>
              <a:rPr lang="en-GB" smtClean="0"/>
              <a:t>IMS Health Confidential</a:t>
            </a:r>
            <a:endParaRPr lang="en-GB"/>
          </a:p>
        </p:txBody>
      </p:sp>
      <p:sp>
        <p:nvSpPr>
          <p:cNvPr id="9"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0" name="Straight Connector 9"/>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74750638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slide">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a:xfrm>
            <a:off x="0" y="6096000"/>
            <a:ext cx="9144000" cy="762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14" name="Text Placeholder 13"/>
          <p:cNvSpPr>
            <a:spLocks noGrp="1"/>
          </p:cNvSpPr>
          <p:nvPr>
            <p:ph type="body" sz="quarter" idx="10" hasCustomPrompt="1"/>
          </p:nvPr>
        </p:nvSpPr>
        <p:spPr>
          <a:xfrm>
            <a:off x="462766" y="1752600"/>
            <a:ext cx="8013248" cy="1484093"/>
          </a:xfrm>
        </p:spPr>
        <p:txBody>
          <a:bodyPr anchor="b" anchorCtr="0"/>
          <a:lstStyle>
            <a:lvl1pPr marL="0" indent="0">
              <a:lnSpc>
                <a:spcPct val="100000"/>
              </a:lnSpc>
              <a:spcBef>
                <a:spcPts val="0"/>
              </a:spcBef>
              <a:buNone/>
              <a:defRPr sz="5000">
                <a:solidFill>
                  <a:schemeClr val="bg1"/>
                </a:solidFill>
              </a:defRPr>
            </a:lvl1pPr>
          </a:lstStyle>
          <a:p>
            <a:pPr lvl="0"/>
            <a:r>
              <a:rPr lang="en-GB" dirty="0" smtClean="0"/>
              <a:t>Click to edit section slide</a:t>
            </a:r>
          </a:p>
        </p:txBody>
      </p:sp>
      <p:pic>
        <p:nvPicPr>
          <p:cNvPr id="7" name="Picture 6" descr="IMS_HEALTH.png"/>
          <p:cNvPicPr>
            <a:picLocks noChangeAspect="1"/>
          </p:cNvPicPr>
          <p:nvPr userDrawn="1"/>
        </p:nvPicPr>
        <p:blipFill rotWithShape="1">
          <a:blip r:embed="rId2" cstate="email">
            <a:extLst>
              <a:ext uri="{28A0092B-C50C-407E-A947-70E740481C1C}">
                <a14:useLocalDpi xmlns="" xmlns:a14="http://schemas.microsoft.com/office/drawing/2010/main" val="0"/>
              </a:ext>
            </a:extLst>
          </a:blip>
          <a:srcRect b="24155"/>
          <a:stretch/>
        </p:blipFill>
        <p:spPr>
          <a:xfrm>
            <a:off x="7236848" y="6274616"/>
            <a:ext cx="1464069" cy="373871"/>
          </a:xfrm>
          <a:prstGeom prst="rect">
            <a:avLst/>
          </a:prstGeom>
        </p:spPr>
      </p:pic>
    </p:spTree>
    <p:extLst>
      <p:ext uri="{BB962C8B-B14F-4D97-AF65-F5344CB8AC3E}">
        <p14:creationId xmlns="" xmlns:p14="http://schemas.microsoft.com/office/powerpoint/2010/main" val="75052465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 Column - Tex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485714" y="1599640"/>
            <a:ext cx="8279999" cy="4478920"/>
          </a:xfrm>
          <a:prstGeom prst="rect">
            <a:avLst/>
          </a:prstGeom>
        </p:spPr>
        <p:txBody>
          <a:bodyPr vert="horz" wrap="square" lIns="0" tIns="0" rIns="0" bIns="0" rtlCol="0">
            <a:noAutofit/>
          </a:bodyPr>
          <a:lstStyle>
            <a:lvl1pPr marL="0" indent="0">
              <a:buNone/>
              <a:defRPr/>
            </a:lvl1pPr>
            <a:lvl2pPr marL="301752" indent="0">
              <a:buNone/>
              <a:defRPr/>
            </a:lvl2pPr>
            <a:lvl3pPr marL="612648" indent="0">
              <a:buNone/>
              <a:defRPr/>
            </a:lvl3pPr>
            <a:lvl4pPr marL="932688" indent="0">
              <a:buNone/>
              <a:defRPr/>
            </a:lvl4pPr>
            <a:lvl5pPr marL="1252728" indent="0">
              <a:buNone/>
              <a:defRPr/>
            </a:lvl5pPr>
          </a:lstStyle>
          <a:p>
            <a:pPr lvl="0"/>
            <a:r>
              <a:rPr lang="en-US" dirty="0" smtClean="0"/>
              <a:t>Click to edit text styles</a:t>
            </a:r>
          </a:p>
        </p:txBody>
      </p:sp>
      <p:sp>
        <p:nvSpPr>
          <p:cNvPr id="2" name="Footer Placeholder 1"/>
          <p:cNvSpPr>
            <a:spLocks noGrp="1"/>
          </p:cNvSpPr>
          <p:nvPr>
            <p:ph type="ftr" sz="quarter" idx="12"/>
          </p:nvPr>
        </p:nvSpPr>
        <p:spPr/>
        <p:txBody>
          <a:bodyPr/>
          <a:lstStyle/>
          <a:p>
            <a:r>
              <a:rPr lang="en-GB" smtClean="0"/>
              <a:t>IMS Health Confidential</a:t>
            </a:r>
            <a:endParaRPr lang="en-GB"/>
          </a:p>
        </p:txBody>
      </p:sp>
      <p:sp>
        <p:nvSpPr>
          <p:cNvPr id="13"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4" name="Straight Connector 13"/>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8"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 xmlns:p14="http://schemas.microsoft.com/office/powerpoint/2010/main" val="1625223606"/>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2 Column - Bullets">
    <p:spTree>
      <p:nvGrpSpPr>
        <p:cNvPr id="1" name=""/>
        <p:cNvGrpSpPr/>
        <p:nvPr/>
      </p:nvGrpSpPr>
      <p:grpSpPr>
        <a:xfrm>
          <a:off x="0" y="0"/>
          <a:ext cx="0" cy="0"/>
          <a:chOff x="0" y="0"/>
          <a:chExt cx="0" cy="0"/>
        </a:xfrm>
      </p:grpSpPr>
      <p:sp>
        <p:nvSpPr>
          <p:cNvPr id="5" name="Content Placeholder 7"/>
          <p:cNvSpPr>
            <a:spLocks noGrp="1"/>
          </p:cNvSpPr>
          <p:nvPr>
            <p:ph sz="quarter" idx="12" hasCustomPrompt="1"/>
          </p:nvPr>
        </p:nvSpPr>
        <p:spPr>
          <a:xfrm>
            <a:off x="485714" y="1599639"/>
            <a:ext cx="3968496" cy="4500325"/>
          </a:xfrm>
          <a:prstGeom prst="rect">
            <a:avLst/>
          </a:prstGeom>
        </p:spPr>
        <p:txBody>
          <a:bodyPr wrap="square">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7"/>
          <p:cNvSpPr>
            <a:spLocks noGrp="1"/>
          </p:cNvSpPr>
          <p:nvPr>
            <p:ph sz="quarter" idx="13" hasCustomPrompt="1"/>
          </p:nvPr>
        </p:nvSpPr>
        <p:spPr>
          <a:xfrm>
            <a:off x="4735020" y="1599639"/>
            <a:ext cx="4030694" cy="4500325"/>
          </a:xfrm>
          <a:prstGeom prst="rect">
            <a:avLst/>
          </a:prstGeom>
        </p:spPr>
        <p:txBody>
          <a:bodyPr wrap="square">
            <a:noAutofit/>
          </a:bodyPr>
          <a:lstStyle/>
          <a:p>
            <a:pPr lvl="0"/>
            <a:r>
              <a:rPr lang="en-US" dirty="0" smtClean="0"/>
              <a:t>Click to edit master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13"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4" name="Straight Connector 13"/>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9"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 xmlns:p14="http://schemas.microsoft.com/office/powerpoint/2010/main" val="3889623363"/>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Column - No Bullets">
    <p:spTree>
      <p:nvGrpSpPr>
        <p:cNvPr id="1" name=""/>
        <p:cNvGrpSpPr/>
        <p:nvPr/>
      </p:nvGrpSpPr>
      <p:grpSpPr>
        <a:xfrm>
          <a:off x="0" y="0"/>
          <a:ext cx="0" cy="0"/>
          <a:chOff x="0" y="0"/>
          <a:chExt cx="0" cy="0"/>
        </a:xfrm>
      </p:grpSpPr>
      <p:sp>
        <p:nvSpPr>
          <p:cNvPr id="8" name="Content Placeholder 7"/>
          <p:cNvSpPr>
            <a:spLocks noGrp="1"/>
          </p:cNvSpPr>
          <p:nvPr>
            <p:ph sz="quarter" idx="12" hasCustomPrompt="1"/>
          </p:nvPr>
        </p:nvSpPr>
        <p:spPr>
          <a:xfrm>
            <a:off x="485714" y="1599639"/>
            <a:ext cx="3978226" cy="4493189"/>
          </a:xfrm>
          <a:prstGeom prst="rect">
            <a:avLst/>
          </a:prstGeom>
        </p:spPr>
        <p:txBody>
          <a:bodyPr wrap="square">
            <a:noAutofit/>
          </a:bodyPr>
          <a:lstStyle>
            <a:lvl1pPr marL="0" indent="0">
              <a:spcBef>
                <a:spcPts val="1176"/>
              </a:spcBef>
              <a:buNone/>
              <a:defRPr/>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10" name="Content Placeholder 7"/>
          <p:cNvSpPr>
            <a:spLocks noGrp="1"/>
          </p:cNvSpPr>
          <p:nvPr>
            <p:ph sz="quarter" idx="13" hasCustomPrompt="1"/>
          </p:nvPr>
        </p:nvSpPr>
        <p:spPr>
          <a:xfrm>
            <a:off x="4756548" y="1599639"/>
            <a:ext cx="4009166" cy="4493189"/>
          </a:xfrm>
          <a:prstGeom prst="rect">
            <a:avLst/>
          </a:prstGeom>
        </p:spPr>
        <p:txBody>
          <a:bodyPr wrap="square">
            <a:noAutofit/>
          </a:bodyPr>
          <a:lstStyle>
            <a:lvl1pPr marL="0" indent="0">
              <a:spcBef>
                <a:spcPts val="1176"/>
              </a:spcBef>
              <a:buNone/>
              <a:defRPr/>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15"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6" name="Straight Connector 15"/>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1"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 xmlns:p14="http://schemas.microsoft.com/office/powerpoint/2010/main" val="632458230"/>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2 Column - Bullets">
    <p:spTree>
      <p:nvGrpSpPr>
        <p:cNvPr id="1" name=""/>
        <p:cNvGrpSpPr/>
        <p:nvPr/>
      </p:nvGrpSpPr>
      <p:grpSpPr>
        <a:xfrm>
          <a:off x="0" y="0"/>
          <a:ext cx="0" cy="0"/>
          <a:chOff x="0" y="0"/>
          <a:chExt cx="0" cy="0"/>
        </a:xfrm>
      </p:grpSpPr>
      <p:sp>
        <p:nvSpPr>
          <p:cNvPr id="8" name="Content Placeholder 7"/>
          <p:cNvSpPr>
            <a:spLocks noGrp="1"/>
          </p:cNvSpPr>
          <p:nvPr>
            <p:ph sz="quarter" idx="12" hasCustomPrompt="1"/>
          </p:nvPr>
        </p:nvSpPr>
        <p:spPr>
          <a:xfrm>
            <a:off x="485715" y="1599639"/>
            <a:ext cx="5112054" cy="4478921"/>
          </a:xfrm>
          <a:prstGeom prst="rect">
            <a:avLst/>
          </a:prstGeom>
        </p:spPr>
        <p:txBody>
          <a:bodyPr wrap="square">
            <a:noAutofit/>
            <a:scene3d>
              <a:camera prst="orthographicFront"/>
              <a:lightRig rig="threePt" dir="t"/>
            </a:scene3d>
          </a:bodyPr>
          <a:lstStyle>
            <a:lvl1pPr marL="0" indent="0">
              <a:spcBef>
                <a:spcPts val="1176"/>
              </a:spcBef>
              <a:buNone/>
              <a:defRPr sz="2000"/>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22" name="Content Placeholder 7"/>
          <p:cNvSpPr>
            <a:spLocks noGrp="1"/>
          </p:cNvSpPr>
          <p:nvPr>
            <p:ph sz="quarter" idx="13" hasCustomPrompt="1"/>
          </p:nvPr>
        </p:nvSpPr>
        <p:spPr>
          <a:xfrm>
            <a:off x="6062143" y="1599639"/>
            <a:ext cx="2700858" cy="4478921"/>
          </a:xfrm>
          <a:prstGeom prst="rect">
            <a:avLst/>
          </a:prstGeom>
        </p:spPr>
        <p:txBody>
          <a:bodyPr wrap="square" tIns="0">
            <a:noAutofit/>
            <a:scene3d>
              <a:camera prst="orthographicFront"/>
              <a:lightRig rig="threePt" dir="t"/>
            </a:scene3d>
          </a:bodyPr>
          <a:lstStyle>
            <a:lvl1pPr>
              <a:defRPr sz="2000"/>
            </a:lvl1pPr>
            <a:lvl2pPr>
              <a:defRPr sz="1400"/>
            </a:lvl2pPr>
            <a:lvl3pPr>
              <a:defRPr sz="1200"/>
            </a:lvl3pPr>
            <a:lvl4pPr>
              <a:defRPr sz="1050"/>
            </a:lvl4pPr>
            <a:lvl5pPr>
              <a:defRPr sz="1050"/>
            </a:lvl5pPr>
          </a:lstStyle>
          <a:p>
            <a:pPr lvl="0"/>
            <a:r>
              <a:rPr lang="en-US" dirty="0" smtClean="0"/>
              <a:t>Click to edit master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3" name="Straight Connector 22"/>
          <p:cNvCxnSpPr/>
          <p:nvPr userDrawn="1"/>
        </p:nvCxnSpPr>
        <p:spPr>
          <a:xfrm>
            <a:off x="5827477" y="1612771"/>
            <a:ext cx="8911" cy="4473031"/>
          </a:xfrm>
          <a:prstGeom prst="line">
            <a:avLst/>
          </a:prstGeom>
          <a:ln w="6350" cmpd="sng">
            <a:solidFill>
              <a:schemeClr val="tx2"/>
            </a:solidFill>
          </a:ln>
        </p:spPr>
        <p:style>
          <a:lnRef idx="1">
            <a:schemeClr val="dk1"/>
          </a:lnRef>
          <a:fillRef idx="0">
            <a:schemeClr val="dk1"/>
          </a:fillRef>
          <a:effectRef idx="0">
            <a:schemeClr val="dk1"/>
          </a:effectRef>
          <a:fontRef idx="minor">
            <a:schemeClr val="tx1"/>
          </a:fontRef>
        </p:style>
      </p:cxnSp>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15"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6" name="Straight Connector 15"/>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0"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 xmlns:p14="http://schemas.microsoft.com/office/powerpoint/2010/main" val="2522163733"/>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3_2 Column - No Bullets">
    <p:spTree>
      <p:nvGrpSpPr>
        <p:cNvPr id="1" name=""/>
        <p:cNvGrpSpPr/>
        <p:nvPr/>
      </p:nvGrpSpPr>
      <p:grpSpPr>
        <a:xfrm>
          <a:off x="0" y="0"/>
          <a:ext cx="0" cy="0"/>
          <a:chOff x="0" y="0"/>
          <a:chExt cx="0" cy="0"/>
        </a:xfrm>
      </p:grpSpPr>
      <p:sp>
        <p:nvSpPr>
          <p:cNvPr id="5" name="Content Placeholder 7"/>
          <p:cNvSpPr>
            <a:spLocks noGrp="1"/>
          </p:cNvSpPr>
          <p:nvPr>
            <p:ph sz="quarter" idx="13" hasCustomPrompt="1"/>
          </p:nvPr>
        </p:nvSpPr>
        <p:spPr>
          <a:xfrm>
            <a:off x="5810142" y="1599640"/>
            <a:ext cx="2952859" cy="4471786"/>
          </a:xfrm>
          <a:prstGeom prst="rect">
            <a:avLst/>
          </a:prstGeom>
        </p:spPr>
        <p:txBody>
          <a:bodyPr wrap="square" tIns="0">
            <a:noAutofit/>
          </a:bodyPr>
          <a:lstStyle>
            <a:lvl1pPr>
              <a:defRPr sz="2000"/>
            </a:lvl1pPr>
            <a:lvl2pPr>
              <a:defRPr sz="1400"/>
            </a:lvl2pPr>
            <a:lvl3pPr>
              <a:defRPr sz="1200"/>
            </a:lvl3pPr>
            <a:lvl4pPr>
              <a:defRPr sz="1050"/>
            </a:lvl4pPr>
            <a:lvl5pPr>
              <a:defRPr sz="1050"/>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7"/>
          <p:cNvSpPr>
            <a:spLocks noGrp="1"/>
          </p:cNvSpPr>
          <p:nvPr>
            <p:ph sz="quarter" idx="12" hasCustomPrompt="1"/>
          </p:nvPr>
        </p:nvSpPr>
        <p:spPr>
          <a:xfrm>
            <a:off x="485715" y="1599640"/>
            <a:ext cx="4966818" cy="4471786"/>
          </a:xfrm>
          <a:prstGeom prst="rect">
            <a:avLst/>
          </a:prstGeom>
        </p:spPr>
        <p:txBody>
          <a:bodyPr wrap="square">
            <a:noAutofit/>
          </a:bodyPr>
          <a:lstStyle>
            <a:lvl1pPr marL="0" indent="0">
              <a:spcBef>
                <a:spcPts val="1176"/>
              </a:spcBef>
              <a:buNone/>
              <a:defRPr sz="2000"/>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15"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6" name="Straight Connector 15"/>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0"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 xmlns:p14="http://schemas.microsoft.com/office/powerpoint/2010/main" val="2099425726"/>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extLst>
              <p:ext uri="{D42A27DB-BD31-4B8C-83A1-F6EECF244321}">
                <p14:modId xmlns="" xmlns:p14="http://schemas.microsoft.com/office/powerpoint/2010/main" val="97262136"/>
              </p:ext>
            </p:extLst>
          </p:nvPr>
        </p:nvGraphicFramePr>
        <p:xfrm>
          <a:off x="1588" y="1588"/>
          <a:ext cx="1587" cy="1587"/>
        </p:xfrm>
        <a:graphic>
          <a:graphicData uri="http://schemas.openxmlformats.org/presentationml/2006/ole">
            <p:oleObj spid="_x0000_s7241" name="think-cell Slide" r:id="rId3" imgW="360" imgH="360" progId="">
              <p:embed/>
            </p:oleObj>
          </a:graphicData>
        </a:graphic>
      </p:graphicFrame>
      <p:sp>
        <p:nvSpPr>
          <p:cNvPr id="4" name="Footer Placeholder 3"/>
          <p:cNvSpPr>
            <a:spLocks noGrp="1"/>
          </p:cNvSpPr>
          <p:nvPr>
            <p:ph type="ftr" sz="quarter" idx="10"/>
          </p:nvPr>
        </p:nvSpPr>
        <p:spPr/>
        <p:txBody>
          <a:bodyPr/>
          <a:lstStyle/>
          <a:p>
            <a:r>
              <a:rPr lang="en-GB" smtClean="0"/>
              <a:t>IMS Health Confidential</a:t>
            </a:r>
            <a:endParaRPr lang="en-GB"/>
          </a:p>
        </p:txBody>
      </p:sp>
      <p:sp>
        <p:nvSpPr>
          <p:cNvPr id="12"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3" name="Straight Connector 12"/>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8" name="Text Placeholder 2"/>
          <p:cNvSpPr>
            <a:spLocks noGrp="1"/>
          </p:cNvSpPr>
          <p:nvPr>
            <p:ph idx="1" hasCustomPrompt="1"/>
          </p:nvPr>
        </p:nvSpPr>
        <p:spPr>
          <a:xfrm>
            <a:off x="495443" y="1599639"/>
            <a:ext cx="8270271" cy="4478921"/>
          </a:xfrm>
          <a:prstGeom prst="rect">
            <a:avLst/>
          </a:prstGeom>
        </p:spPr>
        <p:txBody>
          <a:bodyPr vert="horz" wrap="square" lIns="0" tIns="0" rIns="0" bIns="0" rtlCol="0">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 xmlns:p14="http://schemas.microsoft.com/office/powerpoint/2010/main" val="6053248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Divider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5463" y="1803095"/>
            <a:ext cx="7772977" cy="1043555"/>
          </a:xfrm>
        </p:spPr>
        <p:txBody>
          <a:bodyPr anchor="b">
            <a:noAutofit/>
          </a:bodyPr>
          <a:lstStyle>
            <a:lvl1pPr>
              <a:defRPr sz="3600"/>
            </a:lvl1pPr>
          </a:lstStyle>
          <a:p>
            <a:r>
              <a:rPr lang="en-US" dirty="0" smtClean="0"/>
              <a:t>Click to edit divider slide</a:t>
            </a:r>
            <a:endParaRPr lang="en-US" dirty="0"/>
          </a:p>
        </p:txBody>
      </p:sp>
      <p:sp>
        <p:nvSpPr>
          <p:cNvPr id="3" name="Subtitle 2"/>
          <p:cNvSpPr>
            <a:spLocks noGrp="1"/>
          </p:cNvSpPr>
          <p:nvPr>
            <p:ph type="subTitle" idx="1" hasCustomPrompt="1"/>
          </p:nvPr>
        </p:nvSpPr>
        <p:spPr>
          <a:xfrm>
            <a:off x="525463" y="2862434"/>
            <a:ext cx="7765049" cy="1753721"/>
          </a:xfrm>
        </p:spPr>
        <p:txBody>
          <a:bodyPr>
            <a:noAutofit/>
          </a:bodyPr>
          <a:lstStyle>
            <a:lvl1pPr marL="0" indent="0" algn="l">
              <a:buNone/>
              <a:defRPr sz="2000">
                <a:solidFill>
                  <a:schemeClr val="tx1"/>
                </a:solidFill>
              </a:defRPr>
            </a:lvl1pPr>
            <a:lvl2pPr marL="410291" indent="0" algn="ctr">
              <a:buNone/>
              <a:defRPr>
                <a:solidFill>
                  <a:schemeClr val="tx1">
                    <a:tint val="75000"/>
                  </a:schemeClr>
                </a:solidFill>
              </a:defRPr>
            </a:lvl2pPr>
            <a:lvl3pPr marL="820583" indent="0" algn="ctr">
              <a:buNone/>
              <a:defRPr>
                <a:solidFill>
                  <a:schemeClr val="tx1">
                    <a:tint val="75000"/>
                  </a:schemeClr>
                </a:solidFill>
              </a:defRPr>
            </a:lvl3pPr>
            <a:lvl4pPr marL="1230874" indent="0" algn="ctr">
              <a:buNone/>
              <a:defRPr>
                <a:solidFill>
                  <a:schemeClr val="tx1">
                    <a:tint val="75000"/>
                  </a:schemeClr>
                </a:solidFill>
              </a:defRPr>
            </a:lvl4pPr>
            <a:lvl5pPr marL="1641165" indent="0" algn="ctr">
              <a:buNone/>
              <a:defRPr>
                <a:solidFill>
                  <a:schemeClr val="tx1">
                    <a:tint val="75000"/>
                  </a:schemeClr>
                </a:solidFill>
              </a:defRPr>
            </a:lvl5pPr>
            <a:lvl6pPr marL="2051456" indent="0" algn="ctr">
              <a:buNone/>
              <a:defRPr>
                <a:solidFill>
                  <a:schemeClr val="tx1">
                    <a:tint val="75000"/>
                  </a:schemeClr>
                </a:solidFill>
              </a:defRPr>
            </a:lvl6pPr>
            <a:lvl7pPr marL="2461748" indent="0" algn="ctr">
              <a:buNone/>
              <a:defRPr>
                <a:solidFill>
                  <a:schemeClr val="tx1">
                    <a:tint val="75000"/>
                  </a:schemeClr>
                </a:solidFill>
              </a:defRPr>
            </a:lvl7pPr>
            <a:lvl8pPr marL="2872039" indent="0" algn="ctr">
              <a:buNone/>
              <a:defRPr>
                <a:solidFill>
                  <a:schemeClr val="tx1">
                    <a:tint val="75000"/>
                  </a:schemeClr>
                </a:solidFill>
              </a:defRPr>
            </a:lvl8pPr>
            <a:lvl9pPr marL="3282330" indent="0" algn="ctr">
              <a:buNone/>
              <a:defRPr>
                <a:solidFill>
                  <a:schemeClr val="tx1">
                    <a:tint val="75000"/>
                  </a:schemeClr>
                </a:solidFill>
              </a:defRPr>
            </a:lvl9pPr>
          </a:lstStyle>
          <a:p>
            <a:r>
              <a:rPr lang="en-US" dirty="0" smtClean="0"/>
              <a:t>Click to edit master subtitle</a:t>
            </a:r>
            <a:endParaRPr lang="en-US" dirty="0"/>
          </a:p>
        </p:txBody>
      </p:sp>
      <p:sp>
        <p:nvSpPr>
          <p:cNvPr id="4" name="Footer Placeholder 3"/>
          <p:cNvSpPr>
            <a:spLocks noGrp="1"/>
          </p:cNvSpPr>
          <p:nvPr>
            <p:ph type="ftr" sz="quarter" idx="10"/>
          </p:nvPr>
        </p:nvSpPr>
        <p:spPr/>
        <p:txBody>
          <a:bodyPr/>
          <a:lstStyle/>
          <a:p>
            <a:r>
              <a:rPr lang="en-GB" smtClean="0"/>
              <a:t>IMS Health Confidential</a:t>
            </a:r>
            <a:endParaRPr lang="en-GB"/>
          </a:p>
        </p:txBody>
      </p:sp>
    </p:spTree>
    <p:extLst>
      <p:ext uri="{BB962C8B-B14F-4D97-AF65-F5344CB8AC3E}">
        <p14:creationId xmlns="" xmlns:p14="http://schemas.microsoft.com/office/powerpoint/2010/main" val="107945059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85714" y="75203"/>
            <a:ext cx="8280000" cy="849228"/>
          </a:xfrm>
        </p:spPr>
        <p:txBody>
          <a:bodyPr wrap="square">
            <a:noAutofit/>
          </a:bodyPr>
          <a:lstStyle>
            <a:lvl1pPr>
              <a:defRPr baseline="0"/>
            </a:lvl1pPr>
          </a:lstStyle>
          <a:p>
            <a:r>
              <a:rPr lang="en-US" dirty="0" smtClean="0"/>
              <a:t>Click to edit title</a:t>
            </a:r>
            <a:endParaRPr lang="en-US" dirty="0"/>
          </a:p>
        </p:txBody>
      </p:sp>
      <p:cxnSp>
        <p:nvCxnSpPr>
          <p:cNvPr id="6" name="Straight Connector 5"/>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
        <p:nvSpPr>
          <p:cNvPr id="2" name="Footer Placeholder 1"/>
          <p:cNvSpPr>
            <a:spLocks noGrp="1"/>
          </p:cNvSpPr>
          <p:nvPr>
            <p:ph type="ftr" sz="quarter" idx="12"/>
          </p:nvPr>
        </p:nvSpPr>
        <p:spPr/>
        <p:txBody>
          <a:bodyPr/>
          <a:lstStyle/>
          <a:p>
            <a:r>
              <a:rPr lang="en-GB" smtClean="0"/>
              <a:t>IMS Health Confidential</a:t>
            </a:r>
            <a:endParaRPr lang="en-GB"/>
          </a:p>
        </p:txBody>
      </p:sp>
    </p:spTree>
    <p:extLst>
      <p:ext uri="{BB962C8B-B14F-4D97-AF65-F5344CB8AC3E}">
        <p14:creationId xmlns="" xmlns:p14="http://schemas.microsoft.com/office/powerpoint/2010/main" val="340244867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smtClean="0"/>
              <a:t>IMS Health Confidential</a:t>
            </a:r>
            <a:endParaRPr lang="en-GB"/>
          </a:p>
        </p:txBody>
      </p:sp>
      <p:sp>
        <p:nvSpPr>
          <p:cNvPr id="10" name="Title 1"/>
          <p:cNvSpPr>
            <a:spLocks noGrp="1"/>
          </p:cNvSpPr>
          <p:nvPr>
            <p:ph type="title" hasCustomPrompt="1"/>
          </p:nvPr>
        </p:nvSpPr>
        <p:spPr>
          <a:xfrm>
            <a:off x="485714" y="75203"/>
            <a:ext cx="8280000" cy="849228"/>
          </a:xfrm>
        </p:spPr>
        <p:txBody>
          <a:bodyPr wrap="square">
            <a:noAutofit/>
          </a:bodyPr>
          <a:lstStyle>
            <a:lvl1pPr>
              <a:defRPr baseline="0"/>
            </a:lvl1pPr>
          </a:lstStyle>
          <a:p>
            <a:r>
              <a:rPr lang="en-US" dirty="0" smtClean="0"/>
              <a:t>Click to edit title</a:t>
            </a:r>
            <a:endParaRPr lang="en-US" dirty="0"/>
          </a:p>
        </p:txBody>
      </p:sp>
      <p:cxnSp>
        <p:nvCxnSpPr>
          <p:cNvPr id="11" name="Straight Connector 10"/>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5048934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Column - Bullets">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495443" y="1599639"/>
            <a:ext cx="8279999" cy="4478921"/>
          </a:xfrm>
          <a:prstGeom prst="rect">
            <a:avLst/>
          </a:prstGeom>
        </p:spPr>
        <p:txBody>
          <a:bodyPr vert="horz" wrap="square" lIns="0" tIns="0" rIns="0" bIns="0" rtlCol="0">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10" name="Title 1"/>
          <p:cNvSpPr>
            <a:spLocks noGrp="1"/>
          </p:cNvSpPr>
          <p:nvPr>
            <p:ph type="title" hasCustomPrompt="1"/>
          </p:nvPr>
        </p:nvSpPr>
        <p:spPr>
          <a:xfrm>
            <a:off x="485714" y="75203"/>
            <a:ext cx="8280000" cy="849228"/>
          </a:xfrm>
        </p:spPr>
        <p:txBody>
          <a:bodyPr wrap="square">
            <a:noAutofit/>
          </a:bodyPr>
          <a:lstStyle>
            <a:lvl1pPr>
              <a:defRPr baseline="0"/>
            </a:lvl1pPr>
          </a:lstStyle>
          <a:p>
            <a:r>
              <a:rPr lang="en-US" dirty="0" smtClean="0"/>
              <a:t>Click to edit title</a:t>
            </a:r>
            <a:endParaRPr lang="en-US" dirty="0"/>
          </a:p>
        </p:txBody>
      </p:sp>
      <p:cxnSp>
        <p:nvCxnSpPr>
          <p:cNvPr id="11" name="Straight Connector 10"/>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3"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 xmlns:p14="http://schemas.microsoft.com/office/powerpoint/2010/main" val="157006084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lumn - Bullets_no subtitle">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485716" y="1080411"/>
            <a:ext cx="8279997" cy="4998150"/>
          </a:xfrm>
          <a:prstGeom prst="rect">
            <a:avLst/>
          </a:prstGeom>
        </p:spPr>
        <p:txBody>
          <a:bodyPr vert="horz" wrap="square" lIns="0" tIns="0" rIns="0" bIns="0" rtlCol="0">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0"/>
          </p:nvPr>
        </p:nvSpPr>
        <p:spPr/>
        <p:txBody>
          <a:bodyPr/>
          <a:lstStyle/>
          <a:p>
            <a:r>
              <a:rPr lang="en-GB" smtClean="0"/>
              <a:t>IMS Health Confidential</a:t>
            </a:r>
            <a:endParaRPr lang="en-GB"/>
          </a:p>
        </p:txBody>
      </p:sp>
      <p:sp>
        <p:nvSpPr>
          <p:cNvPr id="9" name="Title 1"/>
          <p:cNvSpPr>
            <a:spLocks noGrp="1"/>
          </p:cNvSpPr>
          <p:nvPr>
            <p:ph type="title" hasCustomPrompt="1"/>
          </p:nvPr>
        </p:nvSpPr>
        <p:spPr>
          <a:xfrm>
            <a:off x="485714" y="75203"/>
            <a:ext cx="8280000" cy="849228"/>
          </a:xfrm>
        </p:spPr>
        <p:txBody>
          <a:bodyPr wrap="square">
            <a:noAutofit/>
          </a:bodyPr>
          <a:lstStyle>
            <a:lvl1pPr>
              <a:defRPr baseline="0"/>
            </a:lvl1pPr>
          </a:lstStyle>
          <a:p>
            <a:r>
              <a:rPr lang="en-US" dirty="0" smtClean="0"/>
              <a:t>Click to edit title</a:t>
            </a:r>
            <a:endParaRPr lang="en-US" dirty="0"/>
          </a:p>
        </p:txBody>
      </p:sp>
      <p:cxnSp>
        <p:nvCxnSpPr>
          <p:cNvPr id="10" name="Straight Connector 9"/>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 xmlns:p14="http://schemas.microsoft.com/office/powerpoint/2010/main" val="327346337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image" Target="../media/image4.png"/><Relationship Id="rId2" Type="http://schemas.openxmlformats.org/officeDocument/2006/relationships/slideLayout" Target="../slideLayouts/slideLayout17.xml"/><Relationship Id="rId16" Type="http://schemas.openxmlformats.org/officeDocument/2006/relationships/theme" Target="../theme/theme2.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8.xml"/><Relationship Id="rId13" Type="http://schemas.openxmlformats.org/officeDocument/2006/relationships/slideLayout" Target="../slideLayouts/slideLayout43.xml"/><Relationship Id="rId3" Type="http://schemas.openxmlformats.org/officeDocument/2006/relationships/slideLayout" Target="../slideLayouts/slideLayout33.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image" Target="../media/image5.png"/><Relationship Id="rId2" Type="http://schemas.openxmlformats.org/officeDocument/2006/relationships/slideLayout" Target="../slideLayouts/slideLayout32.xml"/><Relationship Id="rId16" Type="http://schemas.openxmlformats.org/officeDocument/2006/relationships/theme" Target="../theme/theme3.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5" Type="http://schemas.openxmlformats.org/officeDocument/2006/relationships/slideLayout" Target="../slideLayouts/slideLayout35.xml"/><Relationship Id="rId15" Type="http://schemas.openxmlformats.org/officeDocument/2006/relationships/slideLayout" Target="../slideLayouts/slideLayout45.xml"/><Relationship Id="rId10" Type="http://schemas.openxmlformats.org/officeDocument/2006/relationships/slideLayout" Target="../slideLayouts/slideLayout40.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443" y="75203"/>
            <a:ext cx="8270269" cy="849228"/>
          </a:xfrm>
          <a:prstGeom prst="rect">
            <a:avLst/>
          </a:prstGeom>
        </p:spPr>
        <p:txBody>
          <a:bodyPr vert="horz" lIns="0" tIns="0" rIns="0" bIns="0" rtlCol="0" anchor="b" anchorCtr="0">
            <a:normAutofit/>
          </a:bodyPr>
          <a:lstStyle/>
          <a:p>
            <a:r>
              <a:rPr lang="en-US" dirty="0" smtClean="0"/>
              <a:t>Click to edit title</a:t>
            </a:r>
            <a:endParaRPr lang="en-US" dirty="0"/>
          </a:p>
        </p:txBody>
      </p:sp>
      <p:sp>
        <p:nvSpPr>
          <p:cNvPr id="3" name="Text Placeholder 2"/>
          <p:cNvSpPr>
            <a:spLocks noGrp="1"/>
          </p:cNvSpPr>
          <p:nvPr>
            <p:ph type="body" idx="1"/>
          </p:nvPr>
        </p:nvSpPr>
        <p:spPr>
          <a:xfrm>
            <a:off x="495443" y="1599639"/>
            <a:ext cx="8270269" cy="4486055"/>
          </a:xfrm>
          <a:prstGeom prst="rect">
            <a:avLst/>
          </a:prstGeom>
        </p:spPr>
        <p:txBody>
          <a:bodyPr vert="horz" lIns="0" tIns="0" rIns="0" bIns="0" rtlCol="0">
            <a:no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p:nvSpPr>
        <p:spPr>
          <a:xfrm>
            <a:off x="147412" y="6427715"/>
            <a:ext cx="215926" cy="146194"/>
          </a:xfrm>
          <a:prstGeom prst="rect">
            <a:avLst/>
          </a:prstGeom>
          <a:noFill/>
        </p:spPr>
        <p:txBody>
          <a:bodyPr wrap="square" lIns="0" tIns="0" rIns="0" bIns="0" rtlCol="0">
            <a:spAutoFit/>
          </a:bodyPr>
          <a:lstStyle/>
          <a:p>
            <a:pPr marL="0" indent="0" algn="ctr">
              <a:buFont typeface="Arial"/>
              <a:buNone/>
            </a:pPr>
            <a:fld id="{DEF0A56F-D2D0-4957-B6A4-1DC911A5477B}" type="slidenum">
              <a:rPr lang="en-GB" sz="950" smtClean="0">
                <a:solidFill>
                  <a:schemeClr val="tx2"/>
                </a:solidFill>
              </a:rPr>
              <a:pPr marL="0" indent="0" algn="ctr">
                <a:buFont typeface="Arial"/>
                <a:buNone/>
              </a:pPr>
              <a:t>‹#›</a:t>
            </a:fld>
            <a:endParaRPr lang="en-US" sz="950" dirty="0">
              <a:solidFill>
                <a:schemeClr val="tx2"/>
              </a:solidFill>
            </a:endParaRPr>
          </a:p>
        </p:txBody>
      </p:sp>
      <p:cxnSp>
        <p:nvCxnSpPr>
          <p:cNvPr id="11" name="Straight Connector 10"/>
          <p:cNvCxnSpPr/>
          <p:nvPr/>
        </p:nvCxnSpPr>
        <p:spPr>
          <a:xfrm>
            <a:off x="495444" y="6353138"/>
            <a:ext cx="0" cy="295349"/>
          </a:xfrm>
          <a:prstGeom prst="line">
            <a:avLst/>
          </a:prstGeom>
          <a:ln w="9525" cmpd="sng">
            <a:solidFill>
              <a:srgbClr val="CACCC5"/>
            </a:solidFill>
          </a:ln>
          <a:effectLst/>
        </p:spPr>
        <p:style>
          <a:lnRef idx="2">
            <a:schemeClr val="accent1"/>
          </a:lnRef>
          <a:fillRef idx="0">
            <a:schemeClr val="accent1"/>
          </a:fillRef>
          <a:effectRef idx="1">
            <a:schemeClr val="accent1"/>
          </a:effectRef>
          <a:fontRef idx="minor">
            <a:schemeClr val="tx1"/>
          </a:fontRef>
        </p:style>
      </p:cxnSp>
      <p:sp>
        <p:nvSpPr>
          <p:cNvPr id="7" name="Footer Placeholder 6"/>
          <p:cNvSpPr>
            <a:spLocks noGrp="1"/>
          </p:cNvSpPr>
          <p:nvPr>
            <p:ph type="ftr" sz="quarter" idx="3"/>
          </p:nvPr>
        </p:nvSpPr>
        <p:spPr>
          <a:xfrm>
            <a:off x="622300" y="6318250"/>
            <a:ext cx="5727700" cy="365125"/>
          </a:xfrm>
          <a:prstGeom prst="rect">
            <a:avLst/>
          </a:prstGeom>
        </p:spPr>
        <p:txBody>
          <a:bodyPr vert="horz" lIns="91440" tIns="45720" rIns="91440" bIns="45720" rtlCol="0" anchor="ctr"/>
          <a:lstStyle>
            <a:lvl1pPr algn="l">
              <a:defRPr sz="900">
                <a:solidFill>
                  <a:srgbClr val="8EAFBF"/>
                </a:solidFill>
              </a:defRPr>
            </a:lvl1pPr>
          </a:lstStyle>
          <a:p>
            <a:r>
              <a:rPr lang="en-GB" smtClean="0"/>
              <a:t>IMS Health Confidential</a:t>
            </a:r>
            <a:endParaRPr lang="en-GB"/>
          </a:p>
        </p:txBody>
      </p:sp>
      <p:pic>
        <p:nvPicPr>
          <p:cNvPr id="8" name="Picture 7" descr="IMS_HEALTH.png"/>
          <p:cNvPicPr>
            <a:picLocks noChangeAspect="1"/>
          </p:cNvPicPr>
          <p:nvPr/>
        </p:nvPicPr>
        <p:blipFill rotWithShape="1">
          <a:blip r:embed="rId17" cstate="email">
            <a:extLst>
              <a:ext uri="{28A0092B-C50C-407E-A947-70E740481C1C}">
                <a14:useLocalDpi xmlns="" xmlns:a14="http://schemas.microsoft.com/office/drawing/2010/main" val="0"/>
              </a:ext>
            </a:extLst>
          </a:blip>
          <a:srcRect b="24155"/>
          <a:stretch/>
        </p:blipFill>
        <p:spPr>
          <a:xfrm>
            <a:off x="7236848" y="6274616"/>
            <a:ext cx="1464069" cy="373871"/>
          </a:xfrm>
          <a:prstGeom prst="rect">
            <a:avLst/>
          </a:prstGeom>
        </p:spPr>
      </p:pic>
    </p:spTree>
    <p:extLst>
      <p:ext uri="{BB962C8B-B14F-4D97-AF65-F5344CB8AC3E}">
        <p14:creationId xmlns="" xmlns:p14="http://schemas.microsoft.com/office/powerpoint/2010/main" val="3636604473"/>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672" r:id="rId5"/>
    <p:sldLayoutId id="2147483684" r:id="rId6"/>
    <p:sldLayoutId id="2147483688" r:id="rId7"/>
    <p:sldLayoutId id="2147483673" r:id="rId8"/>
    <p:sldLayoutId id="2147483687" r:id="rId9"/>
    <p:sldLayoutId id="2147483681" r:id="rId10"/>
    <p:sldLayoutId id="2147483678" r:id="rId11"/>
    <p:sldLayoutId id="2147483682" r:id="rId12"/>
    <p:sldLayoutId id="2147483683" r:id="rId13"/>
    <p:sldLayoutId id="2147483685" r:id="rId14"/>
    <p:sldLayoutId id="2147483854" r:id="rId15"/>
  </p:sldLayoutIdLst>
  <p:timing>
    <p:tnLst>
      <p:par>
        <p:cTn id="1" dur="indefinite" restart="never" nodeType="tmRoot"/>
      </p:par>
    </p:tnLst>
  </p:timing>
  <p:hf sldNum="0" hdr="0" dt="0"/>
  <p:txStyles>
    <p:titleStyle>
      <a:lvl1pPr algn="l" defTabSz="410291" rtl="0" eaLnBrk="1" latinLnBrk="0" hangingPunct="1">
        <a:lnSpc>
          <a:spcPct val="90000"/>
        </a:lnSpc>
        <a:spcBef>
          <a:spcPct val="0"/>
        </a:spcBef>
        <a:buNone/>
        <a:defRPr sz="3000" b="0" i="0" kern="1200">
          <a:solidFill>
            <a:schemeClr val="accent2"/>
          </a:solidFill>
          <a:latin typeface="Arial"/>
          <a:ea typeface="+mj-ea"/>
          <a:cs typeface="Arial"/>
        </a:defRPr>
      </a:lvl1pPr>
    </p:titleStyle>
    <p:bodyStyle>
      <a:lvl1pPr marL="137160" indent="-137160" algn="l" defTabSz="410291" rtl="0" eaLnBrk="1" latinLnBrk="0" hangingPunct="1">
        <a:lnSpc>
          <a:spcPct val="110000"/>
        </a:lnSpc>
        <a:spcBef>
          <a:spcPts val="1300"/>
        </a:spcBef>
        <a:buClr>
          <a:schemeClr val="accent1"/>
        </a:buClr>
        <a:buSzPct val="80000"/>
        <a:buFont typeface="Arial"/>
        <a:buChar char="•"/>
        <a:defRPr sz="2000" b="0" i="0" kern="1200">
          <a:solidFill>
            <a:schemeClr val="bg2">
              <a:lumMod val="10000"/>
            </a:schemeClr>
          </a:solidFill>
          <a:latin typeface="Arial"/>
          <a:ea typeface="+mn-ea"/>
          <a:cs typeface="Arial"/>
        </a:defRPr>
      </a:lvl1pPr>
      <a:lvl2pPr marL="484632" indent="-164592" algn="l" defTabSz="410291" rtl="0" eaLnBrk="1" latinLnBrk="0" hangingPunct="1">
        <a:lnSpc>
          <a:spcPct val="110000"/>
        </a:lnSpc>
        <a:spcBef>
          <a:spcPts val="1300"/>
        </a:spcBef>
        <a:buClr>
          <a:schemeClr val="accent1"/>
        </a:buClr>
        <a:buSzPct val="80000"/>
        <a:buFont typeface="Arial"/>
        <a:buChar char="–"/>
        <a:defRPr sz="1800" b="0" i="0" kern="1200">
          <a:solidFill>
            <a:schemeClr val="bg2">
              <a:lumMod val="10000"/>
            </a:schemeClr>
          </a:solidFill>
          <a:latin typeface="Arial"/>
          <a:ea typeface="+mn-ea"/>
          <a:cs typeface="Arial"/>
        </a:defRPr>
      </a:lvl2pPr>
      <a:lvl3pPr marL="749808" indent="-118872" algn="l" defTabSz="410291" rtl="0" eaLnBrk="1" latinLnBrk="0" hangingPunct="1">
        <a:lnSpc>
          <a:spcPct val="110000"/>
        </a:lnSpc>
        <a:spcBef>
          <a:spcPts val="1300"/>
        </a:spcBef>
        <a:buClr>
          <a:schemeClr val="accent1"/>
        </a:buClr>
        <a:buSzPct val="80000"/>
        <a:buFont typeface="Arial"/>
        <a:buChar char="•"/>
        <a:defRPr sz="1600" b="0" i="0" kern="1200">
          <a:solidFill>
            <a:schemeClr val="bg2">
              <a:lumMod val="10000"/>
            </a:schemeClr>
          </a:solidFill>
          <a:latin typeface="Arial"/>
          <a:ea typeface="+mn-ea"/>
          <a:cs typeface="Arial"/>
        </a:defRPr>
      </a:lvl3pPr>
      <a:lvl4pPr marL="1069848" indent="-109728" algn="l" defTabSz="410291" rtl="0" eaLnBrk="1" latinLnBrk="0" hangingPunct="1">
        <a:lnSpc>
          <a:spcPct val="110000"/>
        </a:lnSpc>
        <a:spcBef>
          <a:spcPts val="1300"/>
        </a:spcBef>
        <a:buClr>
          <a:schemeClr val="accent1"/>
        </a:buClr>
        <a:buSzPct val="80000"/>
        <a:buFont typeface="Arial"/>
        <a:buChar char="–"/>
        <a:defRPr sz="1200" b="0" i="0" kern="1200">
          <a:solidFill>
            <a:schemeClr val="bg2">
              <a:lumMod val="10000"/>
            </a:schemeClr>
          </a:solidFill>
          <a:latin typeface="Arial"/>
          <a:ea typeface="+mn-ea"/>
          <a:cs typeface="Arial"/>
        </a:defRPr>
      </a:lvl4pPr>
      <a:lvl5pPr marL="1389888" indent="-100584" algn="l" defTabSz="410291" rtl="0" eaLnBrk="1" latinLnBrk="0" hangingPunct="1">
        <a:lnSpc>
          <a:spcPct val="110000"/>
        </a:lnSpc>
        <a:spcBef>
          <a:spcPts val="1300"/>
        </a:spcBef>
        <a:buClr>
          <a:schemeClr val="accent1"/>
        </a:buClr>
        <a:buSzPct val="80000"/>
        <a:buFont typeface="Arial"/>
        <a:buChar char="»"/>
        <a:defRPr sz="1200" b="0" i="0" kern="1200">
          <a:solidFill>
            <a:schemeClr val="bg2">
              <a:lumMod val="10000"/>
            </a:schemeClr>
          </a:solidFill>
          <a:latin typeface="Arial"/>
          <a:ea typeface="+mn-ea"/>
          <a:cs typeface="Arial"/>
        </a:defRPr>
      </a:lvl5pPr>
      <a:lvl6pPr marL="2256602" indent="-205146" algn="l" defTabSz="410291" rtl="0" eaLnBrk="1" latinLnBrk="0" hangingPunct="1">
        <a:spcBef>
          <a:spcPct val="20000"/>
        </a:spcBef>
        <a:buFont typeface="Arial"/>
        <a:buChar char="•"/>
        <a:defRPr sz="1800" kern="1200">
          <a:solidFill>
            <a:schemeClr val="tx1"/>
          </a:solidFill>
          <a:latin typeface="+mn-lt"/>
          <a:ea typeface="+mn-ea"/>
          <a:cs typeface="+mn-cs"/>
        </a:defRPr>
      </a:lvl6pPr>
      <a:lvl7pPr marL="2666893" indent="-205146" algn="l" defTabSz="410291" rtl="0" eaLnBrk="1" latinLnBrk="0" hangingPunct="1">
        <a:spcBef>
          <a:spcPct val="20000"/>
        </a:spcBef>
        <a:buFont typeface="Arial"/>
        <a:buChar char="•"/>
        <a:defRPr sz="1800" kern="1200">
          <a:solidFill>
            <a:schemeClr val="tx1"/>
          </a:solidFill>
          <a:latin typeface="+mn-lt"/>
          <a:ea typeface="+mn-ea"/>
          <a:cs typeface="+mn-cs"/>
        </a:defRPr>
      </a:lvl7pPr>
      <a:lvl8pPr marL="3077185" indent="-205146" algn="l" defTabSz="410291" rtl="0" eaLnBrk="1" latinLnBrk="0" hangingPunct="1">
        <a:spcBef>
          <a:spcPct val="20000"/>
        </a:spcBef>
        <a:buFont typeface="Arial"/>
        <a:buChar char="•"/>
        <a:defRPr sz="1800" kern="1200">
          <a:solidFill>
            <a:schemeClr val="tx1"/>
          </a:solidFill>
          <a:latin typeface="+mn-lt"/>
          <a:ea typeface="+mn-ea"/>
          <a:cs typeface="+mn-cs"/>
        </a:defRPr>
      </a:lvl8pPr>
      <a:lvl9pPr marL="3487476" indent="-205146" algn="l" defTabSz="410291"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10291" rtl="0" eaLnBrk="1" latinLnBrk="0" hangingPunct="1">
        <a:defRPr sz="1600" kern="1200">
          <a:solidFill>
            <a:schemeClr val="tx1"/>
          </a:solidFill>
          <a:latin typeface="+mn-lt"/>
          <a:ea typeface="+mn-ea"/>
          <a:cs typeface="+mn-cs"/>
        </a:defRPr>
      </a:lvl1pPr>
      <a:lvl2pPr marL="410291" algn="l" defTabSz="410291" rtl="0" eaLnBrk="1" latinLnBrk="0" hangingPunct="1">
        <a:defRPr sz="1600" kern="1200">
          <a:solidFill>
            <a:schemeClr val="tx1"/>
          </a:solidFill>
          <a:latin typeface="+mn-lt"/>
          <a:ea typeface="+mn-ea"/>
          <a:cs typeface="+mn-cs"/>
        </a:defRPr>
      </a:lvl2pPr>
      <a:lvl3pPr marL="820583" algn="l" defTabSz="410291" rtl="0" eaLnBrk="1" latinLnBrk="0" hangingPunct="1">
        <a:defRPr sz="1600" kern="1200">
          <a:solidFill>
            <a:schemeClr val="tx1"/>
          </a:solidFill>
          <a:latin typeface="+mn-lt"/>
          <a:ea typeface="+mn-ea"/>
          <a:cs typeface="+mn-cs"/>
        </a:defRPr>
      </a:lvl3pPr>
      <a:lvl4pPr marL="1230874" algn="l" defTabSz="410291" rtl="0" eaLnBrk="1" latinLnBrk="0" hangingPunct="1">
        <a:defRPr sz="1600" kern="1200">
          <a:solidFill>
            <a:schemeClr val="tx1"/>
          </a:solidFill>
          <a:latin typeface="+mn-lt"/>
          <a:ea typeface="+mn-ea"/>
          <a:cs typeface="+mn-cs"/>
        </a:defRPr>
      </a:lvl4pPr>
      <a:lvl5pPr marL="1641165" algn="l" defTabSz="410291" rtl="0" eaLnBrk="1" latinLnBrk="0" hangingPunct="1">
        <a:defRPr sz="1600" kern="1200">
          <a:solidFill>
            <a:schemeClr val="tx1"/>
          </a:solidFill>
          <a:latin typeface="+mn-lt"/>
          <a:ea typeface="+mn-ea"/>
          <a:cs typeface="+mn-cs"/>
        </a:defRPr>
      </a:lvl5pPr>
      <a:lvl6pPr marL="2051456" algn="l" defTabSz="410291" rtl="0" eaLnBrk="1" latinLnBrk="0" hangingPunct="1">
        <a:defRPr sz="1600" kern="1200">
          <a:solidFill>
            <a:schemeClr val="tx1"/>
          </a:solidFill>
          <a:latin typeface="+mn-lt"/>
          <a:ea typeface="+mn-ea"/>
          <a:cs typeface="+mn-cs"/>
        </a:defRPr>
      </a:lvl6pPr>
      <a:lvl7pPr marL="2461748" algn="l" defTabSz="410291" rtl="0" eaLnBrk="1" latinLnBrk="0" hangingPunct="1">
        <a:defRPr sz="1600" kern="1200">
          <a:solidFill>
            <a:schemeClr val="tx1"/>
          </a:solidFill>
          <a:latin typeface="+mn-lt"/>
          <a:ea typeface="+mn-ea"/>
          <a:cs typeface="+mn-cs"/>
        </a:defRPr>
      </a:lvl7pPr>
      <a:lvl8pPr marL="2872039" algn="l" defTabSz="410291" rtl="0" eaLnBrk="1" latinLnBrk="0" hangingPunct="1">
        <a:defRPr sz="1600" kern="1200">
          <a:solidFill>
            <a:schemeClr val="tx1"/>
          </a:solidFill>
          <a:latin typeface="+mn-lt"/>
          <a:ea typeface="+mn-ea"/>
          <a:cs typeface="+mn-cs"/>
        </a:defRPr>
      </a:lvl8pPr>
      <a:lvl9pPr marL="3282330" algn="l" defTabSz="410291"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extBox 8"/>
          <p:cNvSpPr txBox="1"/>
          <p:nvPr/>
        </p:nvSpPr>
        <p:spPr>
          <a:xfrm>
            <a:off x="147412" y="6427715"/>
            <a:ext cx="215926" cy="146194"/>
          </a:xfrm>
          <a:prstGeom prst="rect">
            <a:avLst/>
          </a:prstGeom>
          <a:noFill/>
        </p:spPr>
        <p:txBody>
          <a:bodyPr wrap="square" lIns="0" tIns="0" rIns="0" bIns="0" rtlCol="0">
            <a:spAutoFit/>
          </a:bodyPr>
          <a:lstStyle/>
          <a:p>
            <a:pPr marL="0" indent="0" algn="ctr">
              <a:buFont typeface="Arial"/>
              <a:buNone/>
            </a:pPr>
            <a:fld id="{AF323D4A-91CC-4F40-81A5-D9630C60C971}" type="slidenum">
              <a:rPr sz="950">
                <a:solidFill>
                  <a:schemeClr val="tx2"/>
                </a:solidFill>
              </a:rPr>
              <a:pPr marL="0" indent="0" algn="ctr">
                <a:buFont typeface="Arial"/>
                <a:buNone/>
              </a:pPr>
              <a:t>‹#›</a:t>
            </a:fld>
            <a:endParaRPr lang="en-US" sz="950" dirty="0">
              <a:solidFill>
                <a:schemeClr val="tx2"/>
              </a:solidFill>
            </a:endParaRPr>
          </a:p>
        </p:txBody>
      </p:sp>
      <p:cxnSp>
        <p:nvCxnSpPr>
          <p:cNvPr id="11" name="Straight Connector 10"/>
          <p:cNvCxnSpPr/>
          <p:nvPr/>
        </p:nvCxnSpPr>
        <p:spPr>
          <a:xfrm>
            <a:off x="495444" y="6353138"/>
            <a:ext cx="0" cy="295349"/>
          </a:xfrm>
          <a:prstGeom prst="line">
            <a:avLst/>
          </a:prstGeom>
          <a:ln w="9525" cmpd="sng">
            <a:solidFill>
              <a:srgbClr val="CACCC5"/>
            </a:solidFill>
          </a:ln>
          <a:effectLst/>
        </p:spPr>
        <p:style>
          <a:lnRef idx="2">
            <a:schemeClr val="accent1"/>
          </a:lnRef>
          <a:fillRef idx="0">
            <a:schemeClr val="accent1"/>
          </a:fillRef>
          <a:effectRef idx="1">
            <a:schemeClr val="accent1"/>
          </a:effectRef>
          <a:fontRef idx="minor">
            <a:schemeClr val="tx1"/>
          </a:fontRef>
        </p:style>
      </p:cxnSp>
      <p:sp>
        <p:nvSpPr>
          <p:cNvPr id="13" name="Footer Placeholder 6"/>
          <p:cNvSpPr>
            <a:spLocks noGrp="1"/>
          </p:cNvSpPr>
          <p:nvPr>
            <p:ph type="ftr" sz="quarter" idx="3"/>
          </p:nvPr>
        </p:nvSpPr>
        <p:spPr>
          <a:xfrm>
            <a:off x="622300" y="6318250"/>
            <a:ext cx="5727700" cy="365125"/>
          </a:xfrm>
          <a:prstGeom prst="rect">
            <a:avLst/>
          </a:prstGeom>
        </p:spPr>
        <p:txBody>
          <a:bodyPr vert="horz" lIns="91440" tIns="45720" rIns="91440" bIns="45720" rtlCol="0" anchor="ctr"/>
          <a:lstStyle>
            <a:lvl1pPr algn="l">
              <a:defRPr sz="900">
                <a:solidFill>
                  <a:srgbClr val="8EAFBF"/>
                </a:solidFill>
              </a:defRPr>
            </a:lvl1pPr>
          </a:lstStyle>
          <a:p>
            <a:r>
              <a:rPr lang="en-GB" smtClean="0"/>
              <a:t>IMS Health Confidential</a:t>
            </a:r>
            <a:endParaRPr lang="en-GB"/>
          </a:p>
        </p:txBody>
      </p:sp>
      <p:sp>
        <p:nvSpPr>
          <p:cNvPr id="17" name="Title Placeholder 1"/>
          <p:cNvSpPr>
            <a:spLocks noGrp="1"/>
          </p:cNvSpPr>
          <p:nvPr>
            <p:ph type="title"/>
          </p:nvPr>
        </p:nvSpPr>
        <p:spPr>
          <a:xfrm>
            <a:off x="495443" y="75203"/>
            <a:ext cx="8270269" cy="849228"/>
          </a:xfrm>
          <a:prstGeom prst="rect">
            <a:avLst/>
          </a:prstGeom>
        </p:spPr>
        <p:txBody>
          <a:bodyPr vert="horz" lIns="0" tIns="0" rIns="0" bIns="0" rtlCol="0" anchor="b" anchorCtr="0">
            <a:normAutofit/>
          </a:bodyPr>
          <a:lstStyle/>
          <a:p>
            <a:r>
              <a:rPr lang="en-US" dirty="0" smtClean="0"/>
              <a:t>Click to edit title</a:t>
            </a:r>
            <a:endParaRPr lang="en-US" dirty="0"/>
          </a:p>
        </p:txBody>
      </p:sp>
      <p:sp>
        <p:nvSpPr>
          <p:cNvPr id="18" name="Text Placeholder 2"/>
          <p:cNvSpPr>
            <a:spLocks noGrp="1"/>
          </p:cNvSpPr>
          <p:nvPr>
            <p:ph type="body" idx="1"/>
          </p:nvPr>
        </p:nvSpPr>
        <p:spPr>
          <a:xfrm>
            <a:off x="495443" y="1599639"/>
            <a:ext cx="8270269" cy="4486055"/>
          </a:xfrm>
          <a:prstGeom prst="rect">
            <a:avLst/>
          </a:prstGeom>
        </p:spPr>
        <p:txBody>
          <a:bodyPr vert="horz" lIns="0" tIns="0" rIns="0" bIns="0" rtlCol="0">
            <a:no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IMS_CG.png"/>
          <p:cNvPicPr>
            <a:picLocks noChangeAspect="1"/>
          </p:cNvPicPr>
          <p:nvPr/>
        </p:nvPicPr>
        <p:blipFill rotWithShape="1">
          <a:blip r:embed="rId17" cstate="email">
            <a:extLst>
              <a:ext uri="{28A0092B-C50C-407E-A947-70E740481C1C}">
                <a14:useLocalDpi xmlns="" xmlns:a14="http://schemas.microsoft.com/office/drawing/2010/main" val="0"/>
              </a:ext>
            </a:extLst>
          </a:blip>
          <a:srcRect b="27454"/>
          <a:stretch/>
        </p:blipFill>
        <p:spPr>
          <a:xfrm>
            <a:off x="6424876" y="6267826"/>
            <a:ext cx="2412905" cy="380662"/>
          </a:xfrm>
          <a:prstGeom prst="rect">
            <a:avLst/>
          </a:prstGeom>
        </p:spPr>
      </p:pic>
    </p:spTree>
    <p:extLst>
      <p:ext uri="{BB962C8B-B14F-4D97-AF65-F5344CB8AC3E}">
        <p14:creationId xmlns="" xmlns:p14="http://schemas.microsoft.com/office/powerpoint/2010/main" val="1600085903"/>
      </p:ext>
    </p:extLst>
  </p:cSld>
  <p:clrMap bg1="lt1" tx1="dk1" bg2="lt2" tx2="dk2" accent1="accent1" accent2="accent2" accent3="accent3" accent4="accent4" accent5="accent5" accent6="accent6" hlink="hlink" folHlink="folHlink"/>
  <p:sldLayoutIdLst>
    <p:sldLayoutId id="2147483690" r:id="rId1"/>
    <p:sldLayoutId id="2147483738" r:id="rId2"/>
    <p:sldLayoutId id="2147483859" r:id="rId3"/>
    <p:sldLayoutId id="2147483860" r:id="rId4"/>
    <p:sldLayoutId id="2147483692" r:id="rId5"/>
    <p:sldLayoutId id="2147483694" r:id="rId6"/>
    <p:sldLayoutId id="2147483695" r:id="rId7"/>
    <p:sldLayoutId id="2147483696" r:id="rId8"/>
    <p:sldLayoutId id="2147483697" r:id="rId9"/>
    <p:sldLayoutId id="2147483698" r:id="rId10"/>
    <p:sldLayoutId id="2147483699" r:id="rId11"/>
    <p:sldLayoutId id="2147483700" r:id="rId12"/>
    <p:sldLayoutId id="2147483739" r:id="rId13"/>
    <p:sldLayoutId id="2147483701" r:id="rId14"/>
    <p:sldLayoutId id="2147483702" r:id="rId15"/>
  </p:sldLayoutIdLst>
  <p:timing>
    <p:tnLst>
      <p:par>
        <p:cTn id="1" dur="indefinite" restart="never" nodeType="tmRoot"/>
      </p:par>
    </p:tnLst>
  </p:timing>
  <p:hf sldNum="0" hdr="0" dt="0"/>
  <p:txStyles>
    <p:titleStyle>
      <a:lvl1pPr algn="l" defTabSz="410291" rtl="0" eaLnBrk="1" latinLnBrk="0" hangingPunct="1">
        <a:lnSpc>
          <a:spcPct val="90000"/>
        </a:lnSpc>
        <a:spcBef>
          <a:spcPct val="0"/>
        </a:spcBef>
        <a:buNone/>
        <a:defRPr sz="2400" b="0" i="0" kern="1200">
          <a:solidFill>
            <a:schemeClr val="accent2"/>
          </a:solidFill>
          <a:latin typeface="Arial"/>
          <a:ea typeface="+mj-ea"/>
          <a:cs typeface="Arial"/>
        </a:defRPr>
      </a:lvl1pPr>
    </p:titleStyle>
    <p:bodyStyle>
      <a:lvl1pPr marL="137160" indent="-137160" algn="l" defTabSz="410291" rtl="0" eaLnBrk="1" latinLnBrk="0" hangingPunct="1">
        <a:lnSpc>
          <a:spcPct val="110000"/>
        </a:lnSpc>
        <a:spcBef>
          <a:spcPts val="1300"/>
        </a:spcBef>
        <a:buClr>
          <a:schemeClr val="accent1"/>
        </a:buClr>
        <a:buSzPct val="80000"/>
        <a:buFont typeface="Arial"/>
        <a:buChar char="•"/>
        <a:defRPr sz="1600" b="0" i="0" kern="1200">
          <a:solidFill>
            <a:schemeClr val="accent2"/>
          </a:solidFill>
          <a:latin typeface="Arial"/>
          <a:ea typeface="+mn-ea"/>
          <a:cs typeface="Arial"/>
        </a:defRPr>
      </a:lvl1pPr>
      <a:lvl2pPr marL="484632" indent="-164592" algn="l" defTabSz="410291" rtl="0" eaLnBrk="1" latinLnBrk="0" hangingPunct="1">
        <a:lnSpc>
          <a:spcPct val="110000"/>
        </a:lnSpc>
        <a:spcBef>
          <a:spcPts val="1300"/>
        </a:spcBef>
        <a:buClr>
          <a:schemeClr val="accent1"/>
        </a:buClr>
        <a:buSzPct val="80000"/>
        <a:buFont typeface="Arial"/>
        <a:buChar char="–"/>
        <a:defRPr sz="1600" b="0" i="0" kern="1200">
          <a:solidFill>
            <a:schemeClr val="accent2"/>
          </a:solidFill>
          <a:latin typeface="Arial"/>
          <a:ea typeface="+mn-ea"/>
          <a:cs typeface="Arial"/>
        </a:defRPr>
      </a:lvl2pPr>
      <a:lvl3pPr marL="749808" indent="-118872" algn="l" defTabSz="410291" rtl="0" eaLnBrk="1" latinLnBrk="0" hangingPunct="1">
        <a:lnSpc>
          <a:spcPct val="110000"/>
        </a:lnSpc>
        <a:spcBef>
          <a:spcPts val="1300"/>
        </a:spcBef>
        <a:buClr>
          <a:schemeClr val="accent1"/>
        </a:buClr>
        <a:buSzPct val="80000"/>
        <a:buFont typeface="Arial"/>
        <a:buChar char="•"/>
        <a:defRPr sz="1600" b="0" i="0" kern="1200">
          <a:solidFill>
            <a:schemeClr val="accent2"/>
          </a:solidFill>
          <a:latin typeface="Arial"/>
          <a:ea typeface="+mn-ea"/>
          <a:cs typeface="Arial"/>
        </a:defRPr>
      </a:lvl3pPr>
      <a:lvl4pPr marL="1069848" indent="-109728" algn="l" defTabSz="410291" rtl="0" eaLnBrk="1" latinLnBrk="0" hangingPunct="1">
        <a:lnSpc>
          <a:spcPct val="110000"/>
        </a:lnSpc>
        <a:spcBef>
          <a:spcPts val="1300"/>
        </a:spcBef>
        <a:buClr>
          <a:schemeClr val="accent1"/>
        </a:buClr>
        <a:buSzPct val="80000"/>
        <a:buFont typeface="Arial"/>
        <a:buChar char="–"/>
        <a:defRPr sz="1600" b="0" i="0" kern="1200">
          <a:solidFill>
            <a:schemeClr val="accent2"/>
          </a:solidFill>
          <a:latin typeface="Arial"/>
          <a:ea typeface="+mn-ea"/>
          <a:cs typeface="Arial"/>
        </a:defRPr>
      </a:lvl4pPr>
      <a:lvl5pPr marL="1389888" indent="-100584" algn="l" defTabSz="410291" rtl="0" eaLnBrk="1" latinLnBrk="0" hangingPunct="1">
        <a:lnSpc>
          <a:spcPct val="110000"/>
        </a:lnSpc>
        <a:spcBef>
          <a:spcPts val="1300"/>
        </a:spcBef>
        <a:buClr>
          <a:schemeClr val="accent1"/>
        </a:buClr>
        <a:buSzPct val="80000"/>
        <a:buFont typeface="Arial"/>
        <a:buChar char="»"/>
        <a:defRPr sz="1600" b="0" i="0" kern="1200">
          <a:solidFill>
            <a:schemeClr val="accent2"/>
          </a:solidFill>
          <a:latin typeface="Arial"/>
          <a:ea typeface="+mn-ea"/>
          <a:cs typeface="Arial"/>
        </a:defRPr>
      </a:lvl5pPr>
      <a:lvl6pPr marL="2256602" indent="-205146" algn="l" defTabSz="410291" rtl="0" eaLnBrk="1" latinLnBrk="0" hangingPunct="1">
        <a:spcBef>
          <a:spcPct val="20000"/>
        </a:spcBef>
        <a:buFont typeface="Arial"/>
        <a:buChar char="•"/>
        <a:defRPr sz="1800" kern="1200">
          <a:solidFill>
            <a:schemeClr val="tx1"/>
          </a:solidFill>
          <a:latin typeface="+mn-lt"/>
          <a:ea typeface="+mn-ea"/>
          <a:cs typeface="+mn-cs"/>
        </a:defRPr>
      </a:lvl6pPr>
      <a:lvl7pPr marL="2666893" indent="-205146" algn="l" defTabSz="410291" rtl="0" eaLnBrk="1" latinLnBrk="0" hangingPunct="1">
        <a:spcBef>
          <a:spcPct val="20000"/>
        </a:spcBef>
        <a:buFont typeface="Arial"/>
        <a:buChar char="•"/>
        <a:defRPr sz="1800" kern="1200">
          <a:solidFill>
            <a:schemeClr val="tx1"/>
          </a:solidFill>
          <a:latin typeface="+mn-lt"/>
          <a:ea typeface="+mn-ea"/>
          <a:cs typeface="+mn-cs"/>
        </a:defRPr>
      </a:lvl7pPr>
      <a:lvl8pPr marL="3077185" indent="-205146" algn="l" defTabSz="410291" rtl="0" eaLnBrk="1" latinLnBrk="0" hangingPunct="1">
        <a:spcBef>
          <a:spcPct val="20000"/>
        </a:spcBef>
        <a:buFont typeface="Arial"/>
        <a:buChar char="•"/>
        <a:defRPr sz="1800" kern="1200">
          <a:solidFill>
            <a:schemeClr val="tx1"/>
          </a:solidFill>
          <a:latin typeface="+mn-lt"/>
          <a:ea typeface="+mn-ea"/>
          <a:cs typeface="+mn-cs"/>
        </a:defRPr>
      </a:lvl8pPr>
      <a:lvl9pPr marL="3487476" indent="-205146" algn="l" defTabSz="410291"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10291" rtl="0" eaLnBrk="1" latinLnBrk="0" hangingPunct="1">
        <a:defRPr sz="1600" kern="1200">
          <a:solidFill>
            <a:schemeClr val="tx1"/>
          </a:solidFill>
          <a:latin typeface="+mn-lt"/>
          <a:ea typeface="+mn-ea"/>
          <a:cs typeface="+mn-cs"/>
        </a:defRPr>
      </a:lvl1pPr>
      <a:lvl2pPr marL="410291" algn="l" defTabSz="410291" rtl="0" eaLnBrk="1" latinLnBrk="0" hangingPunct="1">
        <a:defRPr sz="1600" kern="1200">
          <a:solidFill>
            <a:schemeClr val="tx1"/>
          </a:solidFill>
          <a:latin typeface="+mn-lt"/>
          <a:ea typeface="+mn-ea"/>
          <a:cs typeface="+mn-cs"/>
        </a:defRPr>
      </a:lvl2pPr>
      <a:lvl3pPr marL="820583" algn="l" defTabSz="410291" rtl="0" eaLnBrk="1" latinLnBrk="0" hangingPunct="1">
        <a:defRPr sz="1600" kern="1200">
          <a:solidFill>
            <a:schemeClr val="tx1"/>
          </a:solidFill>
          <a:latin typeface="+mn-lt"/>
          <a:ea typeface="+mn-ea"/>
          <a:cs typeface="+mn-cs"/>
        </a:defRPr>
      </a:lvl3pPr>
      <a:lvl4pPr marL="1230874" algn="l" defTabSz="410291" rtl="0" eaLnBrk="1" latinLnBrk="0" hangingPunct="1">
        <a:defRPr sz="1600" kern="1200">
          <a:solidFill>
            <a:schemeClr val="tx1"/>
          </a:solidFill>
          <a:latin typeface="+mn-lt"/>
          <a:ea typeface="+mn-ea"/>
          <a:cs typeface="+mn-cs"/>
        </a:defRPr>
      </a:lvl4pPr>
      <a:lvl5pPr marL="1641165" algn="l" defTabSz="410291" rtl="0" eaLnBrk="1" latinLnBrk="0" hangingPunct="1">
        <a:defRPr sz="1600" kern="1200">
          <a:solidFill>
            <a:schemeClr val="tx1"/>
          </a:solidFill>
          <a:latin typeface="+mn-lt"/>
          <a:ea typeface="+mn-ea"/>
          <a:cs typeface="+mn-cs"/>
        </a:defRPr>
      </a:lvl5pPr>
      <a:lvl6pPr marL="2051456" algn="l" defTabSz="410291" rtl="0" eaLnBrk="1" latinLnBrk="0" hangingPunct="1">
        <a:defRPr sz="1600" kern="1200">
          <a:solidFill>
            <a:schemeClr val="tx1"/>
          </a:solidFill>
          <a:latin typeface="+mn-lt"/>
          <a:ea typeface="+mn-ea"/>
          <a:cs typeface="+mn-cs"/>
        </a:defRPr>
      </a:lvl6pPr>
      <a:lvl7pPr marL="2461748" algn="l" defTabSz="410291" rtl="0" eaLnBrk="1" latinLnBrk="0" hangingPunct="1">
        <a:defRPr sz="1600" kern="1200">
          <a:solidFill>
            <a:schemeClr val="tx1"/>
          </a:solidFill>
          <a:latin typeface="+mn-lt"/>
          <a:ea typeface="+mn-ea"/>
          <a:cs typeface="+mn-cs"/>
        </a:defRPr>
      </a:lvl7pPr>
      <a:lvl8pPr marL="2872039" algn="l" defTabSz="410291" rtl="0" eaLnBrk="1" latinLnBrk="0" hangingPunct="1">
        <a:defRPr sz="1600" kern="1200">
          <a:solidFill>
            <a:schemeClr val="tx1"/>
          </a:solidFill>
          <a:latin typeface="+mn-lt"/>
          <a:ea typeface="+mn-ea"/>
          <a:cs typeface="+mn-cs"/>
        </a:defRPr>
      </a:lvl8pPr>
      <a:lvl9pPr marL="3282330" algn="l" defTabSz="410291" rtl="0" eaLnBrk="1" latinLnBrk="0" hangingPunct="1">
        <a:defRPr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extBox 8"/>
          <p:cNvSpPr txBox="1"/>
          <p:nvPr/>
        </p:nvSpPr>
        <p:spPr>
          <a:xfrm>
            <a:off x="147412" y="6427715"/>
            <a:ext cx="215926" cy="146194"/>
          </a:xfrm>
          <a:prstGeom prst="rect">
            <a:avLst/>
          </a:prstGeom>
          <a:noFill/>
        </p:spPr>
        <p:txBody>
          <a:bodyPr wrap="square" lIns="0" tIns="0" rIns="0" bIns="0" rtlCol="0">
            <a:spAutoFit/>
          </a:bodyPr>
          <a:lstStyle/>
          <a:p>
            <a:pPr marL="0" indent="0" algn="ctr">
              <a:buFont typeface="Arial"/>
              <a:buNone/>
            </a:pPr>
            <a:fld id="{AF323D4A-91CC-4F40-81A5-D9630C60C971}" type="slidenum">
              <a:rPr sz="950">
                <a:solidFill>
                  <a:schemeClr val="tx2"/>
                </a:solidFill>
              </a:rPr>
              <a:pPr marL="0" indent="0" algn="ctr">
                <a:buFont typeface="Arial"/>
                <a:buNone/>
              </a:pPr>
              <a:t>‹#›</a:t>
            </a:fld>
            <a:endParaRPr lang="en-US" sz="950" dirty="0">
              <a:solidFill>
                <a:schemeClr val="tx2"/>
              </a:solidFill>
            </a:endParaRPr>
          </a:p>
        </p:txBody>
      </p:sp>
      <p:cxnSp>
        <p:nvCxnSpPr>
          <p:cNvPr id="11" name="Straight Connector 10"/>
          <p:cNvCxnSpPr/>
          <p:nvPr/>
        </p:nvCxnSpPr>
        <p:spPr>
          <a:xfrm>
            <a:off x="495444" y="6353138"/>
            <a:ext cx="0" cy="295349"/>
          </a:xfrm>
          <a:prstGeom prst="line">
            <a:avLst/>
          </a:prstGeom>
          <a:ln w="9525" cmpd="sng">
            <a:solidFill>
              <a:srgbClr val="CACCC5"/>
            </a:solidFill>
          </a:ln>
          <a:effectLst/>
        </p:spPr>
        <p:style>
          <a:lnRef idx="2">
            <a:schemeClr val="accent1"/>
          </a:lnRef>
          <a:fillRef idx="0">
            <a:schemeClr val="accent1"/>
          </a:fillRef>
          <a:effectRef idx="1">
            <a:schemeClr val="accent1"/>
          </a:effectRef>
          <a:fontRef idx="minor">
            <a:schemeClr val="tx1"/>
          </a:fontRef>
        </p:style>
      </p:cxnSp>
      <p:sp>
        <p:nvSpPr>
          <p:cNvPr id="12" name="Footer Placeholder 6"/>
          <p:cNvSpPr>
            <a:spLocks noGrp="1"/>
          </p:cNvSpPr>
          <p:nvPr>
            <p:ph type="ftr" sz="quarter" idx="3"/>
          </p:nvPr>
        </p:nvSpPr>
        <p:spPr>
          <a:xfrm>
            <a:off x="622300" y="6318250"/>
            <a:ext cx="5727700" cy="365125"/>
          </a:xfrm>
          <a:prstGeom prst="rect">
            <a:avLst/>
          </a:prstGeom>
        </p:spPr>
        <p:txBody>
          <a:bodyPr vert="horz" lIns="91440" tIns="45720" rIns="91440" bIns="45720" rtlCol="0" anchor="ctr"/>
          <a:lstStyle>
            <a:lvl1pPr algn="l">
              <a:defRPr sz="900">
                <a:solidFill>
                  <a:srgbClr val="8EAFBF"/>
                </a:solidFill>
              </a:defRPr>
            </a:lvl1pPr>
          </a:lstStyle>
          <a:p>
            <a:r>
              <a:rPr lang="en-GB" smtClean="0"/>
              <a:t>IMS Health Confidential</a:t>
            </a:r>
            <a:endParaRPr lang="en-GB"/>
          </a:p>
        </p:txBody>
      </p:sp>
      <p:sp>
        <p:nvSpPr>
          <p:cNvPr id="17" name="Title Placeholder 1"/>
          <p:cNvSpPr>
            <a:spLocks noGrp="1"/>
          </p:cNvSpPr>
          <p:nvPr>
            <p:ph type="title"/>
          </p:nvPr>
        </p:nvSpPr>
        <p:spPr>
          <a:xfrm>
            <a:off x="495443" y="75203"/>
            <a:ext cx="8270269" cy="849228"/>
          </a:xfrm>
          <a:prstGeom prst="rect">
            <a:avLst/>
          </a:prstGeom>
        </p:spPr>
        <p:txBody>
          <a:bodyPr vert="horz" lIns="0" tIns="0" rIns="0" bIns="0" rtlCol="0" anchor="b" anchorCtr="0">
            <a:normAutofit/>
          </a:bodyPr>
          <a:lstStyle/>
          <a:p>
            <a:r>
              <a:rPr lang="en-US" dirty="0" smtClean="0"/>
              <a:t>Click to edit title</a:t>
            </a:r>
            <a:endParaRPr lang="en-US" dirty="0"/>
          </a:p>
        </p:txBody>
      </p:sp>
      <p:sp>
        <p:nvSpPr>
          <p:cNvPr id="18" name="Text Placeholder 2"/>
          <p:cNvSpPr>
            <a:spLocks noGrp="1"/>
          </p:cNvSpPr>
          <p:nvPr>
            <p:ph type="body" idx="1"/>
          </p:nvPr>
        </p:nvSpPr>
        <p:spPr>
          <a:xfrm>
            <a:off x="495443" y="1599639"/>
            <a:ext cx="8270269" cy="4486055"/>
          </a:xfrm>
          <a:prstGeom prst="rect">
            <a:avLst/>
          </a:prstGeom>
        </p:spPr>
        <p:txBody>
          <a:bodyPr vert="horz" lIns="0" tIns="0" rIns="0" bIns="0" rtlCol="0">
            <a:no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IMS_INST.png"/>
          <p:cNvPicPr>
            <a:picLocks noChangeAspect="1"/>
          </p:cNvPicPr>
          <p:nvPr/>
        </p:nvPicPr>
        <p:blipFill>
          <a:blip r:embed="rId17" cstate="email">
            <a:extLst>
              <a:ext uri="{28A0092B-C50C-407E-A947-70E740481C1C}">
                <a14:useLocalDpi xmlns="" xmlns:a14="http://schemas.microsoft.com/office/drawing/2010/main" val="0"/>
              </a:ext>
            </a:extLst>
          </a:blip>
          <a:stretch>
            <a:fillRect/>
          </a:stretch>
        </p:blipFill>
        <p:spPr>
          <a:xfrm>
            <a:off x="6982865" y="6202899"/>
            <a:ext cx="1782847" cy="522429"/>
          </a:xfrm>
          <a:prstGeom prst="rect">
            <a:avLst/>
          </a:prstGeom>
        </p:spPr>
      </p:pic>
    </p:spTree>
    <p:extLst>
      <p:ext uri="{BB962C8B-B14F-4D97-AF65-F5344CB8AC3E}">
        <p14:creationId xmlns="" xmlns:p14="http://schemas.microsoft.com/office/powerpoint/2010/main" val="407237509"/>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Lst>
  <p:timing>
    <p:tnLst>
      <p:par>
        <p:cTn id="1" dur="indefinite" restart="never" nodeType="tmRoot"/>
      </p:par>
    </p:tnLst>
  </p:timing>
  <p:hf sldNum="0" hdr="0" dt="0"/>
  <p:txStyles>
    <p:titleStyle>
      <a:lvl1pPr algn="l" defTabSz="410291" rtl="0" eaLnBrk="1" latinLnBrk="0" hangingPunct="1">
        <a:lnSpc>
          <a:spcPct val="90000"/>
        </a:lnSpc>
        <a:spcBef>
          <a:spcPct val="0"/>
        </a:spcBef>
        <a:buNone/>
        <a:defRPr sz="3000" b="0" i="0" kern="1200">
          <a:solidFill>
            <a:schemeClr val="accent2"/>
          </a:solidFill>
          <a:latin typeface="Arial"/>
          <a:ea typeface="+mj-ea"/>
          <a:cs typeface="Arial"/>
        </a:defRPr>
      </a:lvl1pPr>
    </p:titleStyle>
    <p:bodyStyle>
      <a:lvl1pPr marL="137160" indent="-137160" algn="l" defTabSz="410291" rtl="0" eaLnBrk="1" latinLnBrk="0" hangingPunct="1">
        <a:lnSpc>
          <a:spcPct val="110000"/>
        </a:lnSpc>
        <a:spcBef>
          <a:spcPts val="1300"/>
        </a:spcBef>
        <a:buClr>
          <a:schemeClr val="accent1"/>
        </a:buClr>
        <a:buSzPct val="80000"/>
        <a:buFont typeface="Arial"/>
        <a:buChar char="•"/>
        <a:defRPr sz="2000" b="0" i="0" kern="1200">
          <a:solidFill>
            <a:schemeClr val="bg2">
              <a:lumMod val="10000"/>
            </a:schemeClr>
          </a:solidFill>
          <a:latin typeface="Arial"/>
          <a:ea typeface="+mn-ea"/>
          <a:cs typeface="Arial"/>
        </a:defRPr>
      </a:lvl1pPr>
      <a:lvl2pPr marL="484632" indent="-164592" algn="l" defTabSz="410291" rtl="0" eaLnBrk="1" latinLnBrk="0" hangingPunct="1">
        <a:lnSpc>
          <a:spcPct val="110000"/>
        </a:lnSpc>
        <a:spcBef>
          <a:spcPts val="1300"/>
        </a:spcBef>
        <a:buClr>
          <a:schemeClr val="accent1"/>
        </a:buClr>
        <a:buSzPct val="80000"/>
        <a:buFont typeface="Arial"/>
        <a:buChar char="–"/>
        <a:defRPr sz="1800" b="0" i="0" kern="1200">
          <a:solidFill>
            <a:schemeClr val="bg2">
              <a:lumMod val="10000"/>
            </a:schemeClr>
          </a:solidFill>
          <a:latin typeface="Arial"/>
          <a:ea typeface="+mn-ea"/>
          <a:cs typeface="Arial"/>
        </a:defRPr>
      </a:lvl2pPr>
      <a:lvl3pPr marL="749808" indent="-118872" algn="l" defTabSz="410291" rtl="0" eaLnBrk="1" latinLnBrk="0" hangingPunct="1">
        <a:lnSpc>
          <a:spcPct val="110000"/>
        </a:lnSpc>
        <a:spcBef>
          <a:spcPts val="1300"/>
        </a:spcBef>
        <a:buClr>
          <a:schemeClr val="accent1"/>
        </a:buClr>
        <a:buSzPct val="80000"/>
        <a:buFont typeface="Arial"/>
        <a:buChar char="•"/>
        <a:defRPr sz="1600" b="0" i="0" kern="1200">
          <a:solidFill>
            <a:schemeClr val="bg2">
              <a:lumMod val="10000"/>
            </a:schemeClr>
          </a:solidFill>
          <a:latin typeface="Arial"/>
          <a:ea typeface="+mn-ea"/>
          <a:cs typeface="Arial"/>
        </a:defRPr>
      </a:lvl3pPr>
      <a:lvl4pPr marL="1069848" indent="-109728" algn="l" defTabSz="410291" rtl="0" eaLnBrk="1" latinLnBrk="0" hangingPunct="1">
        <a:lnSpc>
          <a:spcPct val="110000"/>
        </a:lnSpc>
        <a:spcBef>
          <a:spcPts val="1300"/>
        </a:spcBef>
        <a:buClr>
          <a:schemeClr val="accent1"/>
        </a:buClr>
        <a:buSzPct val="80000"/>
        <a:buFont typeface="Arial"/>
        <a:buChar char="–"/>
        <a:defRPr sz="1200" b="0" i="0" kern="1200">
          <a:solidFill>
            <a:schemeClr val="bg2">
              <a:lumMod val="10000"/>
            </a:schemeClr>
          </a:solidFill>
          <a:latin typeface="Arial"/>
          <a:ea typeface="+mn-ea"/>
          <a:cs typeface="Arial"/>
        </a:defRPr>
      </a:lvl4pPr>
      <a:lvl5pPr marL="1389888" indent="-100584" algn="l" defTabSz="410291" rtl="0" eaLnBrk="1" latinLnBrk="0" hangingPunct="1">
        <a:lnSpc>
          <a:spcPct val="110000"/>
        </a:lnSpc>
        <a:spcBef>
          <a:spcPts val="1300"/>
        </a:spcBef>
        <a:buClr>
          <a:schemeClr val="accent1"/>
        </a:buClr>
        <a:buSzPct val="80000"/>
        <a:buFont typeface="Arial"/>
        <a:buChar char="»"/>
        <a:defRPr sz="1200" b="0" i="0" kern="1200">
          <a:solidFill>
            <a:schemeClr val="bg2">
              <a:lumMod val="10000"/>
            </a:schemeClr>
          </a:solidFill>
          <a:latin typeface="Arial"/>
          <a:ea typeface="+mn-ea"/>
          <a:cs typeface="Arial"/>
        </a:defRPr>
      </a:lvl5pPr>
      <a:lvl6pPr marL="2256602" indent="-205146" algn="l" defTabSz="410291" rtl="0" eaLnBrk="1" latinLnBrk="0" hangingPunct="1">
        <a:spcBef>
          <a:spcPct val="20000"/>
        </a:spcBef>
        <a:buFont typeface="Arial"/>
        <a:buChar char="•"/>
        <a:defRPr sz="1800" kern="1200">
          <a:solidFill>
            <a:schemeClr val="tx1"/>
          </a:solidFill>
          <a:latin typeface="+mn-lt"/>
          <a:ea typeface="+mn-ea"/>
          <a:cs typeface="+mn-cs"/>
        </a:defRPr>
      </a:lvl6pPr>
      <a:lvl7pPr marL="2666893" indent="-205146" algn="l" defTabSz="410291" rtl="0" eaLnBrk="1" latinLnBrk="0" hangingPunct="1">
        <a:spcBef>
          <a:spcPct val="20000"/>
        </a:spcBef>
        <a:buFont typeface="Arial"/>
        <a:buChar char="•"/>
        <a:defRPr sz="1800" kern="1200">
          <a:solidFill>
            <a:schemeClr val="tx1"/>
          </a:solidFill>
          <a:latin typeface="+mn-lt"/>
          <a:ea typeface="+mn-ea"/>
          <a:cs typeface="+mn-cs"/>
        </a:defRPr>
      </a:lvl7pPr>
      <a:lvl8pPr marL="3077185" indent="-205146" algn="l" defTabSz="410291" rtl="0" eaLnBrk="1" latinLnBrk="0" hangingPunct="1">
        <a:spcBef>
          <a:spcPct val="20000"/>
        </a:spcBef>
        <a:buFont typeface="Arial"/>
        <a:buChar char="•"/>
        <a:defRPr sz="1800" kern="1200">
          <a:solidFill>
            <a:schemeClr val="tx1"/>
          </a:solidFill>
          <a:latin typeface="+mn-lt"/>
          <a:ea typeface="+mn-ea"/>
          <a:cs typeface="+mn-cs"/>
        </a:defRPr>
      </a:lvl8pPr>
      <a:lvl9pPr marL="3487476" indent="-205146" algn="l" defTabSz="410291"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10291" rtl="0" eaLnBrk="1" latinLnBrk="0" hangingPunct="1">
        <a:defRPr sz="1600" kern="1200">
          <a:solidFill>
            <a:schemeClr val="tx1"/>
          </a:solidFill>
          <a:latin typeface="+mn-lt"/>
          <a:ea typeface="+mn-ea"/>
          <a:cs typeface="+mn-cs"/>
        </a:defRPr>
      </a:lvl1pPr>
      <a:lvl2pPr marL="410291" algn="l" defTabSz="410291" rtl="0" eaLnBrk="1" latinLnBrk="0" hangingPunct="1">
        <a:defRPr sz="1600" kern="1200">
          <a:solidFill>
            <a:schemeClr val="tx1"/>
          </a:solidFill>
          <a:latin typeface="+mn-lt"/>
          <a:ea typeface="+mn-ea"/>
          <a:cs typeface="+mn-cs"/>
        </a:defRPr>
      </a:lvl2pPr>
      <a:lvl3pPr marL="820583" algn="l" defTabSz="410291" rtl="0" eaLnBrk="1" latinLnBrk="0" hangingPunct="1">
        <a:defRPr sz="1600" kern="1200">
          <a:solidFill>
            <a:schemeClr val="tx1"/>
          </a:solidFill>
          <a:latin typeface="+mn-lt"/>
          <a:ea typeface="+mn-ea"/>
          <a:cs typeface="+mn-cs"/>
        </a:defRPr>
      </a:lvl3pPr>
      <a:lvl4pPr marL="1230874" algn="l" defTabSz="410291" rtl="0" eaLnBrk="1" latinLnBrk="0" hangingPunct="1">
        <a:defRPr sz="1600" kern="1200">
          <a:solidFill>
            <a:schemeClr val="tx1"/>
          </a:solidFill>
          <a:latin typeface="+mn-lt"/>
          <a:ea typeface="+mn-ea"/>
          <a:cs typeface="+mn-cs"/>
        </a:defRPr>
      </a:lvl4pPr>
      <a:lvl5pPr marL="1641165" algn="l" defTabSz="410291" rtl="0" eaLnBrk="1" latinLnBrk="0" hangingPunct="1">
        <a:defRPr sz="1600" kern="1200">
          <a:solidFill>
            <a:schemeClr val="tx1"/>
          </a:solidFill>
          <a:latin typeface="+mn-lt"/>
          <a:ea typeface="+mn-ea"/>
          <a:cs typeface="+mn-cs"/>
        </a:defRPr>
      </a:lvl5pPr>
      <a:lvl6pPr marL="2051456" algn="l" defTabSz="410291" rtl="0" eaLnBrk="1" latinLnBrk="0" hangingPunct="1">
        <a:defRPr sz="1600" kern="1200">
          <a:solidFill>
            <a:schemeClr val="tx1"/>
          </a:solidFill>
          <a:latin typeface="+mn-lt"/>
          <a:ea typeface="+mn-ea"/>
          <a:cs typeface="+mn-cs"/>
        </a:defRPr>
      </a:lvl6pPr>
      <a:lvl7pPr marL="2461748" algn="l" defTabSz="410291" rtl="0" eaLnBrk="1" latinLnBrk="0" hangingPunct="1">
        <a:defRPr sz="1600" kern="1200">
          <a:solidFill>
            <a:schemeClr val="tx1"/>
          </a:solidFill>
          <a:latin typeface="+mn-lt"/>
          <a:ea typeface="+mn-ea"/>
          <a:cs typeface="+mn-cs"/>
        </a:defRPr>
      </a:lvl7pPr>
      <a:lvl8pPr marL="2872039" algn="l" defTabSz="410291" rtl="0" eaLnBrk="1" latinLnBrk="0" hangingPunct="1">
        <a:defRPr sz="1600" kern="1200">
          <a:solidFill>
            <a:schemeClr val="tx1"/>
          </a:solidFill>
          <a:latin typeface="+mn-lt"/>
          <a:ea typeface="+mn-ea"/>
          <a:cs typeface="+mn-cs"/>
        </a:defRPr>
      </a:lvl8pPr>
      <a:lvl9pPr marL="3282330" algn="l" defTabSz="410291"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8.xml"/><Relationship Id="rId1" Type="http://schemas.openxmlformats.org/officeDocument/2006/relationships/vmlDrawing" Target="../drawings/vmlDrawing7.vml"/><Relationship Id="rId5" Type="http://schemas.openxmlformats.org/officeDocument/2006/relationships/hyperlink" Target="http://crm.cegedim-portal.com/resource/Product/FuncDocs/Mobile%20Intelligence%20Suite/DID-MI11.pdf" TargetMode="External"/><Relationship Id="rId4" Type="http://schemas.openxmlformats.org/officeDocument/2006/relationships/oleObject" Target="../embeddings/oleObject7.bin"/></Relationships>
</file>

<file path=ppt/slides/_rels/slide10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1.xml"/><Relationship Id="rId1" Type="http://schemas.openxmlformats.org/officeDocument/2006/relationships/slideLayout" Target="../slideLayouts/slideLayout8.xml"/><Relationship Id="rId5" Type="http://schemas.openxmlformats.org/officeDocument/2006/relationships/image" Target="../media/image114.png"/><Relationship Id="rId4" Type="http://schemas.openxmlformats.org/officeDocument/2006/relationships/image" Target="../media/image113.png"/></Relationships>
</file>

<file path=ppt/slides/_rels/slide10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2.xml"/><Relationship Id="rId1" Type="http://schemas.openxmlformats.org/officeDocument/2006/relationships/slideLayout" Target="../slideLayouts/slideLayout8.xml"/><Relationship Id="rId5" Type="http://schemas.openxmlformats.org/officeDocument/2006/relationships/image" Target="../media/image117.png"/><Relationship Id="rId4" Type="http://schemas.openxmlformats.org/officeDocument/2006/relationships/image" Target="../media/image116.png"/></Relationships>
</file>

<file path=ppt/slides/_rels/slide10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4.xml"/><Relationship Id="rId1" Type="http://schemas.openxmlformats.org/officeDocument/2006/relationships/slideLayout" Target="../slideLayouts/slideLayout8.xml"/><Relationship Id="rId4" Type="http://schemas.openxmlformats.org/officeDocument/2006/relationships/image" Target="../media/image120.png"/></Relationships>
</file>

<file path=ppt/slides/_rels/slide10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5.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48.xml"/><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10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9.xml"/><Relationship Id="rId1" Type="http://schemas.openxmlformats.org/officeDocument/2006/relationships/slideLayout" Target="../slideLayouts/slideLayout8.xml"/><Relationship Id="rId5" Type="http://schemas.openxmlformats.org/officeDocument/2006/relationships/image" Target="../media/image127.png"/><Relationship Id="rId4" Type="http://schemas.openxmlformats.org/officeDocument/2006/relationships/image" Target="../media/image126.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8.xml"/><Relationship Id="rId1" Type="http://schemas.openxmlformats.org/officeDocument/2006/relationships/vmlDrawing" Target="../drawings/vmlDrawing8.vml"/><Relationship Id="rId4" Type="http://schemas.openxmlformats.org/officeDocument/2006/relationships/oleObject" Target="../embeddings/oleObject8.bin"/></Relationships>
</file>

<file path=ppt/slides/_rels/slide11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0.xml"/><Relationship Id="rId1" Type="http://schemas.openxmlformats.org/officeDocument/2006/relationships/slideLayout" Target="../slideLayouts/slideLayout8.xml"/><Relationship Id="rId5" Type="http://schemas.openxmlformats.org/officeDocument/2006/relationships/image" Target="../media/image130.png"/><Relationship Id="rId4" Type="http://schemas.openxmlformats.org/officeDocument/2006/relationships/image" Target="../media/image129.png"/></Relationships>
</file>

<file path=ppt/slides/_rels/slide11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1.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2.xml"/><Relationship Id="rId1" Type="http://schemas.openxmlformats.org/officeDocument/2006/relationships/slideLayout" Target="../slideLayouts/slideLayout8.xml"/><Relationship Id="rId4" Type="http://schemas.openxmlformats.org/officeDocument/2006/relationships/image" Target="../media/image133.png"/></Relationships>
</file>

<file path=ppt/slides/_rels/slide113.xml.rels><?xml version="1.0" encoding="UTF-8" standalone="yes"?>
<Relationships xmlns="http://schemas.openxmlformats.org/package/2006/relationships"><Relationship Id="rId8" Type="http://schemas.openxmlformats.org/officeDocument/2006/relationships/image" Target="../media/image137.png"/><Relationship Id="rId13" Type="http://schemas.openxmlformats.org/officeDocument/2006/relationships/image" Target="../media/image19.png"/><Relationship Id="rId3" Type="http://schemas.openxmlformats.org/officeDocument/2006/relationships/image" Target="../media/image18.png"/><Relationship Id="rId7" Type="http://schemas.openxmlformats.org/officeDocument/2006/relationships/image" Target="../media/image136.png"/><Relationship Id="rId12" Type="http://schemas.openxmlformats.org/officeDocument/2006/relationships/image" Target="../media/image141.png"/><Relationship Id="rId2" Type="http://schemas.openxmlformats.org/officeDocument/2006/relationships/notesSlide" Target="../notesSlides/notesSlide53.xml"/><Relationship Id="rId1" Type="http://schemas.openxmlformats.org/officeDocument/2006/relationships/slideLayout" Target="../slideLayouts/slideLayout8.xml"/><Relationship Id="rId6" Type="http://schemas.openxmlformats.org/officeDocument/2006/relationships/image" Target="../media/image135.png"/><Relationship Id="rId11" Type="http://schemas.openxmlformats.org/officeDocument/2006/relationships/image" Target="../media/image140.png"/><Relationship Id="rId5" Type="http://schemas.openxmlformats.org/officeDocument/2006/relationships/image" Target="../media/image134.png"/><Relationship Id="rId10" Type="http://schemas.openxmlformats.org/officeDocument/2006/relationships/image" Target="../media/image139.png"/><Relationship Id="rId4" Type="http://schemas.openxmlformats.org/officeDocument/2006/relationships/image" Target="../media/image15.png"/><Relationship Id="rId9" Type="http://schemas.openxmlformats.org/officeDocument/2006/relationships/image" Target="../media/image138.png"/></Relationships>
</file>

<file path=ppt/slides/_rels/slide1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8.xml"/><Relationship Id="rId1" Type="http://schemas.openxmlformats.org/officeDocument/2006/relationships/vmlDrawing" Target="../drawings/vmlDrawing9.vml"/><Relationship Id="rId5" Type="http://schemas.openxmlformats.org/officeDocument/2006/relationships/image" Target="../media/image23.png"/><Relationship Id="rId4" Type="http://schemas.openxmlformats.org/officeDocument/2006/relationships/oleObject" Target="../embeddings/oleObject9.bin"/></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8.xml"/><Relationship Id="rId1" Type="http://schemas.openxmlformats.org/officeDocument/2006/relationships/vmlDrawing" Target="../drawings/vmlDrawing10.v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oleObject" Target="../embeddings/oleObject10.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crm.cegedim-portal.com/resource/Product/FuncDocs/Mobile%20Intelligence%20Suite/DID-DataTemplate_MI11.xls" TargetMode="External"/><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slide" Target="slide56.xml"/><Relationship Id="rId13" Type="http://schemas.openxmlformats.org/officeDocument/2006/relationships/slide" Target="slide116.xml"/><Relationship Id="rId3" Type="http://schemas.openxmlformats.org/officeDocument/2006/relationships/slide" Target="slide3.xml"/><Relationship Id="rId7" Type="http://schemas.openxmlformats.org/officeDocument/2006/relationships/slide" Target="slide36.xml"/><Relationship Id="rId12" Type="http://schemas.openxmlformats.org/officeDocument/2006/relationships/slide" Target="slide109.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22.xml"/><Relationship Id="rId11" Type="http://schemas.openxmlformats.org/officeDocument/2006/relationships/slide" Target="slide93.xml"/><Relationship Id="rId5" Type="http://schemas.openxmlformats.org/officeDocument/2006/relationships/slide" Target="slide14.xml"/><Relationship Id="rId10" Type="http://schemas.openxmlformats.org/officeDocument/2006/relationships/slide" Target="slide77.xml"/><Relationship Id="rId4" Type="http://schemas.openxmlformats.org/officeDocument/2006/relationships/slide" Target="slide8.xml"/><Relationship Id="rId9" Type="http://schemas.openxmlformats.org/officeDocument/2006/relationships/slide" Target="slide63.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5.png"/><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vmlDrawing" Target="../drawings/vmlDrawing11.vml"/><Relationship Id="rId4" Type="http://schemas.openxmlformats.org/officeDocument/2006/relationships/oleObject" Target="../embeddings/oleObject11.bin"/></Relationships>
</file>

<file path=ppt/slides/_rels/slide3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15.xml"/><Relationship Id="rId7" Type="http://schemas.openxmlformats.org/officeDocument/2006/relationships/image" Target="../media/image18.png"/><Relationship Id="rId2" Type="http://schemas.openxmlformats.org/officeDocument/2006/relationships/slideLayout" Target="../slideLayouts/slideLayout8.xml"/><Relationship Id="rId1" Type="http://schemas.openxmlformats.org/officeDocument/2006/relationships/vmlDrawing" Target="../drawings/vmlDrawing12.vml"/><Relationship Id="rId6" Type="http://schemas.openxmlformats.org/officeDocument/2006/relationships/oleObject" Target="../embeddings/oleObject12.bin"/><Relationship Id="rId11" Type="http://schemas.openxmlformats.org/officeDocument/2006/relationships/image" Target="../media/image21.png"/><Relationship Id="rId5" Type="http://schemas.openxmlformats.org/officeDocument/2006/relationships/image" Target="../media/image17.jpeg"/><Relationship Id="rId10" Type="http://schemas.openxmlformats.org/officeDocument/2006/relationships/image" Target="../media/image48.gif"/><Relationship Id="rId4" Type="http://schemas.openxmlformats.org/officeDocument/2006/relationships/image" Target="../media/image16.png"/><Relationship Id="rId9" Type="http://schemas.openxmlformats.org/officeDocument/2006/relationships/image" Target="../media/image20.png"/></Relationships>
</file>

<file path=ppt/slides/_rels/slide3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8.xml"/><Relationship Id="rId1" Type="http://schemas.openxmlformats.org/officeDocument/2006/relationships/vmlDrawing" Target="../drawings/vmlDrawing2.vml"/><Relationship Id="rId5" Type="http://schemas.openxmlformats.org/officeDocument/2006/relationships/image" Target="../media/image7.jpeg"/><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vmlDrawing" Target="../drawings/vmlDrawing13.vml"/><Relationship Id="rId5" Type="http://schemas.openxmlformats.org/officeDocument/2006/relationships/image" Target="../media/image50.png"/><Relationship Id="rId4" Type="http://schemas.openxmlformats.org/officeDocument/2006/relationships/oleObject" Target="../embeddings/oleObject13.bin"/></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8.xml"/><Relationship Id="rId1" Type="http://schemas.openxmlformats.org/officeDocument/2006/relationships/vmlDrawing" Target="../drawings/vmlDrawing14.vml"/><Relationship Id="rId6" Type="http://schemas.openxmlformats.org/officeDocument/2006/relationships/image" Target="../media/image52.png"/><Relationship Id="rId5" Type="http://schemas.openxmlformats.org/officeDocument/2006/relationships/oleObject" Target="../embeddings/oleObject14.bin"/><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8.xm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7.png"/><Relationship Id="rId1" Type="http://schemas.openxmlformats.org/officeDocument/2006/relationships/slideLayout" Target="../slideLayouts/slideLayout8.xml"/><Relationship Id="rId5" Type="http://schemas.openxmlformats.org/officeDocument/2006/relationships/image" Target="../media/image14.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8" Type="http://schemas.openxmlformats.org/officeDocument/2006/relationships/hyperlink" Target="http://crm.cegedim-portal.com/resource/Product/FuncDocs/Mobile%20Intelligence%20Suite/DID-MI11.pdf" TargetMode="External"/><Relationship Id="rId3" Type="http://schemas.openxmlformats.org/officeDocument/2006/relationships/notesSlide" Target="../notesSlides/notesSlide3.xml"/><Relationship Id="rId7" Type="http://schemas.openxmlformats.org/officeDocument/2006/relationships/hyperlink" Target="http://crm.cegedim-portal.com/resource/Product/FuncDocs/Mobile%20Intelligence%20Suite/TCG-Dataload_MI11_QR.pdf" TargetMode="External"/><Relationship Id="rId2" Type="http://schemas.openxmlformats.org/officeDocument/2006/relationships/slideLayout" Target="../slideLayouts/slideLayout8.xml"/><Relationship Id="rId1" Type="http://schemas.openxmlformats.org/officeDocument/2006/relationships/vmlDrawing" Target="../drawings/vmlDrawing3.vml"/><Relationship Id="rId6" Type="http://schemas.openxmlformats.org/officeDocument/2006/relationships/hyperlink" Target="http://crm.cegedim-portal.com/resource/Product/FuncDocs/Mobile%20Intelligence%20Suite/TCG-NexxusETL_MI11.pdf" TargetMode="External"/><Relationship Id="rId5" Type="http://schemas.openxmlformats.org/officeDocument/2006/relationships/hyperlink" Target="http://crm.cegedim-portal.com/resource/Product/FuncDocs/Mobile%20Intelligence%20Suite/Forms/MI%2011.aspx" TargetMode="External"/><Relationship Id="rId10" Type="http://schemas.openxmlformats.org/officeDocument/2006/relationships/hyperlink" Target="http://crm.cegedim-portal.com/resource/Product/FuncDocs/Mobile%20Intelligence%20Suite/TCG-OneKeyViaNexxusETL_MI11.pdf" TargetMode="External"/><Relationship Id="rId4" Type="http://schemas.openxmlformats.org/officeDocument/2006/relationships/oleObject" Target="../embeddings/oleObject3.bin"/><Relationship Id="rId9" Type="http://schemas.openxmlformats.org/officeDocument/2006/relationships/hyperlink" Target="http://crm.cegedim-portal.com/resource/Product/FuncDocs/Mobile%20Intelligence%20Suite/DID-DataTemplate_MI11.xl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8.xml"/><Relationship Id="rId1" Type="http://schemas.openxmlformats.org/officeDocument/2006/relationships/themeOverride" Target="../theme/themeOverride1.xml"/><Relationship Id="rId4" Type="http://schemas.openxmlformats.org/officeDocument/2006/relationships/image" Target="../media/image67.png"/></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notesSlide" Target="../notesSlides/notesSlide4.xml"/><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oleObject" Target="../embeddings/oleObject4.bin"/><Relationship Id="rId9" Type="http://schemas.openxmlformats.org/officeDocument/2006/relationships/image" Target="../media/image12.png"/></Relationships>
</file>

<file path=ppt/slides/_rels/slide6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5.xml"/><Relationship Id="rId7" Type="http://schemas.openxmlformats.org/officeDocument/2006/relationships/image" Target="../media/image18.png"/><Relationship Id="rId2" Type="http://schemas.openxmlformats.org/officeDocument/2006/relationships/slideLayout" Target="../slideLayouts/slideLayout8.xml"/><Relationship Id="rId1" Type="http://schemas.openxmlformats.org/officeDocument/2006/relationships/vmlDrawing" Target="../drawings/vmlDrawing5.vml"/><Relationship Id="rId6" Type="http://schemas.openxmlformats.org/officeDocument/2006/relationships/oleObject" Target="../embeddings/oleObject5.bin"/><Relationship Id="rId5" Type="http://schemas.openxmlformats.org/officeDocument/2006/relationships/image" Target="../media/image17.jpe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7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9.xml"/><Relationship Id="rId1" Type="http://schemas.openxmlformats.org/officeDocument/2006/relationships/slideLayout" Target="../slideLayouts/slideLayout8.xml"/><Relationship Id="rId5" Type="http://schemas.openxmlformats.org/officeDocument/2006/relationships/image" Target="../media/image84.png"/><Relationship Id="rId4" Type="http://schemas.openxmlformats.org/officeDocument/2006/relationships/image" Target="../media/image83.png"/></Relationships>
</file>

<file path=ppt/slides/_rels/slide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85.png"/></Relationships>
</file>

<file path=ppt/slides/_rels/slide7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88.png"/></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90.png"/></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hyperlink" Target="http://crm.cegedim-portal.com/resource/Product/FuncDocs/Mobile%20Intelligence%20Suite/DID_MI10_OneKey_-_F-II_Format.xls" TargetMode="External"/><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5.png"/><Relationship Id="rId7" Type="http://schemas.openxmlformats.org/officeDocument/2006/relationships/diagramColors" Target="../diagrams/colors1.xml"/><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image" Target="../media/image14.png"/><Relationship Id="rId4" Type="http://schemas.openxmlformats.org/officeDocument/2006/relationships/diagramData" Target="../diagrams/data1.xml"/><Relationship Id="rId9" Type="http://schemas.openxmlformats.org/officeDocument/2006/relationships/image" Target="../media/image92.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30.xml"/><Relationship Id="rId7" Type="http://schemas.openxmlformats.org/officeDocument/2006/relationships/image" Target="../media/image93.png"/><Relationship Id="rId2" Type="http://schemas.openxmlformats.org/officeDocument/2006/relationships/slideLayout" Target="../slideLayouts/slideLayout8.xml"/><Relationship Id="rId1" Type="http://schemas.openxmlformats.org/officeDocument/2006/relationships/vmlDrawing" Target="../drawings/vmlDrawing15.vml"/><Relationship Id="rId6" Type="http://schemas.openxmlformats.org/officeDocument/2006/relationships/hyperlink" Target="http://crm.cegedim-portal.com/resource/Product/FuncDocs/Mobile%20Intelligence%20Suite/DID-MI10_SU02_Changes.xls" TargetMode="External"/><Relationship Id="rId5" Type="http://schemas.openxmlformats.org/officeDocument/2006/relationships/hyperlink" Target="http://crm.cegedim-portal.com/resource/Product/FuncDocs/Mobile%20Intelligence%20Suite/DID-MI11_Changes.xls" TargetMode="External"/><Relationship Id="rId4" Type="http://schemas.openxmlformats.org/officeDocument/2006/relationships/oleObject" Target="../embeddings/oleObject15.bin"/></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8.xml"/><Relationship Id="rId1" Type="http://schemas.openxmlformats.org/officeDocument/2006/relationships/vmlDrawing" Target="../drawings/vmlDrawing16.vml"/><Relationship Id="rId5" Type="http://schemas.openxmlformats.org/officeDocument/2006/relationships/image" Target="../media/image94.png"/><Relationship Id="rId4" Type="http://schemas.openxmlformats.org/officeDocument/2006/relationships/oleObject" Target="../embeddings/oleObject16.bin"/></Relationships>
</file>

<file path=ppt/slides/_rels/slide87.xml.rels><?xml version="1.0" encoding="UTF-8" standalone="yes"?>
<Relationships xmlns="http://schemas.openxmlformats.org/package/2006/relationships"><Relationship Id="rId8" Type="http://schemas.openxmlformats.org/officeDocument/2006/relationships/hyperlink" Target="http://crm.cegedim-portal.com/resource/Product/MI/Technical%20Documents/Mobile%20Intelligence%20Suite%209/Final%20Rel%20Docs/USG-OneKeyViaKomodo_MI9.pdf" TargetMode="External"/><Relationship Id="rId3" Type="http://schemas.openxmlformats.org/officeDocument/2006/relationships/notesSlide" Target="../notesSlides/notesSlide32.xml"/><Relationship Id="rId7" Type="http://schemas.openxmlformats.org/officeDocument/2006/relationships/hyperlink" Target="http://crm.cegedim-portal.com/resource/Product/MI/Technical%20Documents/Forms/AllItems.aspx?RootFolder=/resource/Product/MI/Technical%20Documents/Mobile%20Intelligence%20Suite%206/HotFixReleases/HF-MI6-03/OneKey%20MI%20Interface&amp;FolderC" TargetMode="External"/><Relationship Id="rId2" Type="http://schemas.openxmlformats.org/officeDocument/2006/relationships/slideLayout" Target="../slideLayouts/slideLayout8.xml"/><Relationship Id="rId1" Type="http://schemas.openxmlformats.org/officeDocument/2006/relationships/vmlDrawing" Target="../drawings/vmlDrawing17.vml"/><Relationship Id="rId6" Type="http://schemas.openxmlformats.org/officeDocument/2006/relationships/hyperlink" Target="http://crm.cegedim-portal.com/resource/Product/FuncDocs/Mobile%20Intelligence%20Suite/TCG-OneKeyViaNexxusETL_MI11.pdf" TargetMode="External"/><Relationship Id="rId5" Type="http://schemas.openxmlformats.org/officeDocument/2006/relationships/hyperlink" Target="http://crm.cegedim-portal.com/resource/Product/FuncDocs/Mobile%20Intelligence%20Suite/TCG-OKCode_Migration_Process_F-12_To_FI_Or_FII_Or_CEF-1_MI11.pdf" TargetMode="External"/><Relationship Id="rId4" Type="http://schemas.openxmlformats.org/officeDocument/2006/relationships/oleObject" Target="../embeddings/oleObject17.bin"/></Relationships>
</file>

<file path=ppt/slides/_rels/slide8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8.xml"/><Relationship Id="rId1" Type="http://schemas.openxmlformats.org/officeDocument/2006/relationships/vmlDrawing" Target="../drawings/vmlDrawing6.vml"/><Relationship Id="rId5" Type="http://schemas.openxmlformats.org/officeDocument/2006/relationships/image" Target="../media/image22.png"/><Relationship Id="rId4" Type="http://schemas.openxmlformats.org/officeDocument/2006/relationships/oleObject" Target="../embeddings/oleObject6.bin"/></Relationships>
</file>

<file path=ppt/slides/_rels/slide9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100.png"/></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4.xml"/><Relationship Id="rId1" Type="http://schemas.openxmlformats.org/officeDocument/2006/relationships/slideLayout" Target="../slideLayouts/slideLayout8.xml"/><Relationship Id="rId4" Type="http://schemas.openxmlformats.org/officeDocument/2006/relationships/image" Target="../media/image10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9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106.png"/></Relationships>
</file>

<file path=ppt/slides/_rels/slide9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104.png"/></Relationships>
</file>

<file path=ppt/slides/_rels/slide98.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0.xml"/><Relationship Id="rId1" Type="http://schemas.openxmlformats.org/officeDocument/2006/relationships/slideLayout" Target="../slideLayouts/slideLayout8.xml"/><Relationship Id="rId5" Type="http://schemas.openxmlformats.org/officeDocument/2006/relationships/image" Target="../media/image111.png"/><Relationship Id="rId4" Type="http://schemas.openxmlformats.org/officeDocument/2006/relationships/image" Target="../media/image1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r-FR" sz="2000" b="1" dirty="0" err="1" smtClean="0">
                <a:ea typeface="Times New Roman"/>
                <a:cs typeface="Times New Roman"/>
              </a:rPr>
              <a:t>NexxusETL</a:t>
            </a:r>
            <a:r>
              <a:rPr lang="fr-FR" sz="2000" b="1" dirty="0" smtClean="0">
                <a:ea typeface="Times New Roman"/>
                <a:cs typeface="Times New Roman"/>
              </a:rPr>
              <a:t> </a:t>
            </a:r>
            <a:r>
              <a:rPr lang="fr-FR" sz="2000" b="1" dirty="0" smtClean="0">
                <a:latin typeface="Arial" charset="0"/>
                <a:ea typeface="ＭＳ Ｐゴシック" pitchFamily="34" charset="-128"/>
              </a:rPr>
              <a:t>11</a:t>
            </a:r>
            <a:br>
              <a:rPr lang="fr-FR" sz="2000" b="1" dirty="0" smtClean="0">
                <a:latin typeface="Arial" charset="0"/>
                <a:ea typeface="ＭＳ Ｐゴシック" pitchFamily="34" charset="-128"/>
              </a:rPr>
            </a:br>
            <a:r>
              <a:rPr lang="fr-FR" sz="2000" b="1" dirty="0" smtClean="0">
                <a:latin typeface="Arial" charset="0"/>
                <a:ea typeface="ＭＳ Ｐゴシック" pitchFamily="34" charset="-128"/>
              </a:rPr>
              <a:t>STANDARD CONNECTOR</a:t>
            </a:r>
            <a:r>
              <a:rPr lang="en-US" dirty="0" smtClean="0"/>
              <a:t/>
            </a:r>
            <a:br>
              <a:rPr lang="en-US" dirty="0" smtClean="0"/>
            </a:br>
            <a:endParaRPr lang="en-US" dirty="0"/>
          </a:p>
        </p:txBody>
      </p:sp>
      <p:sp>
        <p:nvSpPr>
          <p:cNvPr id="3" name="Subtitle 2"/>
          <p:cNvSpPr>
            <a:spLocks noGrp="1"/>
          </p:cNvSpPr>
          <p:nvPr>
            <p:ph type="subTitle" idx="1"/>
          </p:nvPr>
        </p:nvSpPr>
        <p:spPr>
          <a:xfrm>
            <a:off x="469899" y="2689427"/>
            <a:ext cx="5040000" cy="564738"/>
          </a:xfrm>
        </p:spPr>
        <p:txBody>
          <a:bodyPr>
            <a:normAutofit/>
          </a:bodyPr>
          <a:lstStyle/>
          <a:p>
            <a:r>
              <a:rPr lang="en-US" dirty="0" smtClean="0">
                <a:solidFill>
                  <a:schemeClr val="bg2">
                    <a:lumMod val="10000"/>
                  </a:schemeClr>
                </a:solidFill>
                <a:latin typeface="Arial" charset="0"/>
                <a:ea typeface="ＭＳ Ｐゴシック" pitchFamily="34" charset="-128"/>
              </a:rPr>
              <a:t>Handbook</a:t>
            </a:r>
            <a:endParaRPr lang="en-US" dirty="0"/>
          </a:p>
        </p:txBody>
      </p:sp>
    </p:spTree>
    <p:extLst>
      <p:ext uri="{BB962C8B-B14F-4D97-AF65-F5344CB8AC3E}">
        <p14:creationId xmlns="" xmlns:p14="http://schemas.microsoft.com/office/powerpoint/2010/main" val="1583166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extLst>
              <p:ext uri="{D42A27DB-BD31-4B8C-83A1-F6EECF244321}">
                <p14:modId xmlns="" xmlns:p14="http://schemas.microsoft.com/office/powerpoint/2010/main" val="2794637776"/>
              </p:ext>
            </p:extLst>
          </p:nvPr>
        </p:nvGraphicFramePr>
        <p:xfrm>
          <a:off x="1588" y="1588"/>
          <a:ext cx="1587" cy="1587"/>
        </p:xfrm>
        <a:graphic>
          <a:graphicData uri="http://schemas.openxmlformats.org/presentationml/2006/ole">
            <p:oleObj spid="_x0000_s73731" name="think-cell Slide" r:id="rId4" imgW="360" imgH="360" progId="">
              <p:embed/>
            </p:oleObj>
          </a:graphicData>
        </a:graphic>
      </p:graphicFrame>
      <p:sp>
        <p:nvSpPr>
          <p:cNvPr id="4" name="Content Placeholder 3"/>
          <p:cNvSpPr>
            <a:spLocks noGrp="1"/>
          </p:cNvSpPr>
          <p:nvPr>
            <p:ph idx="1"/>
          </p:nvPr>
        </p:nvSpPr>
        <p:spPr/>
        <p:txBody>
          <a:bodyPr/>
          <a:lstStyle/>
          <a:p>
            <a:pPr lvl="1" algn="just">
              <a:buSzTx/>
              <a:buFont typeface="Arial" pitchFamily="34" charset="0"/>
              <a:buChar char="•"/>
            </a:pPr>
            <a:r>
              <a:rPr lang="en-US" dirty="0" smtClean="0">
                <a:latin typeface="Arial" pitchFamily="34" charset="0"/>
                <a:ea typeface="ＭＳ Ｐゴシック" pitchFamily="34" charset="-128"/>
              </a:rPr>
              <a:t>The DID provides the list of data loading interfaces and details the standard format used for historic data load and ongoing data loading</a:t>
            </a:r>
          </a:p>
          <a:p>
            <a:pPr lvl="1" algn="just">
              <a:buSzTx/>
              <a:buFont typeface="Arial" pitchFamily="34" charset="0"/>
              <a:buChar char="•"/>
            </a:pPr>
            <a:r>
              <a:rPr lang="en-US" dirty="0" smtClean="0">
                <a:latin typeface="Arial" pitchFamily="34" charset="0"/>
                <a:ea typeface="ＭＳ Ｐゴシック" pitchFamily="34" charset="-128"/>
              </a:rPr>
              <a:t>The DID is a worldwide document</a:t>
            </a:r>
          </a:p>
          <a:p>
            <a:pPr lvl="1" algn="just">
              <a:buSzTx/>
              <a:buFont typeface="Arial" pitchFamily="34" charset="0"/>
              <a:buChar char="•"/>
            </a:pPr>
            <a:r>
              <a:rPr lang="en-US" dirty="0" smtClean="0">
                <a:latin typeface="Arial" pitchFamily="34" charset="0"/>
                <a:ea typeface="ＭＳ Ｐゴシック" pitchFamily="34" charset="-128"/>
              </a:rPr>
              <a:t>The DID evolves with the </a:t>
            </a:r>
            <a:r>
              <a:rPr lang="en-US" dirty="0" err="1" smtClean="0">
                <a:latin typeface="Arial" pitchFamily="34" charset="0"/>
                <a:ea typeface="ＭＳ Ｐゴシック" pitchFamily="34" charset="-128"/>
              </a:rPr>
              <a:t>Nexxus</a:t>
            </a:r>
            <a:r>
              <a:rPr lang="en-US" dirty="0" smtClean="0">
                <a:latin typeface="Arial" pitchFamily="34" charset="0"/>
                <a:ea typeface="ＭＳ Ｐゴシック" pitchFamily="34" charset="-128"/>
              </a:rPr>
              <a:t> MI versions and modules</a:t>
            </a:r>
          </a:p>
          <a:p>
            <a:pPr lvl="1" algn="just">
              <a:buSzTx/>
              <a:buFont typeface="Arial" pitchFamily="34" charset="0"/>
              <a:buChar char="•"/>
            </a:pPr>
            <a:r>
              <a:rPr lang="en-US" dirty="0" smtClean="0">
                <a:latin typeface="Arial" pitchFamily="34" charset="0"/>
                <a:ea typeface="ＭＳ Ｐゴシック" pitchFamily="34" charset="-128"/>
              </a:rPr>
              <a:t>The DID is maintained by Application Engineering Team</a:t>
            </a:r>
          </a:p>
          <a:p>
            <a:pPr lvl="1" algn="just">
              <a:buSzTx/>
              <a:buFont typeface="Arial" pitchFamily="34" charset="0"/>
              <a:buChar char="•"/>
            </a:pPr>
            <a:r>
              <a:rPr lang="en-US" dirty="0" smtClean="0">
                <a:latin typeface="Arial" pitchFamily="34" charset="0"/>
                <a:ea typeface="ＭＳ Ｐゴシック" pitchFamily="34" charset="-128"/>
              </a:rPr>
              <a:t>The loading is managed by the Corporate Technical Implementation or by local teams according to their skills &amp; experience</a:t>
            </a:r>
          </a:p>
          <a:p>
            <a:pPr lvl="1">
              <a:buSzTx/>
              <a:buFont typeface="Arial" pitchFamily="34" charset="0"/>
              <a:buChar char="•"/>
            </a:pPr>
            <a:r>
              <a:rPr lang="en-US" dirty="0" smtClean="0">
                <a:latin typeface="Arial" pitchFamily="34" charset="0"/>
                <a:ea typeface="ＭＳ Ｐゴシック" pitchFamily="34" charset="-128"/>
              </a:rPr>
              <a:t>You can access the DID from </a:t>
            </a:r>
            <a:r>
              <a:rPr lang="en-US" dirty="0" smtClean="0">
                <a:solidFill>
                  <a:schemeClr val="bg2">
                    <a:lumMod val="50000"/>
                  </a:schemeClr>
                </a:solidFill>
                <a:latin typeface="Arial" pitchFamily="34" charset="0"/>
                <a:ea typeface="ＭＳ Ｐゴシック" pitchFamily="34" charset="-128"/>
                <a:hlinkClick r:id="rId5"/>
              </a:rPr>
              <a:t>here</a:t>
            </a:r>
            <a:endParaRPr lang="en-US" dirty="0" smtClean="0">
              <a:solidFill>
                <a:schemeClr val="bg2">
                  <a:lumMod val="50000"/>
                </a:schemeClr>
              </a:solidFill>
              <a:latin typeface="Arial" pitchFamily="34" charset="0"/>
              <a:ea typeface="ＭＳ Ｐゴシック" pitchFamily="34" charset="-128"/>
            </a:endParaRPr>
          </a:p>
        </p:txBody>
      </p:sp>
      <p:sp>
        <p:nvSpPr>
          <p:cNvPr id="8" name="Footer Placeholder 4"/>
          <p:cNvSpPr>
            <a:spLocks noGrp="1"/>
          </p:cNvSpPr>
          <p:nvPr>
            <p:ph type="ftr" sz="quarter" idx="12"/>
          </p:nvPr>
        </p:nvSpPr>
        <p:spPr>
          <a:prstGeom prst="rect">
            <a:avLst/>
          </a:prstGeom>
        </p:spPr>
        <p:txBody>
          <a:bodyPr vert="horz" lIns="91440" tIns="45720" rIns="91440" bIns="45720" rtlCol="0" anchor="ctr"/>
          <a:lstStyle/>
          <a:p>
            <a:pPr fontAlgn="auto">
              <a:spcBef>
                <a:spcPts val="0"/>
              </a:spcBef>
              <a:spcAft>
                <a:spcPts val="0"/>
              </a:spcAft>
            </a:pPr>
            <a:r>
              <a:rPr lang="en-US" smtClean="0"/>
              <a:t>IMS Health Confidential</a:t>
            </a:r>
            <a:endParaRPr lang="en-GB" dirty="0"/>
          </a:p>
        </p:txBody>
      </p:sp>
      <p:sp>
        <p:nvSpPr>
          <p:cNvPr id="3" name="Title 2"/>
          <p:cNvSpPr>
            <a:spLocks noGrp="1"/>
          </p:cNvSpPr>
          <p:nvPr>
            <p:ph type="title"/>
          </p:nvPr>
        </p:nvSpPr>
        <p:spPr/>
        <p:txBody>
          <a:bodyPr/>
          <a:lstStyle/>
          <a:p>
            <a:r>
              <a:rPr lang="en-US" dirty="0" smtClean="0"/>
              <a:t>Data Interface Document</a:t>
            </a:r>
            <a:endParaRPr lang="en-US" dirty="0"/>
          </a:p>
        </p:txBody>
      </p:sp>
    </p:spTree>
    <p:extLst>
      <p:ext uri="{BB962C8B-B14F-4D97-AF65-F5344CB8AC3E}">
        <p14:creationId xmlns="" xmlns:p14="http://schemas.microsoft.com/office/powerpoint/2010/main" val="283499149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err="1" smtClean="0"/>
              <a:t>NexxusETL</a:t>
            </a:r>
            <a:r>
              <a:rPr lang="fr-FR" dirty="0" smtClean="0"/>
              <a:t> </a:t>
            </a:r>
            <a:r>
              <a:rPr lang="fr-FR" dirty="0" smtClean="0">
                <a:ea typeface="ＭＳ Ｐゴシック" pitchFamily="34" charset="-128"/>
                <a:sym typeface="Arial" pitchFamily="34" charset="0"/>
              </a:rPr>
              <a:t>- ONEKEY</a:t>
            </a:r>
            <a:endParaRPr lang="en-GB" dirty="0"/>
          </a:p>
        </p:txBody>
      </p:sp>
      <p:sp>
        <p:nvSpPr>
          <p:cNvPr id="7"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
        <p:nvSpPr>
          <p:cNvPr id="8" name="Content Placeholder 1"/>
          <p:cNvSpPr>
            <a:spLocks noGrp="1"/>
          </p:cNvSpPr>
          <p:nvPr>
            <p:ph idx="1"/>
          </p:nvPr>
        </p:nvSpPr>
        <p:spPr>
          <a:xfrm>
            <a:off x="495443" y="1302459"/>
            <a:ext cx="8279999" cy="4478921"/>
          </a:xfrm>
        </p:spPr>
        <p:txBody>
          <a:bodyPr/>
          <a:lstStyle/>
          <a:p>
            <a:r>
              <a:rPr lang="en-US" dirty="0" smtClean="0"/>
              <a:t>The Delete option       will Inactivate a scheduled job without deleting the scheduler parameters</a:t>
            </a:r>
          </a:p>
          <a:p>
            <a:pPr marL="137160" lvl="1" indent="-137160">
              <a:buFont typeface="Arial"/>
              <a:buChar char="•"/>
            </a:pPr>
            <a:endParaRPr lang="fr-FR" dirty="0" smtClean="0">
              <a:latin typeface="Arial" pitchFamily="34" charset="0"/>
              <a:ea typeface="ＭＳ Ｐゴシック" pitchFamily="34" charset="-128"/>
            </a:endParaRPr>
          </a:p>
          <a:p>
            <a:endParaRPr lang="en-GB" dirty="0"/>
          </a:p>
        </p:txBody>
      </p:sp>
      <p:pic>
        <p:nvPicPr>
          <p:cNvPr id="13" name="Picture 4"/>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678430" y="1338021"/>
            <a:ext cx="352425" cy="2571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4" name="Picture 3"/>
          <p:cNvPicPr>
            <a:picLocks noChangeAspect="1" noChangeArrowheads="1"/>
          </p:cNvPicPr>
          <p:nvPr/>
        </p:nvPicPr>
        <p:blipFill>
          <a:blip r:embed="rId4" cstate="print">
            <a:extLst>
              <a:ext uri="{28A0092B-C50C-407E-A947-70E740481C1C}">
                <a14:useLocalDpi xmlns="" xmlns:a14="http://schemas.microsoft.com/office/drawing/2010/main" val="0"/>
              </a:ext>
            </a:extLst>
          </a:blip>
          <a:srcRect l="945" t="3016"/>
          <a:stretch>
            <a:fillRect/>
          </a:stretch>
        </p:blipFill>
        <p:spPr bwMode="auto">
          <a:xfrm>
            <a:off x="2447925" y="4476750"/>
            <a:ext cx="3792885" cy="1274812"/>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5"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l="1159" t="24020" r="3402" b="7287"/>
          <a:stretch>
            <a:fillRect/>
          </a:stretch>
        </p:blipFill>
        <p:spPr bwMode="auto">
          <a:xfrm>
            <a:off x="704850" y="2564904"/>
            <a:ext cx="7683574" cy="1235571"/>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6" name="Rectangle 15"/>
          <p:cNvSpPr/>
          <p:nvPr/>
        </p:nvSpPr>
        <p:spPr>
          <a:xfrm>
            <a:off x="1103712" y="3356992"/>
            <a:ext cx="662358" cy="360040"/>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Rectangle 16"/>
          <p:cNvSpPr/>
          <p:nvPr/>
        </p:nvSpPr>
        <p:spPr>
          <a:xfrm>
            <a:off x="2843808" y="2711301"/>
            <a:ext cx="792088" cy="302321"/>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err="1" smtClean="0"/>
              <a:t>NexxusETL</a:t>
            </a:r>
            <a:r>
              <a:rPr lang="fr-FR" dirty="0" smtClean="0"/>
              <a:t> </a:t>
            </a:r>
            <a:r>
              <a:rPr lang="fr-FR" dirty="0" smtClean="0">
                <a:ea typeface="ＭＳ Ｐゴシック" pitchFamily="34" charset="-128"/>
                <a:sym typeface="Arial" pitchFamily="34" charset="0"/>
              </a:rPr>
              <a:t>- ONEKEY</a:t>
            </a:r>
            <a:endParaRPr lang="en-GB" dirty="0"/>
          </a:p>
        </p:txBody>
      </p:sp>
      <p:sp>
        <p:nvSpPr>
          <p:cNvPr id="7"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
        <p:nvSpPr>
          <p:cNvPr id="8" name="Content Placeholder 1"/>
          <p:cNvSpPr>
            <a:spLocks noGrp="1"/>
          </p:cNvSpPr>
          <p:nvPr>
            <p:ph idx="1"/>
          </p:nvPr>
        </p:nvSpPr>
        <p:spPr>
          <a:xfrm>
            <a:off x="495443" y="1302459"/>
            <a:ext cx="8279999" cy="4478921"/>
          </a:xfrm>
        </p:spPr>
        <p:txBody>
          <a:bodyPr/>
          <a:lstStyle/>
          <a:p>
            <a:r>
              <a:rPr lang="en-US" dirty="0" smtClean="0"/>
              <a:t>An Inactive job will be displayed  with</a:t>
            </a:r>
          </a:p>
          <a:p>
            <a:endParaRPr lang="en-US" dirty="0" smtClean="0"/>
          </a:p>
          <a:p>
            <a:endParaRPr lang="en-US" dirty="0" smtClean="0"/>
          </a:p>
          <a:p>
            <a:endParaRPr lang="en-US" dirty="0" smtClean="0"/>
          </a:p>
          <a:p>
            <a:r>
              <a:rPr lang="en-US" dirty="0" smtClean="0"/>
              <a:t>Sign into Force Administrator to re-activate the job with the previous parameters</a:t>
            </a:r>
          </a:p>
          <a:p>
            <a:pPr lvl="1"/>
            <a:r>
              <a:rPr lang="en-US" sz="1600" b="1" dirty="0" smtClean="0"/>
              <a:t>Services &gt; Scheduler  </a:t>
            </a:r>
            <a:r>
              <a:rPr lang="en-US" sz="1600" dirty="0" smtClean="0"/>
              <a:t>right click on job – select </a:t>
            </a:r>
            <a:r>
              <a:rPr lang="en-US" sz="1600" b="1" dirty="0" smtClean="0"/>
              <a:t>Activate</a:t>
            </a:r>
          </a:p>
          <a:p>
            <a:endParaRPr lang="en-US" b="1" dirty="0" smtClean="0"/>
          </a:p>
          <a:p>
            <a:pPr marL="137160" lvl="1" indent="-137160">
              <a:buFont typeface="Arial"/>
              <a:buChar char="•"/>
            </a:pPr>
            <a:endParaRPr lang="fr-FR" dirty="0" smtClean="0">
              <a:latin typeface="Arial" pitchFamily="34" charset="0"/>
              <a:ea typeface="ＭＳ Ｐゴシック" pitchFamily="34" charset="-128"/>
            </a:endParaRPr>
          </a:p>
          <a:p>
            <a:endParaRPr lang="en-GB" dirty="0"/>
          </a:p>
        </p:txBody>
      </p:sp>
      <p:pic>
        <p:nvPicPr>
          <p:cNvPr id="10"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l="7096" t="7421" r="2279" b="5078"/>
          <a:stretch>
            <a:fillRect/>
          </a:stretch>
        </p:blipFill>
        <p:spPr bwMode="auto">
          <a:xfrm>
            <a:off x="4932040" y="1340768"/>
            <a:ext cx="276225" cy="25003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1"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r="9882" b="13496"/>
          <a:stretch>
            <a:fillRect/>
          </a:stretch>
        </p:blipFill>
        <p:spPr bwMode="auto">
          <a:xfrm>
            <a:off x="943025" y="1722909"/>
            <a:ext cx="1333450" cy="1086966"/>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2"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r="2089" b="10531"/>
          <a:stretch>
            <a:fillRect/>
          </a:stretch>
        </p:blipFill>
        <p:spPr bwMode="auto">
          <a:xfrm>
            <a:off x="539551" y="4509120"/>
            <a:ext cx="8109149" cy="113920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err="1" smtClean="0"/>
              <a:t>NexxusETL</a:t>
            </a:r>
            <a:r>
              <a:rPr lang="fr-FR" dirty="0" smtClean="0"/>
              <a:t> </a:t>
            </a:r>
            <a:r>
              <a:rPr lang="fr-FR" dirty="0" smtClean="0">
                <a:ea typeface="ＭＳ Ｐゴシック" pitchFamily="34" charset="-128"/>
                <a:sym typeface="Arial" pitchFamily="34" charset="0"/>
              </a:rPr>
              <a:t>- ONEKEY</a:t>
            </a:r>
            <a:endParaRPr lang="en-GB" dirty="0"/>
          </a:p>
        </p:txBody>
      </p:sp>
      <p:sp>
        <p:nvSpPr>
          <p:cNvPr id="7"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
        <p:nvSpPr>
          <p:cNvPr id="9" name="Content Placeholder 8"/>
          <p:cNvSpPr>
            <a:spLocks noGrp="1"/>
          </p:cNvSpPr>
          <p:nvPr>
            <p:ph idx="1"/>
          </p:nvPr>
        </p:nvSpPr>
        <p:spPr>
          <a:xfrm>
            <a:off x="495443" y="1279599"/>
            <a:ext cx="8279999" cy="4478921"/>
          </a:xfrm>
        </p:spPr>
        <p:txBody>
          <a:bodyPr/>
          <a:lstStyle/>
          <a:p>
            <a:r>
              <a:rPr lang="fr-FR" sz="1400" dirty="0" err="1" smtClean="0"/>
              <a:t>NexxusETL</a:t>
            </a:r>
            <a:r>
              <a:rPr lang="fr-FR" sz="1400" dirty="0" smtClean="0"/>
              <a:t> </a:t>
            </a:r>
            <a:r>
              <a:rPr lang="en-US" sz="1400" dirty="0" smtClean="0"/>
              <a:t>jobs are entered into an execution queue in the order in which they were submitted, indicated by the Job Run Id number. </a:t>
            </a:r>
          </a:p>
          <a:p>
            <a:r>
              <a:rPr lang="en-US" sz="1400" dirty="0" smtClean="0"/>
              <a:t>From the </a:t>
            </a:r>
            <a:r>
              <a:rPr lang="en-US" sz="1400" b="1" dirty="0" smtClean="0"/>
              <a:t>Dashboard</a:t>
            </a:r>
            <a:r>
              <a:rPr lang="en-US" sz="1400" dirty="0" smtClean="0"/>
              <a:t> tab the user can change the job priority for </a:t>
            </a:r>
            <a:r>
              <a:rPr lang="en-US" sz="1400" b="1" dirty="0" smtClean="0"/>
              <a:t>Pending status jobs only. </a:t>
            </a:r>
          </a:p>
          <a:p>
            <a:r>
              <a:rPr lang="en-US" sz="1400" dirty="0" smtClean="0"/>
              <a:t>Priorities can be re-assigned by </a:t>
            </a:r>
            <a:r>
              <a:rPr lang="en-US" sz="1400" b="1" dirty="0" smtClean="0"/>
              <a:t>tenant administrators </a:t>
            </a:r>
            <a:r>
              <a:rPr lang="en-US" sz="1400" dirty="0" smtClean="0"/>
              <a:t>and the </a:t>
            </a:r>
            <a:r>
              <a:rPr lang="en-US" sz="1400" b="1" dirty="0" smtClean="0"/>
              <a:t>Super</a:t>
            </a:r>
            <a:r>
              <a:rPr lang="en-US" sz="1400" dirty="0" smtClean="0"/>
              <a:t> </a:t>
            </a:r>
            <a:r>
              <a:rPr lang="en-US" sz="1400" b="1" dirty="0" smtClean="0"/>
              <a:t>User</a:t>
            </a:r>
            <a:r>
              <a:rPr lang="en-US" sz="1400" dirty="0" smtClean="0"/>
              <a:t>.</a:t>
            </a:r>
          </a:p>
          <a:p>
            <a:r>
              <a:rPr lang="en-US" sz="1400" dirty="0" smtClean="0"/>
              <a:t>Right click on the job, then Click on Change Priority, the cursor turns to the hand icon </a:t>
            </a:r>
          </a:p>
          <a:p>
            <a:r>
              <a:rPr lang="en-US" sz="1400" dirty="0" smtClean="0"/>
              <a:t>Drag and drop at new location in the list to increase or decrease the priority of the </a:t>
            </a:r>
            <a:r>
              <a:rPr lang="en-US" sz="1400" b="1" dirty="0" smtClean="0"/>
              <a:t>Pending</a:t>
            </a:r>
            <a:r>
              <a:rPr lang="en-US" sz="1400" dirty="0" smtClean="0"/>
              <a:t> </a:t>
            </a:r>
            <a:r>
              <a:rPr lang="en-US" sz="1400" b="1" dirty="0" smtClean="0"/>
              <a:t>job </a:t>
            </a:r>
          </a:p>
          <a:p>
            <a:pPr marL="0" indent="0">
              <a:buNone/>
            </a:pPr>
            <a:endParaRPr lang="en-US" sz="1600" dirty="0" smtClean="0"/>
          </a:p>
          <a:p>
            <a:endParaRPr lang="en-GB" sz="1600" dirty="0"/>
          </a:p>
        </p:txBody>
      </p:sp>
      <p:pic>
        <p:nvPicPr>
          <p:cNvPr id="14"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l="1778" t="6695"/>
          <a:stretch>
            <a:fillRect/>
          </a:stretch>
        </p:blipFill>
        <p:spPr bwMode="auto">
          <a:xfrm>
            <a:off x="755576" y="4293096"/>
            <a:ext cx="7955662" cy="1545312"/>
          </a:xfrm>
          <a:prstGeom prst="rect">
            <a:avLst/>
          </a:prstGeom>
          <a:noFill/>
          <a:ln>
            <a:solidFill>
              <a:schemeClr val="tx1"/>
            </a:solid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5" name="Rectangle 14"/>
          <p:cNvSpPr/>
          <p:nvPr/>
        </p:nvSpPr>
        <p:spPr>
          <a:xfrm>
            <a:off x="755576" y="5006826"/>
            <a:ext cx="7169050" cy="576064"/>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r="2350" b="6151"/>
          <a:stretch>
            <a:fillRect/>
          </a:stretch>
        </p:blipFill>
        <p:spPr bwMode="auto">
          <a:xfrm>
            <a:off x="467544" y="2156781"/>
            <a:ext cx="8285931" cy="3475669"/>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Title 3"/>
          <p:cNvSpPr>
            <a:spLocks noGrp="1"/>
          </p:cNvSpPr>
          <p:nvPr>
            <p:ph type="title"/>
          </p:nvPr>
        </p:nvSpPr>
        <p:spPr/>
        <p:txBody>
          <a:bodyPr/>
          <a:lstStyle/>
          <a:p>
            <a:r>
              <a:rPr lang="fr-FR" dirty="0" err="1" smtClean="0"/>
              <a:t>NexxusETL</a:t>
            </a:r>
            <a:r>
              <a:rPr lang="fr-FR" dirty="0" smtClean="0"/>
              <a:t> </a:t>
            </a:r>
            <a:r>
              <a:rPr lang="fr-FR" dirty="0" smtClean="0">
                <a:ea typeface="ＭＳ Ｐゴシック" pitchFamily="34" charset="-128"/>
                <a:sym typeface="Arial" pitchFamily="34" charset="0"/>
              </a:rPr>
              <a:t>- ONEKEY</a:t>
            </a:r>
            <a:endParaRPr lang="en-GB" dirty="0"/>
          </a:p>
        </p:txBody>
      </p:sp>
      <p:sp>
        <p:nvSpPr>
          <p:cNvPr id="7"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
        <p:nvSpPr>
          <p:cNvPr id="9" name="Content Placeholder 8"/>
          <p:cNvSpPr>
            <a:spLocks noGrp="1"/>
          </p:cNvSpPr>
          <p:nvPr>
            <p:ph idx="1"/>
          </p:nvPr>
        </p:nvSpPr>
        <p:spPr>
          <a:xfrm>
            <a:off x="495443" y="1279599"/>
            <a:ext cx="8279999" cy="4478921"/>
          </a:xfrm>
        </p:spPr>
        <p:txBody>
          <a:bodyPr/>
          <a:lstStyle/>
          <a:p>
            <a:r>
              <a:rPr lang="en-US" sz="1800" dirty="0" smtClean="0"/>
              <a:t>Confirmation that the priority has changed is the cursor changing back to the arrow          and the job in the new location</a:t>
            </a:r>
          </a:p>
          <a:p>
            <a:endParaRPr lang="en-GB" sz="1600" dirty="0"/>
          </a:p>
        </p:txBody>
      </p:sp>
      <p:sp>
        <p:nvSpPr>
          <p:cNvPr id="15" name="Rectangle 14"/>
          <p:cNvSpPr/>
          <p:nvPr/>
        </p:nvSpPr>
        <p:spPr>
          <a:xfrm>
            <a:off x="539552" y="4420096"/>
            <a:ext cx="8136904" cy="360040"/>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8"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331640" y="1556792"/>
            <a:ext cx="441728" cy="36004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cstate="print"/>
          <a:srcRect/>
          <a:stretch>
            <a:fillRect/>
          </a:stretch>
        </p:blipFill>
        <p:spPr bwMode="auto">
          <a:xfrm>
            <a:off x="441383" y="1191081"/>
            <a:ext cx="8261235" cy="4856838"/>
          </a:xfrm>
          <a:prstGeom prst="rect">
            <a:avLst/>
          </a:prstGeom>
          <a:noFill/>
          <a:ln w="9525">
            <a:solidFill>
              <a:schemeClr val="tx1"/>
            </a:solidFill>
            <a:miter lim="800000"/>
            <a:headEnd/>
            <a:tailEnd/>
          </a:ln>
        </p:spPr>
      </p:pic>
      <p:sp>
        <p:nvSpPr>
          <p:cNvPr id="4" name="Title 3"/>
          <p:cNvSpPr>
            <a:spLocks noGrp="1"/>
          </p:cNvSpPr>
          <p:nvPr>
            <p:ph type="title"/>
          </p:nvPr>
        </p:nvSpPr>
        <p:spPr/>
        <p:txBody>
          <a:bodyPr/>
          <a:lstStyle/>
          <a:p>
            <a:r>
              <a:rPr lang="fr-FR" dirty="0" err="1" smtClean="0"/>
              <a:t>NexxusETL</a:t>
            </a:r>
            <a:r>
              <a:rPr lang="fr-FR" dirty="0" smtClean="0"/>
              <a:t> </a:t>
            </a:r>
            <a:r>
              <a:rPr lang="fr-FR" dirty="0" smtClean="0">
                <a:ea typeface="ＭＳ Ｐゴシック" pitchFamily="34" charset="-128"/>
                <a:sym typeface="Arial" pitchFamily="34" charset="0"/>
              </a:rPr>
              <a:t>- ONEKEY</a:t>
            </a:r>
            <a:endParaRPr lang="en-GB" dirty="0"/>
          </a:p>
        </p:txBody>
      </p:sp>
      <p:sp>
        <p:nvSpPr>
          <p:cNvPr id="7"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
        <p:nvSpPr>
          <p:cNvPr id="12" name="Rectangle 11"/>
          <p:cNvSpPr/>
          <p:nvPr/>
        </p:nvSpPr>
        <p:spPr>
          <a:xfrm>
            <a:off x="622300" y="2554734"/>
            <a:ext cx="4856480" cy="202754"/>
          </a:xfrm>
          <a:prstGeom prst="rect">
            <a:avLst/>
          </a:prstGeom>
          <a:noFill/>
          <a:ln w="571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Rectangle 13"/>
          <p:cNvSpPr/>
          <p:nvPr/>
        </p:nvSpPr>
        <p:spPr>
          <a:xfrm>
            <a:off x="622300" y="2352674"/>
            <a:ext cx="4856480" cy="202059"/>
          </a:xfrm>
          <a:prstGeom prst="rect">
            <a:avLst/>
          </a:prstGeom>
          <a:noFill/>
          <a:ln w="571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err="1" smtClean="0"/>
              <a:t>NexxusETL</a:t>
            </a:r>
            <a:r>
              <a:rPr lang="fr-FR" dirty="0" smtClean="0"/>
              <a:t> </a:t>
            </a:r>
            <a:r>
              <a:rPr lang="fr-FR" dirty="0" smtClean="0">
                <a:ea typeface="ＭＳ Ｐゴシック" pitchFamily="34" charset="-128"/>
                <a:sym typeface="Arial" pitchFamily="34" charset="0"/>
              </a:rPr>
              <a:t>- ONEKEY</a:t>
            </a:r>
            <a:endParaRPr lang="en-GB" dirty="0"/>
          </a:p>
        </p:txBody>
      </p:sp>
      <p:sp>
        <p:nvSpPr>
          <p:cNvPr id="7"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
        <p:nvSpPr>
          <p:cNvPr id="9" name="Content Placeholder 8"/>
          <p:cNvSpPr>
            <a:spLocks noGrp="1"/>
          </p:cNvSpPr>
          <p:nvPr>
            <p:ph idx="1"/>
          </p:nvPr>
        </p:nvSpPr>
        <p:spPr>
          <a:xfrm>
            <a:off x="495443" y="1279599"/>
            <a:ext cx="8279999" cy="4478921"/>
          </a:xfrm>
        </p:spPr>
        <p:txBody>
          <a:bodyPr/>
          <a:lstStyle/>
          <a:p>
            <a:r>
              <a:rPr lang="en-US" sz="1800" dirty="0" smtClean="0"/>
              <a:t>Server directory structure for a </a:t>
            </a:r>
            <a:r>
              <a:rPr lang="en-US" sz="1800" dirty="0" err="1" smtClean="0"/>
              <a:t>NexxusETL</a:t>
            </a:r>
            <a:r>
              <a:rPr lang="en-US" sz="1800" dirty="0" smtClean="0"/>
              <a:t> </a:t>
            </a:r>
            <a:r>
              <a:rPr lang="en-US" sz="1800" dirty="0" err="1" smtClean="0"/>
              <a:t>OneKey</a:t>
            </a:r>
            <a:r>
              <a:rPr lang="en-US" sz="1800" dirty="0" smtClean="0"/>
              <a:t> pro</a:t>
            </a:r>
            <a:r>
              <a:rPr lang="fr-FR" sz="1800" dirty="0" err="1" smtClean="0"/>
              <a:t>ject</a:t>
            </a:r>
            <a:endParaRPr lang="fr-FR" sz="1800" dirty="0" smtClean="0">
              <a:latin typeface="Arial" pitchFamily="34" charset="0"/>
              <a:ea typeface="ＭＳ Ｐゴシック" pitchFamily="34" charset="-128"/>
            </a:endParaRPr>
          </a:p>
          <a:p>
            <a:endParaRPr lang="en-GB" sz="1600" dirty="0"/>
          </a:p>
        </p:txBody>
      </p:sp>
      <p:pic>
        <p:nvPicPr>
          <p:cNvPr id="8" name="Picture 2"/>
          <p:cNvPicPr>
            <a:picLocks noChangeAspect="1" noChangeArrowheads="1"/>
          </p:cNvPicPr>
          <p:nvPr/>
        </p:nvPicPr>
        <p:blipFill>
          <a:blip r:embed="rId3" cstate="print"/>
          <a:srcRect/>
          <a:stretch>
            <a:fillRect/>
          </a:stretch>
        </p:blipFill>
        <p:spPr bwMode="auto">
          <a:xfrm>
            <a:off x="838200" y="1700808"/>
            <a:ext cx="3851537" cy="456247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err="1" smtClean="0"/>
              <a:t>NexxusETL</a:t>
            </a:r>
            <a:r>
              <a:rPr lang="fr-FR" dirty="0" smtClean="0"/>
              <a:t> </a:t>
            </a:r>
            <a:r>
              <a:rPr lang="fr-FR" dirty="0" smtClean="0">
                <a:ea typeface="ＭＳ Ｐゴシック" pitchFamily="34" charset="-128"/>
                <a:sym typeface="Arial" pitchFamily="34" charset="0"/>
              </a:rPr>
              <a:t>- ONEKEY</a:t>
            </a:r>
            <a:endParaRPr lang="en-GB" dirty="0"/>
          </a:p>
        </p:txBody>
      </p:sp>
      <p:sp>
        <p:nvSpPr>
          <p:cNvPr id="7"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
        <p:nvSpPr>
          <p:cNvPr id="9" name="Content Placeholder 8"/>
          <p:cNvSpPr>
            <a:spLocks noGrp="1"/>
          </p:cNvSpPr>
          <p:nvPr>
            <p:ph idx="1"/>
          </p:nvPr>
        </p:nvSpPr>
        <p:spPr>
          <a:xfrm>
            <a:off x="495443" y="1279599"/>
            <a:ext cx="8279999" cy="4478921"/>
          </a:xfrm>
        </p:spPr>
        <p:txBody>
          <a:bodyPr/>
          <a:lstStyle/>
          <a:p>
            <a:pPr marL="137160" lvl="1" indent="-137160">
              <a:buFont typeface="Arial"/>
              <a:buChar char="•"/>
            </a:pPr>
            <a:r>
              <a:rPr lang="en-US" dirty="0" smtClean="0">
                <a:latin typeface="Arial" pitchFamily="34" charset="0"/>
                <a:ea typeface="ＭＳ Ｐゴシック" pitchFamily="34" charset="-128"/>
              </a:rPr>
              <a:t>Information regarding data loading setting in Force Administrator are available through the tenant table</a:t>
            </a:r>
          </a:p>
          <a:p>
            <a:endParaRPr lang="en-US" sz="1800" dirty="0" smtClean="0">
              <a:latin typeface="Arial" pitchFamily="34" charset="0"/>
              <a:ea typeface="ＭＳ Ｐゴシック" pitchFamily="34" charset="-128"/>
            </a:endParaRPr>
          </a:p>
          <a:p>
            <a:endParaRPr lang="en-US" sz="1600" dirty="0"/>
          </a:p>
        </p:txBody>
      </p:sp>
      <p:pic>
        <p:nvPicPr>
          <p:cNvPr id="6" name="Picture 2"/>
          <p:cNvPicPr>
            <a:picLocks noChangeAspect="1" noChangeArrowheads="1"/>
          </p:cNvPicPr>
          <p:nvPr/>
        </p:nvPicPr>
        <p:blipFill>
          <a:blip r:embed="rId3" cstate="print"/>
          <a:srcRect t="47251" b="2508"/>
          <a:stretch>
            <a:fillRect/>
          </a:stretch>
        </p:blipFill>
        <p:spPr bwMode="auto">
          <a:xfrm>
            <a:off x="230022" y="2687471"/>
            <a:ext cx="8593479" cy="2608429"/>
          </a:xfrm>
          <a:prstGeom prst="rect">
            <a:avLst/>
          </a:prstGeom>
          <a:ln>
            <a:solidFill>
              <a:schemeClr val="tx1"/>
            </a:solidFill>
          </a:ln>
          <a:effectLst>
            <a:outerShdw blurRad="292100" dist="139700" dir="2700000" algn="tl" rotWithShape="0">
              <a:srgbClr val="333333">
                <a:alpha val="65000"/>
              </a:srgbClr>
            </a:outerShdw>
          </a:effectLst>
        </p:spPr>
      </p:pic>
      <p:sp>
        <p:nvSpPr>
          <p:cNvPr id="10" name="Rectangle 9"/>
          <p:cNvSpPr/>
          <p:nvPr/>
        </p:nvSpPr>
        <p:spPr>
          <a:xfrm>
            <a:off x="563878" y="2806701"/>
            <a:ext cx="647701" cy="177800"/>
          </a:xfrm>
          <a:prstGeom prst="rect">
            <a:avLst/>
          </a:prstGeom>
          <a:noFill/>
          <a:ln w="57150">
            <a:solidFill>
              <a:schemeClr val="accent6"/>
            </a:solidFill>
          </a:ln>
          <a:effectLst>
            <a:outerShdw blurRad="50800" dist="38100" dir="18900000" algn="b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err="1" smtClean="0"/>
              <a:t>NexxusETL</a:t>
            </a:r>
            <a:r>
              <a:rPr lang="fr-FR" dirty="0" smtClean="0"/>
              <a:t> </a:t>
            </a:r>
            <a:r>
              <a:rPr lang="fr-FR" dirty="0" smtClean="0">
                <a:ea typeface="ＭＳ Ｐゴシック" pitchFamily="34" charset="-128"/>
                <a:sym typeface="Arial" pitchFamily="34" charset="0"/>
              </a:rPr>
              <a:t>- ONEKEY</a:t>
            </a:r>
            <a:endParaRPr lang="en-GB" dirty="0"/>
          </a:p>
        </p:txBody>
      </p:sp>
      <p:sp>
        <p:nvSpPr>
          <p:cNvPr id="7"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
        <p:nvSpPr>
          <p:cNvPr id="9" name="Content Placeholder 8"/>
          <p:cNvSpPr>
            <a:spLocks noGrp="1"/>
          </p:cNvSpPr>
          <p:nvPr>
            <p:ph idx="1"/>
          </p:nvPr>
        </p:nvSpPr>
        <p:spPr>
          <a:xfrm>
            <a:off x="495443" y="1279599"/>
            <a:ext cx="8279999" cy="4478921"/>
          </a:xfrm>
        </p:spPr>
        <p:txBody>
          <a:bodyPr/>
          <a:lstStyle/>
          <a:p>
            <a:pPr marL="137160" lvl="1" indent="-137160">
              <a:buFont typeface="Arial"/>
              <a:buChar char="•"/>
            </a:pPr>
            <a:r>
              <a:rPr lang="en-US" dirty="0" smtClean="0">
                <a:latin typeface="Arial" pitchFamily="34" charset="0"/>
                <a:ea typeface="ＭＳ Ｐゴシック" pitchFamily="34" charset="-128"/>
              </a:rPr>
              <a:t>Global variables are in DLT_GLOBAL_VARIABLE table</a:t>
            </a:r>
          </a:p>
          <a:p>
            <a:endParaRPr lang="fr-FR" sz="1800" dirty="0" smtClean="0">
              <a:latin typeface="Arial" pitchFamily="34" charset="0"/>
              <a:ea typeface="ＭＳ Ｐゴシック" pitchFamily="34" charset="-128"/>
            </a:endParaRPr>
          </a:p>
          <a:p>
            <a:endParaRPr lang="en-GB" sz="1600" dirty="0"/>
          </a:p>
        </p:txBody>
      </p:sp>
      <p:pic>
        <p:nvPicPr>
          <p:cNvPr id="8" name="Picture 3"/>
          <p:cNvPicPr>
            <a:picLocks noChangeAspect="1" noChangeArrowheads="1"/>
          </p:cNvPicPr>
          <p:nvPr/>
        </p:nvPicPr>
        <p:blipFill>
          <a:blip r:embed="rId3" cstate="print"/>
          <a:srcRect l="25888" t="9441" r="33261" b="4434"/>
          <a:stretch>
            <a:fillRect/>
          </a:stretch>
        </p:blipFill>
        <p:spPr bwMode="auto">
          <a:xfrm>
            <a:off x="4499992" y="1772816"/>
            <a:ext cx="3310283" cy="4216449"/>
          </a:xfrm>
          <a:prstGeom prst="rect">
            <a:avLst/>
          </a:prstGeom>
          <a:ln>
            <a:solidFill>
              <a:schemeClr val="tx1"/>
            </a:solidFill>
          </a:ln>
          <a:effectLst>
            <a:outerShdw blurRad="292100" dist="139700" dir="2700000" algn="tl" rotWithShape="0">
              <a:srgbClr val="333333">
                <a:alpha val="65000"/>
              </a:srgbClr>
            </a:outerShdw>
          </a:effectLst>
        </p:spPr>
      </p:pic>
      <p:pic>
        <p:nvPicPr>
          <p:cNvPr id="11" name="Picture 2"/>
          <p:cNvPicPr>
            <a:picLocks noChangeAspect="1" noChangeArrowheads="1"/>
          </p:cNvPicPr>
          <p:nvPr/>
        </p:nvPicPr>
        <p:blipFill>
          <a:blip r:embed="rId4" cstate="print"/>
          <a:srcRect/>
          <a:stretch>
            <a:fillRect/>
          </a:stretch>
        </p:blipFill>
        <p:spPr bwMode="auto">
          <a:xfrm>
            <a:off x="292101" y="1755384"/>
            <a:ext cx="2803628" cy="3824514"/>
          </a:xfrm>
          <a:prstGeom prst="rect">
            <a:avLst/>
          </a:prstGeom>
          <a:ln>
            <a:solidFill>
              <a:schemeClr val="tx1"/>
            </a:solidFill>
          </a:ln>
          <a:effectLst>
            <a:outerShdw blurRad="292100" dist="139700" dir="2700000" algn="tl" rotWithShape="0">
              <a:srgbClr val="333333">
                <a:alpha val="65000"/>
              </a:srgbClr>
            </a:outerShdw>
          </a:effectLst>
        </p:spPr>
      </p:pic>
      <p:sp>
        <p:nvSpPr>
          <p:cNvPr id="12" name="Right Arrow 11"/>
          <p:cNvSpPr/>
          <p:nvPr/>
        </p:nvSpPr>
        <p:spPr>
          <a:xfrm>
            <a:off x="3390901" y="3638613"/>
            <a:ext cx="914400" cy="685800"/>
          </a:xfrm>
          <a:prstGeom prst="rightArrow">
            <a:avLst/>
          </a:prstGeom>
          <a:solidFill>
            <a:srgbClr val="25B4FF"/>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err="1" smtClean="0"/>
              <a:t>NexxusETL</a:t>
            </a:r>
            <a:r>
              <a:rPr lang="fr-FR" dirty="0" smtClean="0"/>
              <a:t> </a:t>
            </a:r>
            <a:r>
              <a:rPr lang="fr-FR" dirty="0" smtClean="0">
                <a:ea typeface="ＭＳ Ｐゴシック" pitchFamily="34" charset="-128"/>
                <a:sym typeface="Arial" pitchFamily="34" charset="0"/>
              </a:rPr>
              <a:t>- ONEKEY</a:t>
            </a:r>
            <a:endParaRPr lang="en-GB" dirty="0"/>
          </a:p>
        </p:txBody>
      </p:sp>
      <p:sp>
        <p:nvSpPr>
          <p:cNvPr id="7"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
        <p:nvSpPr>
          <p:cNvPr id="9" name="Content Placeholder 8"/>
          <p:cNvSpPr>
            <a:spLocks noGrp="1"/>
          </p:cNvSpPr>
          <p:nvPr>
            <p:ph idx="1"/>
          </p:nvPr>
        </p:nvSpPr>
        <p:spPr>
          <a:xfrm>
            <a:off x="495443" y="1279599"/>
            <a:ext cx="8279999" cy="4478921"/>
          </a:xfrm>
        </p:spPr>
        <p:txBody>
          <a:bodyPr/>
          <a:lstStyle/>
          <a:p>
            <a:pPr marL="137160" lvl="1" indent="-137160">
              <a:buFont typeface="Arial"/>
              <a:buChar char="•"/>
            </a:pPr>
            <a:r>
              <a:rPr lang="fr-FR" dirty="0" smtClean="0">
                <a:solidFill>
                  <a:schemeClr val="tx1"/>
                </a:solidFill>
                <a:latin typeface="Arial" pitchFamily="34" charset="0"/>
                <a:ea typeface="ＭＳ Ｐゴシック" pitchFamily="34" charset="-128"/>
              </a:rPr>
              <a:t>Job </a:t>
            </a:r>
            <a:r>
              <a:rPr lang="fr-FR" dirty="0" err="1" smtClean="0">
                <a:solidFill>
                  <a:schemeClr val="tx1"/>
                </a:solidFill>
                <a:latin typeface="Arial" pitchFamily="34" charset="0"/>
                <a:ea typeface="ＭＳ Ｐゴシック" pitchFamily="34" charset="-128"/>
              </a:rPr>
              <a:t>status</a:t>
            </a:r>
            <a:r>
              <a:rPr lang="fr-FR" dirty="0" smtClean="0">
                <a:solidFill>
                  <a:schemeClr val="tx1"/>
                </a:solidFill>
                <a:latin typeface="Arial" pitchFamily="34" charset="0"/>
                <a:ea typeface="ＭＳ Ｐゴシック" pitchFamily="34" charset="-128"/>
              </a:rPr>
              <a:t> </a:t>
            </a:r>
            <a:r>
              <a:rPr lang="fr-FR" dirty="0" err="1" smtClean="0">
                <a:solidFill>
                  <a:schemeClr val="tx1"/>
                </a:solidFill>
                <a:latin typeface="Arial" pitchFamily="34" charset="0"/>
                <a:ea typeface="ＭＳ Ｐゴシック" pitchFamily="34" charset="-128"/>
              </a:rPr>
              <a:t>can</a:t>
            </a:r>
            <a:r>
              <a:rPr lang="fr-FR" dirty="0" smtClean="0">
                <a:solidFill>
                  <a:schemeClr val="tx1"/>
                </a:solidFill>
                <a:latin typeface="Arial" pitchFamily="34" charset="0"/>
                <a:ea typeface="ＭＳ Ｐゴシック" pitchFamily="34" charset="-128"/>
              </a:rPr>
              <a:t> </a:t>
            </a:r>
            <a:r>
              <a:rPr lang="fr-FR" dirty="0" err="1" smtClean="0">
                <a:solidFill>
                  <a:schemeClr val="tx1"/>
                </a:solidFill>
                <a:latin typeface="Arial" pitchFamily="34" charset="0"/>
                <a:ea typeface="ＭＳ Ｐゴシック" pitchFamily="34" charset="-128"/>
              </a:rPr>
              <a:t>be</a:t>
            </a:r>
            <a:r>
              <a:rPr lang="fr-FR" dirty="0" smtClean="0">
                <a:solidFill>
                  <a:schemeClr val="tx1"/>
                </a:solidFill>
                <a:latin typeface="Arial" pitchFamily="34" charset="0"/>
                <a:ea typeface="ＭＳ Ｐゴシック" pitchFamily="34" charset="-128"/>
              </a:rPr>
              <a:t> </a:t>
            </a:r>
            <a:r>
              <a:rPr lang="fr-FR" dirty="0" err="1" smtClean="0">
                <a:solidFill>
                  <a:schemeClr val="tx1"/>
                </a:solidFill>
                <a:latin typeface="Arial" pitchFamily="34" charset="0"/>
                <a:ea typeface="ＭＳ Ｐゴシック" pitchFamily="34" charset="-128"/>
              </a:rPr>
              <a:t>checked</a:t>
            </a:r>
            <a:r>
              <a:rPr lang="fr-FR" dirty="0" smtClean="0">
                <a:solidFill>
                  <a:schemeClr val="tx1"/>
                </a:solidFill>
                <a:latin typeface="Arial" pitchFamily="34" charset="0"/>
                <a:ea typeface="ＭＳ Ｐゴシック" pitchFamily="34" charset="-128"/>
              </a:rPr>
              <a:t> </a:t>
            </a:r>
            <a:r>
              <a:rPr lang="fr-FR" dirty="0" err="1" smtClean="0">
                <a:solidFill>
                  <a:schemeClr val="tx1"/>
                </a:solidFill>
                <a:latin typeface="Arial" pitchFamily="34" charset="0"/>
                <a:ea typeface="ＭＳ Ｐゴシック" pitchFamily="34" charset="-128"/>
              </a:rPr>
              <a:t>from</a:t>
            </a:r>
            <a:r>
              <a:rPr lang="fr-FR" dirty="0" smtClean="0">
                <a:solidFill>
                  <a:schemeClr val="tx1"/>
                </a:solidFill>
                <a:latin typeface="Arial" pitchFamily="34" charset="0"/>
                <a:ea typeface="ＭＳ Ｐゴシック" pitchFamily="34" charset="-128"/>
              </a:rPr>
              <a:t> </a:t>
            </a:r>
            <a:r>
              <a:rPr lang="fr-FR" b="1" dirty="0" smtClean="0">
                <a:solidFill>
                  <a:schemeClr val="tx1"/>
                </a:solidFill>
                <a:latin typeface="Arial" pitchFamily="34" charset="0"/>
                <a:ea typeface="ＭＳ Ｐゴシック" pitchFamily="34" charset="-128"/>
              </a:rPr>
              <a:t>DLT_JOB_RUN</a:t>
            </a:r>
            <a:r>
              <a:rPr lang="fr-FR" dirty="0" smtClean="0">
                <a:solidFill>
                  <a:schemeClr val="tx1"/>
                </a:solidFill>
                <a:latin typeface="Arial" pitchFamily="34" charset="0"/>
                <a:ea typeface="ＭＳ Ｐゴシック" pitchFamily="34" charset="-128"/>
              </a:rPr>
              <a:t> (</a:t>
            </a:r>
            <a:r>
              <a:rPr lang="fr-FR" dirty="0" err="1" smtClean="0">
                <a:solidFill>
                  <a:schemeClr val="tx1"/>
                </a:solidFill>
                <a:latin typeface="Arial" pitchFamily="34" charset="0"/>
                <a:ea typeface="ＭＳ Ｐゴシック" pitchFamily="34" charset="-128"/>
              </a:rPr>
              <a:t>name</a:t>
            </a:r>
            <a:r>
              <a:rPr lang="fr-FR" dirty="0" smtClean="0">
                <a:solidFill>
                  <a:schemeClr val="tx1"/>
                </a:solidFill>
                <a:latin typeface="Arial" pitchFamily="34" charset="0"/>
                <a:ea typeface="ＭＳ Ｐゴシック" pitchFamily="34" charset="-128"/>
              </a:rPr>
              <a:t> of the jobs are </a:t>
            </a:r>
            <a:r>
              <a:rPr lang="fr-FR" dirty="0" err="1" smtClean="0">
                <a:solidFill>
                  <a:schemeClr val="tx1"/>
                </a:solidFill>
                <a:latin typeface="Arial" pitchFamily="34" charset="0"/>
                <a:ea typeface="ＭＳ Ｐゴシック" pitchFamily="34" charset="-128"/>
              </a:rPr>
              <a:t>indexed</a:t>
            </a:r>
            <a:r>
              <a:rPr lang="fr-FR" dirty="0" smtClean="0">
                <a:solidFill>
                  <a:schemeClr val="tx1"/>
                </a:solidFill>
                <a:latin typeface="Arial" pitchFamily="34" charset="0"/>
                <a:ea typeface="ＭＳ Ｐゴシック" pitchFamily="34" charset="-128"/>
              </a:rPr>
              <a:t> </a:t>
            </a:r>
            <a:r>
              <a:rPr lang="fr-FR" dirty="0" err="1" smtClean="0">
                <a:solidFill>
                  <a:schemeClr val="tx1"/>
                </a:solidFill>
                <a:latin typeface="Arial" pitchFamily="34" charset="0"/>
                <a:ea typeface="ＭＳ Ｐゴシック" pitchFamily="34" charset="-128"/>
              </a:rPr>
              <a:t>within</a:t>
            </a:r>
            <a:r>
              <a:rPr lang="fr-FR" dirty="0" smtClean="0">
                <a:solidFill>
                  <a:schemeClr val="tx1"/>
                </a:solidFill>
                <a:latin typeface="Arial" pitchFamily="34" charset="0"/>
                <a:ea typeface="ＭＳ Ｐゴシック" pitchFamily="34" charset="-128"/>
              </a:rPr>
              <a:t> </a:t>
            </a:r>
            <a:r>
              <a:rPr lang="fr-FR" b="1" dirty="0" smtClean="0">
                <a:solidFill>
                  <a:schemeClr val="tx1"/>
                </a:solidFill>
                <a:latin typeface="Arial" pitchFamily="34" charset="0"/>
                <a:ea typeface="ＭＳ Ｐゴシック" pitchFamily="34" charset="-128"/>
              </a:rPr>
              <a:t>DLT_JOB</a:t>
            </a:r>
            <a:r>
              <a:rPr lang="fr-FR" dirty="0" smtClean="0">
                <a:solidFill>
                  <a:schemeClr val="tx1"/>
                </a:solidFill>
                <a:latin typeface="Arial" pitchFamily="34" charset="0"/>
                <a:ea typeface="ＭＳ Ｐゴシック" pitchFamily="34" charset="-128"/>
              </a:rPr>
              <a:t> </a:t>
            </a:r>
            <a:r>
              <a:rPr lang="fr-FR" dirty="0" err="1" smtClean="0">
                <a:solidFill>
                  <a:schemeClr val="tx1"/>
                </a:solidFill>
                <a:latin typeface="Arial" pitchFamily="34" charset="0"/>
                <a:ea typeface="ＭＳ Ｐゴシック" pitchFamily="34" charset="-128"/>
              </a:rPr>
              <a:t>thanks</a:t>
            </a:r>
            <a:r>
              <a:rPr lang="fr-FR" dirty="0" smtClean="0">
                <a:solidFill>
                  <a:schemeClr val="tx1"/>
                </a:solidFill>
                <a:latin typeface="Arial" pitchFamily="34" charset="0"/>
                <a:ea typeface="ＭＳ Ｐゴシック" pitchFamily="34" charset="-128"/>
              </a:rPr>
              <a:t> to the </a:t>
            </a:r>
            <a:r>
              <a:rPr lang="fr-FR" dirty="0" err="1" smtClean="0">
                <a:solidFill>
                  <a:schemeClr val="tx1"/>
                </a:solidFill>
                <a:latin typeface="Arial" pitchFamily="34" charset="0"/>
                <a:ea typeface="ＭＳ Ｐゴシック" pitchFamily="34" charset="-128"/>
              </a:rPr>
              <a:t>dlt_job_id</a:t>
            </a:r>
            <a:r>
              <a:rPr lang="fr-FR" dirty="0" smtClean="0">
                <a:solidFill>
                  <a:schemeClr val="tx1"/>
                </a:solidFill>
                <a:latin typeface="Arial" pitchFamily="34" charset="0"/>
                <a:ea typeface="ＭＳ Ｐゴシック" pitchFamily="34" charset="-128"/>
              </a:rPr>
              <a:t> </a:t>
            </a:r>
            <a:r>
              <a:rPr lang="fr-FR" dirty="0" err="1" smtClean="0">
                <a:solidFill>
                  <a:schemeClr val="tx1"/>
                </a:solidFill>
                <a:latin typeface="Arial" pitchFamily="34" charset="0"/>
                <a:ea typeface="ＭＳ Ｐゴシック" pitchFamily="34" charset="-128"/>
              </a:rPr>
              <a:t>field</a:t>
            </a:r>
            <a:r>
              <a:rPr lang="fr-FR" dirty="0" smtClean="0">
                <a:solidFill>
                  <a:schemeClr val="tx1"/>
                </a:solidFill>
                <a:latin typeface="Arial" pitchFamily="34" charset="0"/>
                <a:ea typeface="ＭＳ Ｐゴシック" pitchFamily="34" charset="-128"/>
              </a:rPr>
              <a:t>)</a:t>
            </a:r>
          </a:p>
          <a:p>
            <a:pPr marL="137160" lvl="1" indent="-137160">
              <a:buFont typeface="Arial"/>
              <a:buChar char="•"/>
            </a:pPr>
            <a:endParaRPr lang="en-US" dirty="0" smtClean="0">
              <a:latin typeface="Arial" pitchFamily="34" charset="0"/>
              <a:ea typeface="ＭＳ Ｐゴシック" pitchFamily="34" charset="-128"/>
            </a:endParaRPr>
          </a:p>
          <a:p>
            <a:endParaRPr lang="fr-FR" sz="1800" dirty="0" smtClean="0">
              <a:latin typeface="Arial" pitchFamily="34" charset="0"/>
              <a:ea typeface="ＭＳ Ｐゴシック" pitchFamily="34" charset="-128"/>
            </a:endParaRPr>
          </a:p>
          <a:p>
            <a:endParaRPr lang="en-GB" sz="1600" dirty="0"/>
          </a:p>
        </p:txBody>
      </p:sp>
      <p:pic>
        <p:nvPicPr>
          <p:cNvPr id="10" name="Picture 4"/>
          <p:cNvPicPr>
            <a:picLocks noChangeAspect="1" noChangeArrowheads="1"/>
          </p:cNvPicPr>
          <p:nvPr/>
        </p:nvPicPr>
        <p:blipFill>
          <a:blip r:embed="rId3" cstate="print"/>
          <a:srcRect l="25755" t="9243" r="8604" b="20589"/>
          <a:stretch>
            <a:fillRect/>
          </a:stretch>
        </p:blipFill>
        <p:spPr bwMode="auto">
          <a:xfrm>
            <a:off x="254000" y="3390900"/>
            <a:ext cx="4389120" cy="2834640"/>
          </a:xfrm>
          <a:prstGeom prst="rect">
            <a:avLst/>
          </a:prstGeom>
          <a:ln>
            <a:solidFill>
              <a:schemeClr val="tx1"/>
            </a:solidFill>
          </a:ln>
          <a:effectLst>
            <a:outerShdw blurRad="292100" dist="139700" dir="2700000" algn="tl" rotWithShape="0">
              <a:srgbClr val="333333">
                <a:alpha val="65000"/>
              </a:srgbClr>
            </a:outerShdw>
          </a:effectLst>
        </p:spPr>
      </p:pic>
      <p:pic>
        <p:nvPicPr>
          <p:cNvPr id="13" name="Picture 6"/>
          <p:cNvPicPr>
            <a:picLocks noChangeAspect="1" noChangeArrowheads="1"/>
          </p:cNvPicPr>
          <p:nvPr/>
        </p:nvPicPr>
        <p:blipFill>
          <a:blip r:embed="rId4" cstate="print"/>
          <a:srcRect l="26693" t="9126" r="18639" b="35718"/>
          <a:stretch>
            <a:fillRect/>
          </a:stretch>
        </p:blipFill>
        <p:spPr bwMode="auto">
          <a:xfrm>
            <a:off x="4902200" y="3733800"/>
            <a:ext cx="3791842" cy="2311400"/>
          </a:xfrm>
          <a:prstGeom prst="rect">
            <a:avLst/>
          </a:prstGeom>
          <a:ln>
            <a:solidFill>
              <a:schemeClr val="tx1"/>
            </a:solidFill>
          </a:ln>
          <a:effectLst>
            <a:outerShdw blurRad="292100" dist="139700" dir="2700000" algn="tl" rotWithShape="0">
              <a:srgbClr val="333333">
                <a:alpha val="65000"/>
              </a:srgbClr>
            </a:outerShdw>
          </a:effectLst>
        </p:spPr>
      </p:pic>
      <p:pic>
        <p:nvPicPr>
          <p:cNvPr id="14" name="Picture 2"/>
          <p:cNvPicPr>
            <a:picLocks noChangeAspect="1" noChangeArrowheads="1"/>
          </p:cNvPicPr>
          <p:nvPr/>
        </p:nvPicPr>
        <p:blipFill>
          <a:blip r:embed="rId5" cstate="print"/>
          <a:srcRect l="1509" t="19553" r="8915" b="58555"/>
          <a:stretch>
            <a:fillRect/>
          </a:stretch>
        </p:blipFill>
        <p:spPr bwMode="auto">
          <a:xfrm>
            <a:off x="1282700" y="1968500"/>
            <a:ext cx="6560548" cy="1282700"/>
          </a:xfrm>
          <a:prstGeom prst="rect">
            <a:avLst/>
          </a:prstGeom>
          <a:ln>
            <a:solidFill>
              <a:schemeClr val="tx1"/>
            </a:solidFill>
          </a:ln>
          <a:effectLst>
            <a:outerShdw blurRad="292100" dist="139700" dir="2700000" algn="tl" rotWithShape="0">
              <a:srgbClr val="333333">
                <a:alpha val="65000"/>
              </a:srgbClr>
            </a:outerShdw>
          </a:effectLst>
        </p:spPr>
      </p:pic>
      <p:sp>
        <p:nvSpPr>
          <p:cNvPr id="15" name="Down Arrow 14"/>
          <p:cNvSpPr/>
          <p:nvPr/>
        </p:nvSpPr>
        <p:spPr>
          <a:xfrm rot="829124">
            <a:off x="3794728" y="3070879"/>
            <a:ext cx="533400" cy="893833"/>
          </a:xfrm>
          <a:prstGeom prst="downArrow">
            <a:avLst/>
          </a:prstGeom>
          <a:solidFill>
            <a:srgbClr val="25B4FF"/>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sp>
        <p:nvSpPr>
          <p:cNvPr id="16" name="Right Arrow 15"/>
          <p:cNvSpPr/>
          <p:nvPr/>
        </p:nvSpPr>
        <p:spPr>
          <a:xfrm>
            <a:off x="4495800" y="4902200"/>
            <a:ext cx="690880" cy="533400"/>
          </a:xfrm>
          <a:prstGeom prst="rightArrow">
            <a:avLst/>
          </a:prstGeom>
          <a:solidFill>
            <a:srgbClr val="25B4FF"/>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2766" y="1705498"/>
            <a:ext cx="8013248" cy="2332567"/>
          </a:xfrm>
        </p:spPr>
        <p:txBody>
          <a:bodyPr/>
          <a:lstStyle/>
          <a:p>
            <a:r>
              <a:rPr lang="fr-FR" sz="5400" dirty="0" smtClean="0">
                <a:ea typeface="ＭＳ Ｐゴシック" pitchFamily="34" charset="-128"/>
                <a:sym typeface="Arial" pitchFamily="34" charset="0"/>
              </a:rPr>
              <a:t>Change </a:t>
            </a:r>
            <a:r>
              <a:rPr lang="fr-FR" sz="5400" dirty="0" err="1" smtClean="0">
                <a:ea typeface="ＭＳ Ｐゴシック" pitchFamily="34" charset="-128"/>
                <a:sym typeface="Arial" pitchFamily="34" charset="0"/>
              </a:rPr>
              <a:t>Requests</a:t>
            </a:r>
            <a:r>
              <a:rPr lang="fr-FR" sz="5400" dirty="0" smtClean="0">
                <a:ea typeface="ＭＳ Ｐゴシック" pitchFamily="34" charset="-128"/>
                <a:sym typeface="Arial" pitchFamily="34" charset="0"/>
              </a:rPr>
              <a:t> Management</a:t>
            </a:r>
            <a:endParaRPr lang="en-US" dirty="0"/>
          </a:p>
        </p:txBody>
      </p:sp>
    </p:spTree>
    <p:extLst>
      <p:ext uri="{BB962C8B-B14F-4D97-AF65-F5344CB8AC3E}">
        <p14:creationId xmlns="" xmlns:p14="http://schemas.microsoft.com/office/powerpoint/2010/main" val="48548171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extLst>
              <p:ext uri="{D42A27DB-BD31-4B8C-83A1-F6EECF244321}">
                <p14:modId xmlns="" xmlns:p14="http://schemas.microsoft.com/office/powerpoint/2010/main" val="2794637776"/>
              </p:ext>
            </p:extLst>
          </p:nvPr>
        </p:nvGraphicFramePr>
        <p:xfrm>
          <a:off x="1588" y="1588"/>
          <a:ext cx="1587" cy="1587"/>
        </p:xfrm>
        <a:graphic>
          <a:graphicData uri="http://schemas.openxmlformats.org/presentationml/2006/ole">
            <p:oleObj spid="_x0000_s78851" name="think-cell Slide" r:id="rId4" imgW="360" imgH="360" progId="">
              <p:embed/>
            </p:oleObj>
          </a:graphicData>
        </a:graphic>
      </p:graphicFrame>
      <p:sp>
        <p:nvSpPr>
          <p:cNvPr id="4" name="Content Placeholder 3"/>
          <p:cNvSpPr>
            <a:spLocks noGrp="1"/>
          </p:cNvSpPr>
          <p:nvPr>
            <p:ph idx="1"/>
          </p:nvPr>
        </p:nvSpPr>
        <p:spPr>
          <a:xfrm>
            <a:off x="495443" y="1537995"/>
            <a:ext cx="8279999" cy="5320005"/>
          </a:xfrm>
        </p:spPr>
        <p:txBody>
          <a:bodyPr/>
          <a:lstStyle/>
          <a:p>
            <a:pPr marL="342900" lvl="1" indent="-342900">
              <a:lnSpc>
                <a:spcPct val="100000"/>
              </a:lnSpc>
              <a:spcBef>
                <a:spcPts val="0"/>
              </a:spcBef>
              <a:buFont typeface="Arial" pitchFamily="34" charset="0"/>
              <a:buChar char="•"/>
            </a:pPr>
            <a:r>
              <a:rPr lang="en-US" sz="1600" b="1" dirty="0" smtClean="0">
                <a:latin typeface="Arial" pitchFamily="34" charset="0"/>
                <a:ea typeface="ＭＳ Ｐゴシック" pitchFamily="34" charset="-128"/>
              </a:rPr>
              <a:t>1.IDENTIFICATION</a:t>
            </a:r>
          </a:p>
          <a:p>
            <a:pPr lvl="1">
              <a:spcBef>
                <a:spcPts val="0"/>
              </a:spcBef>
            </a:pPr>
            <a:r>
              <a:rPr lang="en-US" dirty="0" smtClean="0">
                <a:latin typeface="Arial" pitchFamily="34" charset="0"/>
                <a:ea typeface="ＭＳ Ｐゴシック" pitchFamily="34" charset="-128"/>
              </a:rPr>
              <a:t>File types and field specifications of the data</a:t>
            </a:r>
          </a:p>
          <a:p>
            <a:pPr lvl="1">
              <a:spcBef>
                <a:spcPts val="0"/>
              </a:spcBef>
            </a:pPr>
            <a:r>
              <a:rPr lang="en-US" dirty="0" smtClean="0">
                <a:latin typeface="Arial" pitchFamily="34" charset="0"/>
                <a:ea typeface="ＭＳ Ｐゴシック" pitchFamily="34" charset="-128"/>
              </a:rPr>
              <a:t>Flat files </a:t>
            </a:r>
            <a:r>
              <a:rPr lang="en-US" dirty="0" smtClean="0">
                <a:solidFill>
                  <a:schemeClr val="bg2">
                    <a:lumMod val="50000"/>
                  </a:schemeClr>
                </a:solidFill>
                <a:latin typeface="Arial" pitchFamily="34" charset="0"/>
                <a:ea typeface="ＭＳ Ｐゴシック" pitchFamily="34" charset="-128"/>
              </a:rPr>
              <a:t>(</a:t>
            </a:r>
            <a:r>
              <a:rPr lang="en-US" b="1" dirty="0" smtClean="0">
                <a:solidFill>
                  <a:srgbClr val="E0218A"/>
                </a:solidFill>
                <a:latin typeface="Arial" pitchFamily="34" charset="0"/>
                <a:ea typeface="ＭＳ Ｐゴシック" pitchFamily="34" charset="-128"/>
              </a:rPr>
              <a:t>Record Format</a:t>
            </a:r>
            <a:r>
              <a:rPr lang="en-US" dirty="0" smtClean="0">
                <a:latin typeface="Arial" pitchFamily="34" charset="0"/>
                <a:ea typeface="ＭＳ Ｐゴシック" pitchFamily="34" charset="-128"/>
              </a:rPr>
              <a:t>) /Zip files</a:t>
            </a:r>
          </a:p>
          <a:p>
            <a:pPr marL="342900" lvl="1" indent="-342900">
              <a:spcBef>
                <a:spcPts val="0"/>
              </a:spcBef>
              <a:buFont typeface="Arial" pitchFamily="34" charset="0"/>
              <a:buChar char="•"/>
            </a:pPr>
            <a:r>
              <a:rPr lang="en-US" b="1" dirty="0" smtClean="0">
                <a:latin typeface="Arial" pitchFamily="34" charset="0"/>
                <a:ea typeface="ＭＳ Ｐゴシック" pitchFamily="34" charset="-128"/>
              </a:rPr>
              <a:t>2.CONFIGURATION</a:t>
            </a:r>
          </a:p>
          <a:p>
            <a:pPr lvl="1">
              <a:spcBef>
                <a:spcPts val="0"/>
              </a:spcBef>
            </a:pPr>
            <a:r>
              <a:rPr lang="en-US" dirty="0" smtClean="0">
                <a:latin typeface="Arial" pitchFamily="34" charset="0"/>
                <a:ea typeface="ＭＳ Ｐゴシック" pitchFamily="34" charset="-128"/>
              </a:rPr>
              <a:t>Loading via </a:t>
            </a:r>
            <a:r>
              <a:rPr lang="en-US" dirty="0" err="1" smtClean="0">
                <a:latin typeface="Arial" pitchFamily="34" charset="0"/>
                <a:ea typeface="ＭＳ Ｐゴシック" pitchFamily="34" charset="-128"/>
              </a:rPr>
              <a:t>NexxusETL</a:t>
            </a:r>
            <a:endParaRPr lang="en-US" dirty="0" smtClean="0">
              <a:latin typeface="Arial" pitchFamily="34" charset="0"/>
              <a:ea typeface="ＭＳ Ｐゴシック" pitchFamily="34" charset="-128"/>
            </a:endParaRPr>
          </a:p>
          <a:p>
            <a:pPr marL="342900" lvl="1" indent="-342900">
              <a:spcBef>
                <a:spcPts val="0"/>
              </a:spcBef>
              <a:buFont typeface="Arial" pitchFamily="34" charset="0"/>
              <a:buChar char="•"/>
            </a:pPr>
            <a:r>
              <a:rPr lang="en-US" b="1" dirty="0" smtClean="0">
                <a:latin typeface="Arial" pitchFamily="34" charset="0"/>
                <a:ea typeface="ＭＳ Ｐゴシック" pitchFamily="34" charset="-128"/>
              </a:rPr>
              <a:t>3.INTERFACES</a:t>
            </a:r>
          </a:p>
          <a:p>
            <a:pPr lvl="1">
              <a:spcBef>
                <a:spcPts val="0"/>
              </a:spcBef>
            </a:pPr>
            <a:r>
              <a:rPr lang="en-US" dirty="0" smtClean="0">
                <a:latin typeface="Arial" pitchFamily="34" charset="0"/>
                <a:ea typeface="ＭＳ Ｐゴシック" pitchFamily="34" charset="-128"/>
              </a:rPr>
              <a:t>List</a:t>
            </a:r>
          </a:p>
          <a:p>
            <a:pPr lvl="1">
              <a:spcBef>
                <a:spcPts val="0"/>
              </a:spcBef>
            </a:pPr>
            <a:r>
              <a:rPr lang="en-US" dirty="0" smtClean="0">
                <a:latin typeface="Arial" pitchFamily="34" charset="0"/>
                <a:ea typeface="ＭＳ Ｐゴシック" pitchFamily="34" charset="-128"/>
              </a:rPr>
              <a:t>Hierarchy</a:t>
            </a:r>
          </a:p>
          <a:p>
            <a:pPr lvl="1">
              <a:spcBef>
                <a:spcPts val="0"/>
              </a:spcBef>
            </a:pPr>
            <a:r>
              <a:rPr lang="en-US" dirty="0" smtClean="0">
                <a:latin typeface="Arial" pitchFamily="34" charset="0"/>
                <a:ea typeface="ＭＳ Ｐゴシック" pitchFamily="34" charset="-128"/>
              </a:rPr>
              <a:t>Field dependency</a:t>
            </a:r>
          </a:p>
          <a:p>
            <a:pPr lvl="1">
              <a:spcBef>
                <a:spcPts val="0"/>
              </a:spcBef>
            </a:pPr>
            <a:r>
              <a:rPr lang="en-US" dirty="0" smtClean="0">
                <a:latin typeface="Arial" pitchFamily="34" charset="0"/>
                <a:ea typeface="ＭＳ Ｐゴシック" pitchFamily="34" charset="-128"/>
              </a:rPr>
              <a:t>Columns</a:t>
            </a:r>
          </a:p>
          <a:p>
            <a:pPr marL="342900" lvl="1" indent="-342900">
              <a:spcBef>
                <a:spcPts val="0"/>
              </a:spcBef>
              <a:buFont typeface="Arial" pitchFamily="34" charset="0"/>
              <a:buChar char="•"/>
            </a:pPr>
            <a:r>
              <a:rPr lang="en-US" b="1" dirty="0" smtClean="0">
                <a:latin typeface="Arial" pitchFamily="34" charset="0"/>
                <a:ea typeface="ＭＳ Ｐゴシック" pitchFamily="34" charset="-128"/>
              </a:rPr>
              <a:t>4.INTERFACES SPECIFICATION DETAILS - </a:t>
            </a:r>
            <a:r>
              <a:rPr lang="en-US" b="1" dirty="0" smtClean="0">
                <a:solidFill>
                  <a:srgbClr val="92D050"/>
                </a:solidFill>
                <a:latin typeface="Arial" pitchFamily="34" charset="0"/>
                <a:ea typeface="ＭＳ Ｐゴシック" pitchFamily="34" charset="-128"/>
              </a:rPr>
              <a:t>IMPORTS</a:t>
            </a:r>
            <a:endParaRPr lang="en-US" b="1" dirty="0" smtClean="0">
              <a:latin typeface="Arial" pitchFamily="34" charset="0"/>
              <a:ea typeface="ＭＳ Ｐゴシック" pitchFamily="34" charset="-128"/>
            </a:endParaRPr>
          </a:p>
          <a:p>
            <a:pPr lvl="1">
              <a:spcBef>
                <a:spcPts val="0"/>
              </a:spcBef>
            </a:pPr>
            <a:r>
              <a:rPr lang="en-US" dirty="0" smtClean="0">
                <a:latin typeface="Arial" pitchFamily="34" charset="0"/>
                <a:ea typeface="ＭＳ Ｐゴシック" pitchFamily="34" charset="-128"/>
              </a:rPr>
              <a:t>Detail of the fields</a:t>
            </a:r>
          </a:p>
          <a:p>
            <a:pPr lvl="1">
              <a:spcBef>
                <a:spcPts val="0"/>
              </a:spcBef>
            </a:pPr>
            <a:r>
              <a:rPr lang="en-US" dirty="0" smtClean="0">
                <a:latin typeface="Arial" pitchFamily="34" charset="0"/>
                <a:ea typeface="ＭＳ Ｐゴシック" pitchFamily="34" charset="-128"/>
              </a:rPr>
              <a:t>Example</a:t>
            </a:r>
          </a:p>
          <a:p>
            <a:pPr lvl="1">
              <a:spcBef>
                <a:spcPts val="0"/>
              </a:spcBef>
            </a:pPr>
            <a:r>
              <a:rPr lang="en-US" dirty="0" smtClean="0">
                <a:latin typeface="Arial" pitchFamily="34" charset="0"/>
                <a:ea typeface="ＭＳ Ｐゴシック" pitchFamily="34" charset="-128"/>
              </a:rPr>
              <a:t>Rules</a:t>
            </a:r>
          </a:p>
          <a:p>
            <a:pPr marL="342900" lvl="1" indent="-342900">
              <a:spcBef>
                <a:spcPts val="0"/>
              </a:spcBef>
              <a:buFont typeface="Arial" pitchFamily="34" charset="0"/>
              <a:buChar char="•"/>
            </a:pPr>
            <a:r>
              <a:rPr lang="en-US" b="1" dirty="0" smtClean="0">
                <a:latin typeface="Arial" pitchFamily="34" charset="0"/>
                <a:ea typeface="ＭＳ Ｐゴシック" pitchFamily="34" charset="-128"/>
              </a:rPr>
              <a:t>5.INTERFACES SPECIFICATION DETAILS - </a:t>
            </a:r>
            <a:r>
              <a:rPr lang="en-US" b="1" dirty="0" smtClean="0">
                <a:solidFill>
                  <a:srgbClr val="92D050"/>
                </a:solidFill>
                <a:latin typeface="Arial" pitchFamily="34" charset="0"/>
                <a:ea typeface="ＭＳ Ｐゴシック" pitchFamily="34" charset="-128"/>
              </a:rPr>
              <a:t>SALES</a:t>
            </a:r>
          </a:p>
          <a:p>
            <a:pPr marL="342900" lvl="1" indent="-342900">
              <a:spcBef>
                <a:spcPts val="0"/>
              </a:spcBef>
              <a:buFont typeface="Arial" pitchFamily="34" charset="0"/>
              <a:buChar char="•"/>
            </a:pPr>
            <a:r>
              <a:rPr lang="en-US" b="1" dirty="0" smtClean="0">
                <a:latin typeface="Arial" pitchFamily="34" charset="0"/>
                <a:ea typeface="ＭＳ Ｐゴシック" pitchFamily="34" charset="-128"/>
              </a:rPr>
              <a:t>6.INTERFACES SPECIFICATION DETAILS - </a:t>
            </a:r>
            <a:r>
              <a:rPr lang="en-US" b="1" dirty="0" smtClean="0">
                <a:solidFill>
                  <a:srgbClr val="92D050"/>
                </a:solidFill>
                <a:latin typeface="Arial" pitchFamily="34" charset="0"/>
                <a:ea typeface="ＭＳ Ｐゴシック" pitchFamily="34" charset="-128"/>
              </a:rPr>
              <a:t>EXTRACTS</a:t>
            </a:r>
            <a:endParaRPr lang="en-US" dirty="0"/>
          </a:p>
        </p:txBody>
      </p:sp>
      <p:sp>
        <p:nvSpPr>
          <p:cNvPr id="8" name="Footer Placeholder 4"/>
          <p:cNvSpPr>
            <a:spLocks noGrp="1"/>
          </p:cNvSpPr>
          <p:nvPr>
            <p:ph type="ftr" sz="quarter" idx="12"/>
          </p:nvPr>
        </p:nvSpPr>
        <p:spPr>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
        <p:nvSpPr>
          <p:cNvPr id="3" name="Title 2"/>
          <p:cNvSpPr>
            <a:spLocks noGrp="1"/>
          </p:cNvSpPr>
          <p:nvPr>
            <p:ph type="title"/>
          </p:nvPr>
        </p:nvSpPr>
        <p:spPr/>
        <p:txBody>
          <a:bodyPr/>
          <a:lstStyle/>
          <a:p>
            <a:r>
              <a:rPr lang="en-US" dirty="0" smtClean="0"/>
              <a:t>Data Interface Document</a:t>
            </a:r>
            <a:endParaRPr lang="en-US" dirty="0"/>
          </a:p>
        </p:txBody>
      </p:sp>
      <p:sp>
        <p:nvSpPr>
          <p:cNvPr id="7" name="Text Placeholder 6"/>
          <p:cNvSpPr>
            <a:spLocks noGrp="1"/>
          </p:cNvSpPr>
          <p:nvPr>
            <p:ph type="body" sz="quarter" idx="11"/>
          </p:nvPr>
        </p:nvSpPr>
        <p:spPr>
          <a:xfrm>
            <a:off x="485714" y="1088229"/>
            <a:ext cx="8280000" cy="312330"/>
          </a:xfrm>
        </p:spPr>
        <p:txBody>
          <a:bodyPr/>
          <a:lstStyle/>
          <a:p>
            <a:r>
              <a:rPr lang="en-US" dirty="0" smtClean="0"/>
              <a:t>Structure</a:t>
            </a:r>
            <a:endParaRPr lang="en-US" dirty="0"/>
          </a:p>
        </p:txBody>
      </p:sp>
    </p:spTree>
    <p:extLst>
      <p:ext uri="{BB962C8B-B14F-4D97-AF65-F5344CB8AC3E}">
        <p14:creationId xmlns="" xmlns:p14="http://schemas.microsoft.com/office/powerpoint/2010/main" val="283499149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5570" name="Picture 2"/>
          <p:cNvPicPr>
            <a:picLocks noGrp="1" noChangeAspect="1" noChangeArrowheads="1"/>
          </p:cNvPicPr>
          <p:nvPr>
            <p:ph idx="1"/>
          </p:nvPr>
        </p:nvPicPr>
        <p:blipFill>
          <a:blip r:embed="rId3" cstate="print"/>
          <a:srcRect t="345"/>
          <a:stretch>
            <a:fillRect/>
          </a:stretch>
        </p:blipFill>
        <p:spPr bwMode="auto">
          <a:xfrm>
            <a:off x="485714" y="1412776"/>
            <a:ext cx="4838700" cy="2354044"/>
          </a:xfrm>
          <a:prstGeom prst="rect">
            <a:avLst/>
          </a:prstGeom>
          <a:noFill/>
          <a:ln w="12700">
            <a:solidFill>
              <a:schemeClr val="tx1"/>
            </a:solidFill>
            <a:miter lim="800000"/>
            <a:headEnd/>
            <a:tailEnd/>
          </a:ln>
        </p:spPr>
      </p:pic>
      <p:sp>
        <p:nvSpPr>
          <p:cNvPr id="4" name="Title 3"/>
          <p:cNvSpPr>
            <a:spLocks noGrp="1"/>
          </p:cNvSpPr>
          <p:nvPr>
            <p:ph type="title"/>
          </p:nvPr>
        </p:nvSpPr>
        <p:spPr/>
        <p:txBody>
          <a:bodyPr/>
          <a:lstStyle/>
          <a:p>
            <a:r>
              <a:rPr lang="fr-FR" dirty="0" smtClean="0">
                <a:ea typeface="ＭＳ Ｐゴシック" pitchFamily="34" charset="-128"/>
                <a:sym typeface="Arial" pitchFamily="34" charset="0"/>
              </a:rPr>
              <a:t>Change </a:t>
            </a:r>
            <a:r>
              <a:rPr lang="fr-FR" dirty="0" err="1" smtClean="0">
                <a:ea typeface="ＭＳ Ｐゴシック" pitchFamily="34" charset="-128"/>
                <a:sym typeface="Arial" pitchFamily="34" charset="0"/>
              </a:rPr>
              <a:t>Requests</a:t>
            </a:r>
            <a:r>
              <a:rPr lang="fr-FR" dirty="0" smtClean="0">
                <a:ea typeface="ＭＳ Ｐゴシック" pitchFamily="34" charset="-128"/>
                <a:sym typeface="Arial" pitchFamily="34" charset="0"/>
              </a:rPr>
              <a:t> Management</a:t>
            </a:r>
            <a:endParaRPr lang="en-GB" dirty="0"/>
          </a:p>
        </p:txBody>
      </p:sp>
      <p:sp>
        <p:nvSpPr>
          <p:cNvPr id="7"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pic>
        <p:nvPicPr>
          <p:cNvPr id="10" name="Picture 2"/>
          <p:cNvPicPr>
            <a:picLocks noChangeAspect="1" noChangeArrowheads="1"/>
          </p:cNvPicPr>
          <p:nvPr/>
        </p:nvPicPr>
        <p:blipFill>
          <a:blip r:embed="rId4" cstate="print"/>
          <a:srcRect/>
          <a:stretch>
            <a:fillRect/>
          </a:stretch>
        </p:blipFill>
        <p:spPr bwMode="auto">
          <a:xfrm>
            <a:off x="5894070" y="2023745"/>
            <a:ext cx="2611299" cy="1743075"/>
          </a:xfrm>
          <a:prstGeom prst="rect">
            <a:avLst/>
          </a:prstGeom>
          <a:ln>
            <a:solidFill>
              <a:schemeClr val="tx1"/>
            </a:solidFill>
          </a:ln>
          <a:effectLst>
            <a:outerShdw blurRad="292100" dist="139700" dir="2700000" algn="tl" rotWithShape="0">
              <a:srgbClr val="333333">
                <a:alpha val="65000"/>
              </a:srgbClr>
            </a:outerShdw>
          </a:effectLst>
        </p:spPr>
      </p:pic>
      <p:pic>
        <p:nvPicPr>
          <p:cNvPr id="11" name="Picture 3"/>
          <p:cNvPicPr>
            <a:picLocks noChangeAspect="1" noChangeArrowheads="1"/>
          </p:cNvPicPr>
          <p:nvPr/>
        </p:nvPicPr>
        <p:blipFill>
          <a:blip r:embed="rId5" cstate="print"/>
          <a:srcRect l="620"/>
          <a:stretch>
            <a:fillRect/>
          </a:stretch>
        </p:blipFill>
        <p:spPr bwMode="auto">
          <a:xfrm>
            <a:off x="2628900" y="4229100"/>
            <a:ext cx="6105525" cy="1933469"/>
          </a:xfrm>
          <a:prstGeom prst="rect">
            <a:avLst/>
          </a:prstGeom>
          <a:ln>
            <a:solidFill>
              <a:schemeClr val="tx1"/>
            </a:solidFill>
          </a:ln>
          <a:effectLst>
            <a:outerShdw blurRad="292100" dist="139700" dir="2700000" algn="tl" rotWithShape="0">
              <a:srgbClr val="333333">
                <a:alpha val="65000"/>
              </a:srgbClr>
            </a:outerShdw>
          </a:effectLst>
        </p:spPr>
      </p:pic>
      <p:sp>
        <p:nvSpPr>
          <p:cNvPr id="12" name="Rectangle 11"/>
          <p:cNvSpPr/>
          <p:nvPr/>
        </p:nvSpPr>
        <p:spPr>
          <a:xfrm>
            <a:off x="6973888" y="3460750"/>
            <a:ext cx="1187450" cy="241221"/>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p:nvSpPr>
        <p:spPr>
          <a:xfrm>
            <a:off x="1232376" y="2171701"/>
            <a:ext cx="1808004" cy="251459"/>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Down Arrow 13"/>
          <p:cNvSpPr/>
          <p:nvPr/>
        </p:nvSpPr>
        <p:spPr>
          <a:xfrm rot="19413749">
            <a:off x="4010161" y="3716044"/>
            <a:ext cx="533400" cy="432534"/>
          </a:xfrm>
          <a:prstGeom prst="downArrow">
            <a:avLst/>
          </a:prstGeom>
          <a:solidFill>
            <a:srgbClr val="25B4FF"/>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sp>
        <p:nvSpPr>
          <p:cNvPr id="15" name="Down Arrow 14"/>
          <p:cNvSpPr/>
          <p:nvPr/>
        </p:nvSpPr>
        <p:spPr>
          <a:xfrm rot="1497099">
            <a:off x="7006879" y="3741214"/>
            <a:ext cx="533400" cy="476852"/>
          </a:xfrm>
          <a:prstGeom prst="downArrow">
            <a:avLst/>
          </a:prstGeom>
          <a:solidFill>
            <a:srgbClr val="25B4FF"/>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ea typeface="ＭＳ Ｐゴシック" pitchFamily="34" charset="-128"/>
                <a:sym typeface="Arial" pitchFamily="34" charset="0"/>
              </a:rPr>
              <a:t>Change </a:t>
            </a:r>
            <a:r>
              <a:rPr lang="fr-FR" dirty="0" err="1" smtClean="0">
                <a:ea typeface="ＭＳ Ｐゴシック" pitchFamily="34" charset="-128"/>
                <a:sym typeface="Arial" pitchFamily="34" charset="0"/>
              </a:rPr>
              <a:t>Requests</a:t>
            </a:r>
            <a:r>
              <a:rPr lang="fr-FR" dirty="0" smtClean="0">
                <a:ea typeface="ＭＳ Ｐゴシック" pitchFamily="34" charset="-128"/>
                <a:sym typeface="Arial" pitchFamily="34" charset="0"/>
              </a:rPr>
              <a:t> Management</a:t>
            </a:r>
            <a:endParaRPr lang="en-GB" dirty="0"/>
          </a:p>
        </p:txBody>
      </p:sp>
      <p:sp>
        <p:nvSpPr>
          <p:cNvPr id="7"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
        <p:nvSpPr>
          <p:cNvPr id="9" name="Content Placeholder 8"/>
          <p:cNvSpPr>
            <a:spLocks noGrp="1"/>
          </p:cNvSpPr>
          <p:nvPr>
            <p:ph idx="1"/>
          </p:nvPr>
        </p:nvSpPr>
        <p:spPr>
          <a:xfrm>
            <a:off x="495443" y="1279599"/>
            <a:ext cx="8279999" cy="4478921"/>
          </a:xfrm>
        </p:spPr>
        <p:txBody>
          <a:bodyPr/>
          <a:lstStyle/>
          <a:p>
            <a:pPr marL="137160" lvl="1" indent="-137160">
              <a:buFont typeface="Arial"/>
              <a:buChar char="•"/>
            </a:pPr>
            <a:r>
              <a:rPr lang="fr-FR" b="1" dirty="0" smtClean="0">
                <a:latin typeface="Arial" pitchFamily="34" charset="0"/>
                <a:ea typeface="ＭＳ Ｐゴシック" pitchFamily="34" charset="-128"/>
                <a:cs typeface="ＭＳ Ｐゴシック"/>
              </a:rPr>
              <a:t>Main_Imp_MI6_OKC_F-I</a:t>
            </a:r>
            <a:r>
              <a:rPr lang="fr-FR" dirty="0" smtClean="0">
                <a:latin typeface="Arial" pitchFamily="34" charset="0"/>
                <a:ea typeface="ＭＳ Ｐゴシック" pitchFamily="34" charset="-128"/>
                <a:cs typeface="ＭＳ Ｐゴシック"/>
              </a:rPr>
              <a:t> (or </a:t>
            </a:r>
            <a:r>
              <a:rPr lang="fr-FR" b="1" dirty="0" err="1" smtClean="0">
                <a:cs typeface="ＭＳ Ｐゴシック"/>
              </a:rPr>
              <a:t>Main_Imp_OKC_F</a:t>
            </a:r>
            <a:r>
              <a:rPr lang="fr-FR" b="1" dirty="0" smtClean="0">
                <a:cs typeface="ＭＳ Ｐゴシック"/>
              </a:rPr>
              <a:t>-II</a:t>
            </a:r>
            <a:r>
              <a:rPr lang="fr-FR" dirty="0" smtClean="0">
                <a:cs typeface="ＭＳ Ｐゴシック"/>
              </a:rPr>
              <a:t>)</a:t>
            </a:r>
            <a:r>
              <a:rPr lang="fr-FR" dirty="0" smtClean="0">
                <a:latin typeface="Arial" pitchFamily="34" charset="0"/>
                <a:ea typeface="ＭＳ Ｐゴシック" pitchFamily="34" charset="-128"/>
                <a:cs typeface="ＭＳ Ｐゴシック"/>
              </a:rPr>
              <a:t> </a:t>
            </a:r>
            <a:r>
              <a:rPr lang="fr-FR" dirty="0" err="1" smtClean="0">
                <a:cs typeface="ＭＳ Ｐゴシック"/>
              </a:rPr>
              <a:t>role</a:t>
            </a:r>
            <a:r>
              <a:rPr lang="fr-FR" dirty="0" smtClean="0">
                <a:cs typeface="ＭＳ Ｐゴシック"/>
              </a:rPr>
              <a:t> </a:t>
            </a:r>
            <a:r>
              <a:rPr lang="fr-FR" dirty="0" err="1" smtClean="0">
                <a:cs typeface="ＭＳ Ｐゴシック"/>
              </a:rPr>
              <a:t>is</a:t>
            </a:r>
            <a:r>
              <a:rPr lang="fr-FR" dirty="0" smtClean="0">
                <a:cs typeface="ＭＳ Ｐゴシック"/>
              </a:rPr>
              <a:t> to manage </a:t>
            </a:r>
            <a:r>
              <a:rPr lang="fr-FR" dirty="0" err="1" smtClean="0">
                <a:latin typeface="Arial" pitchFamily="34" charset="0"/>
                <a:ea typeface="ＭＳ Ｐゴシック" pitchFamily="34" charset="-128"/>
                <a:cs typeface="ＭＳ Ｐゴシック"/>
              </a:rPr>
              <a:t>both</a:t>
            </a:r>
            <a:r>
              <a:rPr lang="fr-FR" dirty="0" smtClean="0">
                <a:latin typeface="Arial" pitchFamily="34" charset="0"/>
                <a:ea typeface="ＭＳ Ｐゴシック" pitchFamily="34" charset="-128"/>
                <a:cs typeface="ＭＳ Ｐゴシック"/>
              </a:rPr>
              <a:t> </a:t>
            </a:r>
            <a:r>
              <a:rPr lang="fr-FR" dirty="0" err="1" smtClean="0">
                <a:latin typeface="Arial" pitchFamily="34" charset="0"/>
                <a:ea typeface="ＭＳ Ｐゴシック" pitchFamily="34" charset="-128"/>
                <a:cs typeface="ＭＳ Ｐゴシック"/>
              </a:rPr>
              <a:t>OneKey</a:t>
            </a:r>
            <a:r>
              <a:rPr lang="fr-FR" dirty="0" smtClean="0">
                <a:latin typeface="Arial" pitchFamily="34" charset="0"/>
                <a:ea typeface="ＭＳ Ｐゴシック" pitchFamily="34" charset="-128"/>
                <a:cs typeface="ＭＳ Ｐゴシック"/>
              </a:rPr>
              <a:t> data </a:t>
            </a:r>
            <a:r>
              <a:rPr lang="fr-FR" dirty="0" err="1" smtClean="0">
                <a:latin typeface="Arial" pitchFamily="34" charset="0"/>
                <a:ea typeface="ＭＳ Ｐゴシック" pitchFamily="34" charset="-128"/>
                <a:cs typeface="ＭＳ Ｐゴシック"/>
              </a:rPr>
              <a:t>loading</a:t>
            </a:r>
            <a:r>
              <a:rPr lang="fr-FR" dirty="0" smtClean="0">
                <a:latin typeface="Arial" pitchFamily="34" charset="0"/>
                <a:ea typeface="ＭＳ Ｐゴシック" pitchFamily="34" charset="-128"/>
                <a:cs typeface="ＭＳ Ｐゴシック"/>
              </a:rPr>
              <a:t> and </a:t>
            </a:r>
            <a:r>
              <a:rPr lang="fr-FR" dirty="0" err="1" smtClean="0">
                <a:latin typeface="Arial" pitchFamily="34" charset="0"/>
                <a:ea typeface="ＭＳ Ｐゴシック" pitchFamily="34" charset="-128"/>
                <a:cs typeface="ＭＳ Ｐゴシック"/>
              </a:rPr>
              <a:t>OneKey</a:t>
            </a:r>
            <a:r>
              <a:rPr lang="fr-FR" dirty="0" smtClean="0">
                <a:latin typeface="Arial" pitchFamily="34" charset="0"/>
                <a:ea typeface="ＭＳ Ｐゴシック" pitchFamily="34" charset="-128"/>
                <a:cs typeface="ＭＳ Ｐゴシック"/>
              </a:rPr>
              <a:t> data extraction (Change </a:t>
            </a:r>
            <a:r>
              <a:rPr lang="fr-FR" dirty="0" err="1" smtClean="0">
                <a:latin typeface="Arial" pitchFamily="34" charset="0"/>
                <a:ea typeface="ＭＳ Ｐゴシック" pitchFamily="34" charset="-128"/>
                <a:cs typeface="ＭＳ Ｐゴシック"/>
              </a:rPr>
              <a:t>Request</a:t>
            </a:r>
            <a:r>
              <a:rPr lang="fr-FR" dirty="0" smtClean="0">
                <a:latin typeface="Arial" pitchFamily="34" charset="0"/>
                <a:ea typeface="ＭＳ Ｐゴシック" pitchFamily="34" charset="-128"/>
                <a:cs typeface="ＭＳ Ｐゴシック"/>
              </a:rPr>
              <a:t>)</a:t>
            </a:r>
            <a:endParaRPr lang="fr-FR" dirty="0" smtClean="0">
              <a:solidFill>
                <a:srgbClr val="008CDD"/>
              </a:solidFill>
              <a:latin typeface="Arial" pitchFamily="34" charset="0"/>
              <a:ea typeface="ＭＳ Ｐゴシック" pitchFamily="34" charset="-128"/>
              <a:cs typeface="ＭＳ Ｐゴシック"/>
            </a:endParaRPr>
          </a:p>
          <a:p>
            <a:pPr marL="137160" lvl="1" indent="-137160">
              <a:buFont typeface="Arial"/>
              <a:buChar char="•"/>
            </a:pPr>
            <a:endParaRPr lang="fr-FR" sz="2000" dirty="0" smtClean="0">
              <a:latin typeface="Arial" pitchFamily="34" charset="0"/>
              <a:ea typeface="ＭＳ Ｐゴシック" pitchFamily="34" charset="-128"/>
              <a:cs typeface="ＭＳ Ｐゴシック"/>
            </a:endParaRPr>
          </a:p>
          <a:p>
            <a:endParaRPr lang="fr-FR" sz="1800" dirty="0" smtClean="0">
              <a:latin typeface="Arial" pitchFamily="34" charset="0"/>
              <a:ea typeface="ＭＳ Ｐゴシック" pitchFamily="34" charset="-128"/>
            </a:endParaRPr>
          </a:p>
          <a:p>
            <a:endParaRPr lang="en-GB" sz="1600" dirty="0"/>
          </a:p>
        </p:txBody>
      </p:sp>
      <p:pic>
        <p:nvPicPr>
          <p:cNvPr id="16" name="Picture 2"/>
          <p:cNvPicPr>
            <a:picLocks noChangeAspect="1" noChangeArrowheads="1"/>
          </p:cNvPicPr>
          <p:nvPr/>
        </p:nvPicPr>
        <p:blipFill>
          <a:blip r:embed="rId3" cstate="print"/>
          <a:srcRect/>
          <a:stretch>
            <a:fillRect/>
          </a:stretch>
        </p:blipFill>
        <p:spPr bwMode="auto">
          <a:xfrm>
            <a:off x="310757" y="2793492"/>
            <a:ext cx="8607183" cy="2159508"/>
          </a:xfrm>
          <a:prstGeom prst="rect">
            <a:avLst/>
          </a:prstGeom>
          <a:ln>
            <a:noFill/>
          </a:ln>
          <a:effectLst>
            <a:outerShdw blurRad="292100" dist="139700" dir="2700000" algn="tl" rotWithShape="0">
              <a:srgbClr val="333333">
                <a:alpha val="65000"/>
              </a:srgbClr>
            </a:outerShdw>
          </a:effectLst>
        </p:spPr>
      </p:pic>
      <p:sp>
        <p:nvSpPr>
          <p:cNvPr id="17" name="Rectangle 16"/>
          <p:cNvSpPr/>
          <p:nvPr/>
        </p:nvSpPr>
        <p:spPr>
          <a:xfrm>
            <a:off x="5524500" y="3937001"/>
            <a:ext cx="1066800" cy="876299"/>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ea typeface="ＭＳ Ｐゴシック" pitchFamily="34" charset="-128"/>
                <a:sym typeface="Arial" pitchFamily="34" charset="0"/>
              </a:rPr>
              <a:t>Change </a:t>
            </a:r>
            <a:r>
              <a:rPr lang="fr-FR" dirty="0" err="1" smtClean="0">
                <a:ea typeface="ＭＳ Ｐゴシック" pitchFamily="34" charset="-128"/>
                <a:sym typeface="Arial" pitchFamily="34" charset="0"/>
              </a:rPr>
              <a:t>Requests</a:t>
            </a:r>
            <a:r>
              <a:rPr lang="fr-FR" dirty="0" smtClean="0">
                <a:ea typeface="ＭＳ Ｐゴシック" pitchFamily="34" charset="-128"/>
                <a:sym typeface="Arial" pitchFamily="34" charset="0"/>
              </a:rPr>
              <a:t> Management</a:t>
            </a:r>
            <a:endParaRPr lang="en-GB" dirty="0"/>
          </a:p>
        </p:txBody>
      </p:sp>
      <p:sp>
        <p:nvSpPr>
          <p:cNvPr id="7"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
        <p:nvSpPr>
          <p:cNvPr id="9" name="Content Placeholder 8"/>
          <p:cNvSpPr>
            <a:spLocks noGrp="1"/>
          </p:cNvSpPr>
          <p:nvPr>
            <p:ph idx="1"/>
          </p:nvPr>
        </p:nvSpPr>
        <p:spPr>
          <a:xfrm>
            <a:off x="495443" y="1279599"/>
            <a:ext cx="8279999" cy="4478921"/>
          </a:xfrm>
        </p:spPr>
        <p:txBody>
          <a:bodyPr/>
          <a:lstStyle/>
          <a:p>
            <a:pPr marL="137160" lvl="1" indent="-137160">
              <a:buFont typeface="Arial"/>
              <a:buChar char="•"/>
            </a:pPr>
            <a:r>
              <a:rPr lang="fr-FR" dirty="0" err="1" smtClean="0">
                <a:latin typeface="Arial" pitchFamily="34" charset="0"/>
                <a:ea typeface="ＭＳ Ｐゴシック" pitchFamily="34" charset="-128"/>
                <a:cs typeface="ＭＳ Ｐゴシック"/>
              </a:rPr>
              <a:t>Generated</a:t>
            </a:r>
            <a:r>
              <a:rPr lang="fr-FR" dirty="0" smtClean="0">
                <a:latin typeface="Arial" pitchFamily="34" charset="0"/>
                <a:ea typeface="ＭＳ Ｐゴシック" pitchFamily="34" charset="-128"/>
                <a:cs typeface="ＭＳ Ｐゴシック"/>
              </a:rPr>
              <a:t> Change </a:t>
            </a:r>
            <a:r>
              <a:rPr lang="fr-FR" dirty="0" err="1" smtClean="0">
                <a:latin typeface="Arial" pitchFamily="34" charset="0"/>
                <a:ea typeface="ＭＳ Ｐゴシック" pitchFamily="34" charset="-128"/>
                <a:cs typeface="ＭＳ Ｐゴシック"/>
              </a:rPr>
              <a:t>Requests</a:t>
            </a:r>
            <a:r>
              <a:rPr lang="fr-FR" dirty="0" smtClean="0">
                <a:latin typeface="Arial" pitchFamily="34" charset="0"/>
                <a:ea typeface="ＭＳ Ｐゴシック" pitchFamily="34" charset="-128"/>
                <a:cs typeface="ＭＳ Ｐゴシック"/>
              </a:rPr>
              <a:t> are </a:t>
            </a:r>
            <a:r>
              <a:rPr lang="fr-FR" dirty="0" err="1" smtClean="0">
                <a:latin typeface="Arial" pitchFamily="34" charset="0"/>
                <a:ea typeface="ＭＳ Ｐゴシック" pitchFamily="34" charset="-128"/>
                <a:cs typeface="ＭＳ Ｐゴシック"/>
              </a:rPr>
              <a:t>deposited</a:t>
            </a:r>
            <a:r>
              <a:rPr lang="fr-FR" dirty="0" smtClean="0">
                <a:latin typeface="Arial" pitchFamily="34" charset="0"/>
                <a:ea typeface="ＭＳ Ｐゴシック" pitchFamily="34" charset="-128"/>
                <a:cs typeface="ＭＳ Ｐゴシック"/>
              </a:rPr>
              <a:t> on the server </a:t>
            </a:r>
            <a:r>
              <a:rPr lang="fr-FR" dirty="0" err="1" smtClean="0">
                <a:latin typeface="Arial" pitchFamily="34" charset="0"/>
                <a:ea typeface="ＭＳ Ｐゴシック" pitchFamily="34" charset="-128"/>
                <a:cs typeface="ＭＳ Ｐゴシック"/>
              </a:rPr>
              <a:t>then</a:t>
            </a:r>
            <a:r>
              <a:rPr lang="fr-FR" dirty="0" smtClean="0">
                <a:latin typeface="Arial" pitchFamily="34" charset="0"/>
                <a:ea typeface="ＭＳ Ｐゴシック" pitchFamily="34" charset="-128"/>
                <a:cs typeface="ＭＳ Ｐゴシック"/>
              </a:rPr>
              <a:t> </a:t>
            </a:r>
            <a:r>
              <a:rPr lang="fr-FR" dirty="0" err="1" smtClean="0">
                <a:latin typeface="Arial" pitchFamily="34" charset="0"/>
                <a:ea typeface="ＭＳ Ｐゴシック" pitchFamily="34" charset="-128"/>
                <a:cs typeface="ＭＳ Ｐゴシック"/>
              </a:rPr>
              <a:t>automatically</a:t>
            </a:r>
            <a:r>
              <a:rPr lang="fr-FR" dirty="0" smtClean="0">
                <a:latin typeface="Arial" pitchFamily="34" charset="0"/>
                <a:ea typeface="ＭＳ Ｐゴシック" pitchFamily="34" charset="-128"/>
                <a:cs typeface="ＭＳ Ｐゴシック"/>
              </a:rPr>
              <a:t> </a:t>
            </a:r>
            <a:r>
              <a:rPr lang="fr-FR" dirty="0" err="1" smtClean="0">
                <a:latin typeface="Arial" pitchFamily="34" charset="0"/>
                <a:ea typeface="ＭＳ Ｐゴシック" pitchFamily="34" charset="-128"/>
                <a:cs typeface="ＭＳ Ｐゴシック"/>
              </a:rPr>
              <a:t>uploaded</a:t>
            </a:r>
            <a:r>
              <a:rPr lang="fr-FR" dirty="0" smtClean="0">
                <a:latin typeface="Arial" pitchFamily="34" charset="0"/>
                <a:ea typeface="ＭＳ Ｐゴシック" pitchFamily="34" charset="-128"/>
                <a:cs typeface="ＭＳ Ｐゴシック"/>
              </a:rPr>
              <a:t> on </a:t>
            </a:r>
            <a:r>
              <a:rPr lang="fr-FR" dirty="0" err="1" smtClean="0">
                <a:latin typeface="Arial" pitchFamily="34" charset="0"/>
                <a:ea typeface="ＭＳ Ｐゴシック" pitchFamily="34" charset="-128"/>
                <a:cs typeface="ＭＳ Ｐゴシック"/>
              </a:rPr>
              <a:t>MoveIt</a:t>
            </a:r>
            <a:r>
              <a:rPr lang="fr-FR" dirty="0" smtClean="0">
                <a:cs typeface="ＭＳ Ｐゴシック"/>
              </a:rPr>
              <a:t>.</a:t>
            </a:r>
            <a:endParaRPr lang="fr-FR" dirty="0" smtClean="0">
              <a:latin typeface="Arial" pitchFamily="34" charset="0"/>
              <a:ea typeface="ＭＳ Ｐゴシック" pitchFamily="34" charset="-128"/>
              <a:cs typeface="ＭＳ Ｐゴシック"/>
            </a:endParaRPr>
          </a:p>
          <a:p>
            <a:pPr marL="137160" lvl="1" indent="-137160">
              <a:buFont typeface="Arial"/>
              <a:buChar char="•"/>
            </a:pPr>
            <a:endParaRPr lang="fr-FR" dirty="0" smtClean="0">
              <a:solidFill>
                <a:srgbClr val="008CDD"/>
              </a:solidFill>
              <a:latin typeface="Arial" pitchFamily="34" charset="0"/>
              <a:ea typeface="ＭＳ Ｐゴシック" pitchFamily="34" charset="-128"/>
              <a:cs typeface="ＭＳ Ｐゴシック"/>
            </a:endParaRPr>
          </a:p>
          <a:p>
            <a:pPr marL="137160" lvl="1" indent="-137160">
              <a:buFont typeface="Arial"/>
              <a:buChar char="•"/>
            </a:pPr>
            <a:endParaRPr lang="fr-FR" sz="2000" dirty="0" smtClean="0">
              <a:latin typeface="Arial" pitchFamily="34" charset="0"/>
              <a:ea typeface="ＭＳ Ｐゴシック" pitchFamily="34" charset="-128"/>
              <a:cs typeface="ＭＳ Ｐゴシック"/>
            </a:endParaRPr>
          </a:p>
          <a:p>
            <a:endParaRPr lang="fr-FR" sz="1800" dirty="0" smtClean="0">
              <a:latin typeface="Arial" pitchFamily="34" charset="0"/>
              <a:ea typeface="ＭＳ Ｐゴシック" pitchFamily="34" charset="-128"/>
            </a:endParaRPr>
          </a:p>
          <a:p>
            <a:endParaRPr lang="en-GB" sz="1600" dirty="0"/>
          </a:p>
        </p:txBody>
      </p:sp>
      <p:pic>
        <p:nvPicPr>
          <p:cNvPr id="14" name="Image 2" descr="image001"/>
          <p:cNvPicPr>
            <a:picLocks noChangeAspect="1" noChangeArrowheads="1"/>
          </p:cNvPicPr>
          <p:nvPr/>
        </p:nvPicPr>
        <p:blipFill>
          <a:blip r:embed="rId3" cstate="print"/>
          <a:srcRect l="331" r="38624" b="42085"/>
          <a:stretch>
            <a:fillRect/>
          </a:stretch>
        </p:blipFill>
        <p:spPr bwMode="auto">
          <a:xfrm>
            <a:off x="172768" y="2218776"/>
            <a:ext cx="3733800" cy="2449344"/>
          </a:xfrm>
          <a:prstGeom prst="rect">
            <a:avLst/>
          </a:prstGeom>
          <a:ln>
            <a:solidFill>
              <a:schemeClr val="tx1"/>
            </a:solidFill>
          </a:ln>
          <a:effectLst>
            <a:outerShdw blurRad="292100" dist="139700" dir="2700000" algn="tl" rotWithShape="0">
              <a:srgbClr val="333333">
                <a:alpha val="65000"/>
              </a:srgbClr>
            </a:outerShdw>
          </a:effectLst>
        </p:spPr>
      </p:pic>
      <p:sp>
        <p:nvSpPr>
          <p:cNvPr id="15" name="Rectangle 14"/>
          <p:cNvSpPr/>
          <p:nvPr/>
        </p:nvSpPr>
        <p:spPr>
          <a:xfrm>
            <a:off x="1133475" y="3509963"/>
            <a:ext cx="1404938" cy="904875"/>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1" name="Picture 3"/>
          <p:cNvPicPr>
            <a:picLocks noChangeAspect="1" noChangeArrowheads="1"/>
          </p:cNvPicPr>
          <p:nvPr/>
        </p:nvPicPr>
        <p:blipFill>
          <a:blip r:embed="rId4" cstate="print"/>
          <a:srcRect/>
          <a:stretch>
            <a:fillRect/>
          </a:stretch>
        </p:blipFill>
        <p:spPr bwMode="auto">
          <a:xfrm>
            <a:off x="4467224" y="4433887"/>
            <a:ext cx="4407887" cy="1563519"/>
          </a:xfrm>
          <a:prstGeom prst="rect">
            <a:avLst/>
          </a:prstGeom>
          <a:ln>
            <a:solidFill>
              <a:schemeClr val="tx1"/>
            </a:solidFill>
          </a:ln>
          <a:effectLst>
            <a:outerShdw blurRad="292100" dist="139700" dir="2700000" algn="tl" rotWithShape="0">
              <a:srgbClr val="333333">
                <a:alpha val="65000"/>
              </a:srgbClr>
            </a:outerShdw>
          </a:effectLst>
        </p:spPr>
      </p:pic>
      <p:sp>
        <p:nvSpPr>
          <p:cNvPr id="12" name="Down Arrow 11"/>
          <p:cNvSpPr/>
          <p:nvPr/>
        </p:nvSpPr>
        <p:spPr>
          <a:xfrm rot="17476798">
            <a:off x="3666408" y="3968862"/>
            <a:ext cx="533400" cy="893833"/>
          </a:xfrm>
          <a:prstGeom prst="downArrow">
            <a:avLst/>
          </a:prstGeom>
          <a:solidFill>
            <a:srgbClr val="25B4FF"/>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sp>
        <p:nvSpPr>
          <p:cNvPr id="13" name="Rectangle 12"/>
          <p:cNvSpPr/>
          <p:nvPr/>
        </p:nvSpPr>
        <p:spPr>
          <a:xfrm>
            <a:off x="4772025" y="4476752"/>
            <a:ext cx="3290888" cy="366712"/>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ea typeface="ＭＳ Ｐゴシック" pitchFamily="34" charset="-128"/>
                <a:sym typeface="Arial" pitchFamily="34" charset="0"/>
              </a:rPr>
              <a:t>Change </a:t>
            </a:r>
            <a:r>
              <a:rPr lang="fr-FR" dirty="0" err="1" smtClean="0">
                <a:ea typeface="ＭＳ Ｐゴシック" pitchFamily="34" charset="-128"/>
                <a:sym typeface="Arial" pitchFamily="34" charset="0"/>
              </a:rPr>
              <a:t>Requests</a:t>
            </a:r>
            <a:r>
              <a:rPr lang="fr-FR" dirty="0" smtClean="0">
                <a:ea typeface="ＭＳ Ｐゴシック" pitchFamily="34" charset="-128"/>
                <a:sym typeface="Arial" pitchFamily="34" charset="0"/>
              </a:rPr>
              <a:t> Management</a:t>
            </a:r>
            <a:endParaRPr lang="en-GB" dirty="0"/>
          </a:p>
        </p:txBody>
      </p:sp>
      <p:sp>
        <p:nvSpPr>
          <p:cNvPr id="7"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
        <p:nvSpPr>
          <p:cNvPr id="9" name="Content Placeholder 8"/>
          <p:cNvSpPr>
            <a:spLocks noGrp="1"/>
          </p:cNvSpPr>
          <p:nvPr>
            <p:ph idx="1"/>
          </p:nvPr>
        </p:nvSpPr>
        <p:spPr>
          <a:xfrm>
            <a:off x="495443" y="1279599"/>
            <a:ext cx="8279999" cy="4478921"/>
          </a:xfrm>
        </p:spPr>
        <p:txBody>
          <a:bodyPr/>
          <a:lstStyle/>
          <a:p>
            <a:pPr marL="137160" lvl="1" indent="-137160">
              <a:buFont typeface="Arial"/>
              <a:buChar char="•"/>
            </a:pPr>
            <a:r>
              <a:rPr lang="fr-FR" dirty="0" smtClean="0">
                <a:latin typeface="Arial" pitchFamily="34" charset="0"/>
                <a:ea typeface="ＭＳ Ｐゴシック" pitchFamily="34" charset="-128"/>
                <a:cs typeface="ＭＳ Ｐゴシック"/>
              </a:rPr>
              <a:t>Change </a:t>
            </a:r>
            <a:r>
              <a:rPr lang="fr-FR" dirty="0" err="1" smtClean="0">
                <a:latin typeface="Arial" pitchFamily="34" charset="0"/>
                <a:ea typeface="ＭＳ Ｐゴシック" pitchFamily="34" charset="-128"/>
                <a:cs typeface="ＭＳ Ｐゴシック"/>
              </a:rPr>
              <a:t>Requests</a:t>
            </a:r>
            <a:r>
              <a:rPr lang="fr-FR" dirty="0" smtClean="0">
                <a:latin typeface="Arial" pitchFamily="34" charset="0"/>
                <a:ea typeface="ＭＳ Ｐゴシック" pitchFamily="34" charset="-128"/>
                <a:cs typeface="ＭＳ Ｐゴシック"/>
              </a:rPr>
              <a:t> are </a:t>
            </a:r>
            <a:r>
              <a:rPr lang="fr-FR" dirty="0" err="1" smtClean="0">
                <a:latin typeface="Arial" pitchFamily="34" charset="0"/>
                <a:ea typeface="ＭＳ Ｐゴシック" pitchFamily="34" charset="-128"/>
                <a:cs typeface="ＭＳ Ｐゴシック"/>
              </a:rPr>
              <a:t>then</a:t>
            </a:r>
            <a:r>
              <a:rPr lang="fr-FR" dirty="0" smtClean="0">
                <a:latin typeface="Arial" pitchFamily="34" charset="0"/>
                <a:ea typeface="ＭＳ Ｐゴシック" pitchFamily="34" charset="-128"/>
                <a:cs typeface="ＭＳ Ｐゴシック"/>
              </a:rPr>
              <a:t> </a:t>
            </a:r>
            <a:r>
              <a:rPr lang="fr-FR" dirty="0" err="1" smtClean="0">
                <a:latin typeface="Arial" pitchFamily="34" charset="0"/>
                <a:ea typeface="ＭＳ Ｐゴシック" pitchFamily="34" charset="-128"/>
                <a:cs typeface="ＭＳ Ｐゴシック"/>
              </a:rPr>
              <a:t>retrieved</a:t>
            </a:r>
            <a:r>
              <a:rPr lang="fr-FR" dirty="0" smtClean="0">
                <a:latin typeface="Arial" pitchFamily="34" charset="0"/>
                <a:ea typeface="ＭＳ Ｐゴシック" pitchFamily="34" charset="-128"/>
                <a:cs typeface="ＭＳ Ｐゴシック"/>
              </a:rPr>
              <a:t> on the </a:t>
            </a:r>
            <a:r>
              <a:rPr lang="fr-FR" dirty="0" err="1" smtClean="0">
                <a:latin typeface="Arial" pitchFamily="34" charset="0"/>
                <a:ea typeface="ＭＳ Ｐゴシック" pitchFamily="34" charset="-128"/>
                <a:cs typeface="ＭＳ Ｐゴシック"/>
              </a:rPr>
              <a:t>OneKey</a:t>
            </a:r>
            <a:r>
              <a:rPr lang="fr-FR" dirty="0" smtClean="0">
                <a:latin typeface="Arial" pitchFamily="34" charset="0"/>
                <a:ea typeface="ＭＳ Ｐゴシック" pitchFamily="34" charset="-128"/>
                <a:cs typeface="ＭＳ Ｐゴシック"/>
              </a:rPr>
              <a:t> server and the validation </a:t>
            </a:r>
            <a:r>
              <a:rPr lang="fr-FR" dirty="0" err="1" smtClean="0">
                <a:latin typeface="Arial" pitchFamily="34" charset="0"/>
                <a:ea typeface="ＭＳ Ｐゴシック" pitchFamily="34" charset="-128"/>
                <a:cs typeface="ＭＳ Ｐゴシック"/>
              </a:rPr>
              <a:t>status</a:t>
            </a:r>
            <a:r>
              <a:rPr lang="fr-FR" dirty="0" smtClean="0">
                <a:latin typeface="Arial" pitchFamily="34" charset="0"/>
                <a:ea typeface="ＭＳ Ｐゴシック" pitchFamily="34" charset="-128"/>
                <a:cs typeface="ＭＳ Ｐゴシック"/>
              </a:rPr>
              <a:t> </a:t>
            </a:r>
            <a:r>
              <a:rPr lang="fr-FR" dirty="0" err="1" smtClean="0">
                <a:latin typeface="Arial" pitchFamily="34" charset="0"/>
                <a:ea typeface="ＭＳ Ｐゴシック" pitchFamily="34" charset="-128"/>
                <a:cs typeface="ＭＳ Ｐゴシック"/>
              </a:rPr>
              <a:t>is</a:t>
            </a:r>
            <a:r>
              <a:rPr lang="fr-FR" dirty="0" smtClean="0">
                <a:latin typeface="Arial" pitchFamily="34" charset="0"/>
                <a:ea typeface="ＭＳ Ｐゴシック" pitchFamily="34" charset="-128"/>
                <a:cs typeface="ＭＳ Ｐゴシック"/>
              </a:rPr>
              <a:t> </a:t>
            </a:r>
            <a:r>
              <a:rPr lang="fr-FR" dirty="0" err="1" smtClean="0">
                <a:latin typeface="Arial" pitchFamily="34" charset="0"/>
                <a:ea typeface="ＭＳ Ｐゴシック" pitchFamily="34" charset="-128"/>
                <a:cs typeface="ＭＳ Ｐゴシック"/>
              </a:rPr>
              <a:t>updated</a:t>
            </a:r>
            <a:r>
              <a:rPr lang="fr-FR" dirty="0" smtClean="0">
                <a:latin typeface="Arial" pitchFamily="34" charset="0"/>
                <a:ea typeface="ＭＳ Ｐゴシック" pitchFamily="34" charset="-128"/>
                <a:cs typeface="ＭＳ Ｐゴシック"/>
              </a:rPr>
              <a:t> by </a:t>
            </a:r>
            <a:r>
              <a:rPr lang="fr-FR" dirty="0" err="1" smtClean="0">
                <a:latin typeface="Arial" pitchFamily="34" charset="0"/>
                <a:ea typeface="ＭＳ Ｐゴシック" pitchFamily="34" charset="-128"/>
                <a:cs typeface="ＭＳ Ｐゴシック"/>
              </a:rPr>
              <a:t>OneKey</a:t>
            </a:r>
            <a:r>
              <a:rPr lang="fr-FR" dirty="0" smtClean="0">
                <a:latin typeface="Arial" pitchFamily="34" charset="0"/>
                <a:ea typeface="ＭＳ Ｐゴシック" pitchFamily="34" charset="-128"/>
                <a:cs typeface="ＭＳ Ｐゴシック"/>
              </a:rPr>
              <a:t> team</a:t>
            </a:r>
            <a:endParaRPr lang="fr-FR" dirty="0" smtClean="0">
              <a:solidFill>
                <a:srgbClr val="008CDD"/>
              </a:solidFill>
              <a:latin typeface="Arial" pitchFamily="34" charset="0"/>
              <a:ea typeface="ＭＳ Ｐゴシック" pitchFamily="34" charset="-128"/>
              <a:cs typeface="ＭＳ Ｐゴシック"/>
            </a:endParaRPr>
          </a:p>
          <a:p>
            <a:pPr marL="137160" lvl="1" indent="-137160">
              <a:buFont typeface="Arial"/>
              <a:buChar char="•"/>
            </a:pPr>
            <a:endParaRPr lang="fr-FR" sz="2000" dirty="0" smtClean="0">
              <a:latin typeface="Arial" pitchFamily="34" charset="0"/>
              <a:ea typeface="ＭＳ Ｐゴシック" pitchFamily="34" charset="-128"/>
              <a:cs typeface="ＭＳ Ｐゴシック"/>
            </a:endParaRPr>
          </a:p>
          <a:p>
            <a:endParaRPr lang="fr-FR" sz="1800" dirty="0" smtClean="0">
              <a:latin typeface="Arial" pitchFamily="34" charset="0"/>
              <a:ea typeface="ＭＳ Ｐゴシック" pitchFamily="34" charset="-128"/>
            </a:endParaRPr>
          </a:p>
          <a:p>
            <a:endParaRPr lang="en-GB" sz="1600" dirty="0"/>
          </a:p>
        </p:txBody>
      </p:sp>
      <p:grpSp>
        <p:nvGrpSpPr>
          <p:cNvPr id="16" name="Group 15"/>
          <p:cNvGrpSpPr/>
          <p:nvPr/>
        </p:nvGrpSpPr>
        <p:grpSpPr>
          <a:xfrm>
            <a:off x="4918938" y="3280002"/>
            <a:ext cx="1152525" cy="1256526"/>
            <a:chOff x="3313229" y="2832452"/>
            <a:chExt cx="1480209" cy="1480210"/>
          </a:xfrm>
        </p:grpSpPr>
        <p:pic>
          <p:nvPicPr>
            <p:cNvPr id="17" name="Picture 2" descr="FTP Icon 256px png"/>
            <p:cNvPicPr>
              <a:picLocks noChangeAspect="1" noChangeArrowheads="1"/>
            </p:cNvPicPr>
            <p:nvPr/>
          </p:nvPicPr>
          <p:blipFill>
            <a:blip r:embed="rId3" cstate="print"/>
            <a:srcRect/>
            <a:stretch>
              <a:fillRect/>
            </a:stretch>
          </p:blipFill>
          <p:spPr bwMode="auto">
            <a:xfrm>
              <a:off x="3313229" y="2832452"/>
              <a:ext cx="1480209" cy="1480210"/>
            </a:xfrm>
            <a:prstGeom prst="rect">
              <a:avLst/>
            </a:prstGeom>
            <a:ln>
              <a:noFill/>
            </a:ln>
            <a:effectLst>
              <a:outerShdw blurRad="292100" dist="139700" dir="2700000" algn="tl" rotWithShape="0">
                <a:srgbClr val="333333">
                  <a:alpha val="65000"/>
                </a:srgbClr>
              </a:outerShdw>
            </a:effectLst>
          </p:spPr>
        </p:pic>
        <p:sp>
          <p:nvSpPr>
            <p:cNvPr id="18" name="Text Box 8"/>
            <p:cNvSpPr txBox="1">
              <a:spLocks noChangeArrowheads="1"/>
            </p:cNvSpPr>
            <p:nvPr/>
          </p:nvSpPr>
          <p:spPr bwMode="auto">
            <a:xfrm>
              <a:off x="3371901" y="3536023"/>
              <a:ext cx="1178379" cy="307772"/>
            </a:xfrm>
            <a:prstGeom prst="rect">
              <a:avLst/>
            </a:prstGeom>
            <a:noFill/>
            <a:ln w="9525">
              <a:noFill/>
              <a:miter lim="800000"/>
              <a:headEnd/>
              <a:tailEnd/>
            </a:ln>
          </p:spPr>
          <p:txBody>
            <a:bodyPr wrap="square" lIns="91435" tIns="45718" rIns="91435" bIns="45718">
              <a:spAutoFit/>
            </a:bodyPr>
            <a:lstStyle/>
            <a:p>
              <a:pPr algn="ctr">
                <a:spcBef>
                  <a:spcPct val="50000"/>
                </a:spcBef>
                <a:buClr>
                  <a:srgbClr val="6600CC"/>
                </a:buClr>
              </a:pPr>
              <a:r>
                <a:rPr lang="en-US" sz="1400" b="1" dirty="0" smtClean="0">
                  <a:cs typeface="Arial" charset="0"/>
                  <a:sym typeface="Arial" charset="0"/>
                </a:rPr>
                <a:t>MOVE IT</a:t>
              </a:r>
              <a:endParaRPr lang="en-US" sz="1400" b="1" dirty="0">
                <a:cs typeface="Arial" charset="0"/>
                <a:sym typeface="Arial" charset="0"/>
              </a:endParaRPr>
            </a:p>
          </p:txBody>
        </p:sp>
      </p:grpSp>
      <p:grpSp>
        <p:nvGrpSpPr>
          <p:cNvPr id="19" name="Group 18"/>
          <p:cNvGrpSpPr/>
          <p:nvPr/>
        </p:nvGrpSpPr>
        <p:grpSpPr>
          <a:xfrm>
            <a:off x="2667000" y="3587420"/>
            <a:ext cx="1425623" cy="1109179"/>
            <a:chOff x="-92818" y="5066923"/>
            <a:chExt cx="2319710" cy="1522596"/>
          </a:xfrm>
        </p:grpSpPr>
        <p:pic>
          <p:nvPicPr>
            <p:cNvPr id="20" name="Picture 2" descr="D:\Profiles\mring\My Documents\Icons_MI\128x128\plain\data.png"/>
            <p:cNvPicPr>
              <a:picLocks noChangeAspect="1" noChangeArrowheads="1"/>
            </p:cNvPicPr>
            <p:nvPr/>
          </p:nvPicPr>
          <p:blipFill>
            <a:blip r:embed="rId4" cstate="print"/>
            <a:srcRect/>
            <a:stretch>
              <a:fillRect/>
            </a:stretch>
          </p:blipFill>
          <p:spPr bwMode="auto">
            <a:xfrm>
              <a:off x="444443" y="5066923"/>
              <a:ext cx="1226843" cy="1226845"/>
            </a:xfrm>
            <a:prstGeom prst="rect">
              <a:avLst/>
            </a:prstGeom>
            <a:ln>
              <a:noFill/>
            </a:ln>
            <a:effectLst>
              <a:outerShdw blurRad="292100" dist="139700" dir="2700000" algn="tl" rotWithShape="0">
                <a:srgbClr val="333333">
                  <a:alpha val="65000"/>
                </a:srgbClr>
              </a:outerShdw>
            </a:effectLst>
          </p:spPr>
        </p:pic>
        <p:sp>
          <p:nvSpPr>
            <p:cNvPr id="21" name="TextBox 20"/>
            <p:cNvSpPr txBox="1"/>
            <p:nvPr/>
          </p:nvSpPr>
          <p:spPr>
            <a:xfrm>
              <a:off x="-92818" y="6209276"/>
              <a:ext cx="2319710" cy="380243"/>
            </a:xfrm>
            <a:prstGeom prst="rect">
              <a:avLst/>
            </a:prstGeom>
            <a:noFill/>
          </p:spPr>
          <p:txBody>
            <a:bodyPr wrap="square" rtlCol="0">
              <a:spAutoFit/>
            </a:bodyPr>
            <a:lstStyle/>
            <a:p>
              <a:r>
                <a:rPr lang="fr-FR" sz="1200" b="1" dirty="0" smtClean="0"/>
                <a:t> MI </a:t>
              </a:r>
              <a:r>
                <a:rPr lang="fr-FR" sz="1200" b="1" dirty="0" err="1" smtClean="0"/>
                <a:t>Environment</a:t>
              </a:r>
              <a:endParaRPr lang="fr-FR" sz="1200" b="1" dirty="0"/>
            </a:p>
          </p:txBody>
        </p:sp>
      </p:grpSp>
      <p:sp>
        <p:nvSpPr>
          <p:cNvPr id="22" name="Down Arrow 21"/>
          <p:cNvSpPr/>
          <p:nvPr/>
        </p:nvSpPr>
        <p:spPr>
          <a:xfrm rot="16200000">
            <a:off x="2079147" y="3658260"/>
            <a:ext cx="533400" cy="837186"/>
          </a:xfrm>
          <a:prstGeom prst="downArrow">
            <a:avLst/>
          </a:prstGeom>
          <a:solidFill>
            <a:srgbClr val="25B4FF"/>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sp>
        <p:nvSpPr>
          <p:cNvPr id="23" name="Down Arrow 22"/>
          <p:cNvSpPr/>
          <p:nvPr/>
        </p:nvSpPr>
        <p:spPr>
          <a:xfrm rot="5400000">
            <a:off x="4195473" y="5014624"/>
            <a:ext cx="541599" cy="592455"/>
          </a:xfrm>
          <a:prstGeom prst="downArrow">
            <a:avLst/>
          </a:prstGeom>
          <a:solidFill>
            <a:srgbClr val="25B4FF"/>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grpSp>
        <p:nvGrpSpPr>
          <p:cNvPr id="45" name="Group 44"/>
          <p:cNvGrpSpPr/>
          <p:nvPr/>
        </p:nvGrpSpPr>
        <p:grpSpPr>
          <a:xfrm>
            <a:off x="76200" y="3657600"/>
            <a:ext cx="1620278" cy="763794"/>
            <a:chOff x="76200" y="3657600"/>
            <a:chExt cx="1620278" cy="763794"/>
          </a:xfrm>
        </p:grpSpPr>
        <p:grpSp>
          <p:nvGrpSpPr>
            <p:cNvPr id="25" name="Groupe 5"/>
            <p:cNvGrpSpPr/>
            <p:nvPr/>
          </p:nvGrpSpPr>
          <p:grpSpPr>
            <a:xfrm>
              <a:off x="1062548" y="3670300"/>
              <a:ext cx="633930" cy="751094"/>
              <a:chOff x="1845997" y="1237784"/>
              <a:chExt cx="1496465" cy="1773045"/>
            </a:xfrm>
          </p:grpSpPr>
          <p:pic>
            <p:nvPicPr>
              <p:cNvPr id="32" name="Picture 3" descr="Z:\CRM_Design\Graphics Library\2012 CRM pres icons\media\png\icons-16.png"/>
              <p:cNvPicPr>
                <a:picLocks noChangeAspect="1" noChangeArrowheads="1"/>
              </p:cNvPicPr>
              <p:nvPr/>
            </p:nvPicPr>
            <p:blipFill rotWithShape="1">
              <a:blip r:embed="rId5" cstate="email">
                <a:extLst>
                  <a:ext uri="{28A0092B-C50C-407E-A947-70E740481C1C}">
                    <a14:useLocalDpi xmlns="" xmlns:a14="http://schemas.microsoft.com/office/drawing/2010/main" val="0"/>
                  </a:ext>
                </a:extLst>
              </a:blip>
              <a:srcRect l="23157" t="25416" r="30299" b="21986"/>
              <a:stretch/>
            </p:blipFill>
            <p:spPr bwMode="auto">
              <a:xfrm>
                <a:off x="1845997" y="1237784"/>
                <a:ext cx="1496465" cy="177304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33" name="Picture 10" descr="Z:\CRM_Design\Marketing\Product logos\CRM\Mobile Intelligence\MI_Pocket\PNG\Large\MI_Pocket_Logo_Vertical-white.png"/>
              <p:cNvPicPr>
                <a:picLocks noChangeAspect="1" noChangeArrowheads="1"/>
              </p:cNvPicPr>
              <p:nvPr/>
            </p:nvPicPr>
            <p:blipFill>
              <a:blip r:embed="rId6" cstate="email">
                <a:extLst>
                  <a:ext uri="{28A0092B-C50C-407E-A947-70E740481C1C}">
                    <a14:useLocalDpi xmlns="" xmlns:a14="http://schemas.microsoft.com/office/drawing/2010/main" val="0"/>
                  </a:ext>
                </a:extLst>
              </a:blip>
              <a:srcRect/>
              <a:stretch>
                <a:fillRect/>
              </a:stretch>
            </p:blipFill>
            <p:spPr bwMode="auto">
              <a:xfrm>
                <a:off x="2362200" y="1675720"/>
                <a:ext cx="645614" cy="83253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grpSp>
        <p:grpSp>
          <p:nvGrpSpPr>
            <p:cNvPr id="26" name="Groupe 2"/>
            <p:cNvGrpSpPr/>
            <p:nvPr/>
          </p:nvGrpSpPr>
          <p:grpSpPr>
            <a:xfrm>
              <a:off x="537174" y="3670300"/>
              <a:ext cx="651304" cy="751094"/>
              <a:chOff x="308516" y="1237784"/>
              <a:chExt cx="1537480" cy="1773045"/>
            </a:xfrm>
          </p:grpSpPr>
          <p:pic>
            <p:nvPicPr>
              <p:cNvPr id="30" name="Picture 29" descr="Z:\CRM_Design\Graphics Library\2012 CRM pres icons\media\png\icons-16.png"/>
              <p:cNvPicPr>
                <a:picLocks noChangeAspect="1" noChangeArrowheads="1"/>
              </p:cNvPicPr>
              <p:nvPr/>
            </p:nvPicPr>
            <p:blipFill rotWithShape="1">
              <a:blip r:embed="rId7" cstate="email">
                <a:extLst>
                  <a:ext uri="{28A0092B-C50C-407E-A947-70E740481C1C}">
                    <a14:useLocalDpi xmlns="" xmlns:a14="http://schemas.microsoft.com/office/drawing/2010/main" val="0"/>
                  </a:ext>
                </a:extLst>
              </a:blip>
              <a:srcRect l="21206" t="25416" r="30975" b="21986"/>
              <a:stretch/>
            </p:blipFill>
            <p:spPr bwMode="auto">
              <a:xfrm>
                <a:off x="308516" y="1237784"/>
                <a:ext cx="1537480" cy="177304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31" name="Picture 5" descr="Z:\CRM_Design\Marketing\Product logos\CRM\Mobile Intelligence\MI_Touch\PNG\Small\MI_Touch_Logo_Vertical-white.png"/>
              <p:cNvPicPr>
                <a:picLocks noChangeAspect="1" noChangeArrowheads="1"/>
              </p:cNvPicPr>
              <p:nvPr/>
            </p:nvPicPr>
            <p:blipFill>
              <a:blip r:embed="rId8" cstate="email">
                <a:extLst>
                  <a:ext uri="{28A0092B-C50C-407E-A947-70E740481C1C}">
                    <a14:useLocalDpi xmlns="" xmlns:a14="http://schemas.microsoft.com/office/drawing/2010/main" val="0"/>
                  </a:ext>
                </a:extLst>
              </a:blip>
              <a:srcRect/>
              <a:stretch>
                <a:fillRect/>
              </a:stretch>
            </p:blipFill>
            <p:spPr bwMode="auto">
              <a:xfrm>
                <a:off x="895084" y="1676400"/>
                <a:ext cx="645614" cy="831850"/>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grpSp>
        <p:pic>
          <p:nvPicPr>
            <p:cNvPr id="28" name="Picture 3" descr="Z:\CRM_Design\Graphics Library\2012 CRM pres icons\media\png\icons-16.png"/>
            <p:cNvPicPr>
              <a:picLocks noChangeAspect="1" noChangeArrowheads="1"/>
            </p:cNvPicPr>
            <p:nvPr/>
          </p:nvPicPr>
          <p:blipFill rotWithShape="1">
            <a:blip r:embed="rId5" cstate="email">
              <a:extLst>
                <a:ext uri="{28A0092B-C50C-407E-A947-70E740481C1C}">
                  <a14:useLocalDpi xmlns="" xmlns:a14="http://schemas.microsoft.com/office/drawing/2010/main" val="0"/>
                </a:ext>
              </a:extLst>
            </a:blip>
            <a:srcRect l="23157" t="25416" r="30299" b="21986"/>
            <a:stretch/>
          </p:blipFill>
          <p:spPr bwMode="auto">
            <a:xfrm>
              <a:off x="76200" y="3657600"/>
              <a:ext cx="633930" cy="751094"/>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29" name="Picture 7" descr="Z:\CRM_Design\Marketing\Product logos\CRM\Mobile Intelligence\MI PC\MI_PC_Logo_Vertical-White.png"/>
            <p:cNvPicPr>
              <a:picLocks noChangeAspect="1" noChangeArrowheads="1"/>
            </p:cNvPicPr>
            <p:nvPr/>
          </p:nvPicPr>
          <p:blipFill rotWithShape="1">
            <a:blip r:embed="rId9" cstate="email">
              <a:extLst>
                <a:ext uri="{28A0092B-C50C-407E-A947-70E740481C1C}">
                  <a14:useLocalDpi xmlns="" xmlns:a14="http://schemas.microsoft.com/office/drawing/2010/main" val="0"/>
                </a:ext>
              </a:extLst>
            </a:blip>
            <a:srcRect l="35859" t="31049" r="37661" b="24348"/>
            <a:stretch/>
          </p:blipFill>
          <p:spPr bwMode="auto">
            <a:xfrm>
              <a:off x="241978" y="3801284"/>
              <a:ext cx="356267" cy="463725"/>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grpSp>
      <p:sp>
        <p:nvSpPr>
          <p:cNvPr id="34" name="Rectangle à coins arrondis 4"/>
          <p:cNvSpPr>
            <a:spLocks noChangeArrowheads="1"/>
          </p:cNvSpPr>
          <p:nvPr/>
        </p:nvSpPr>
        <p:spPr bwMode="auto">
          <a:xfrm>
            <a:off x="96457" y="2075890"/>
            <a:ext cx="1523821" cy="944940"/>
          </a:xfrm>
          <a:prstGeom prst="wedgeRoundRectCallout">
            <a:avLst>
              <a:gd name="adj1" fmla="val -23812"/>
              <a:gd name="adj2" fmla="val 73703"/>
              <a:gd name="adj3" fmla="val 16667"/>
            </a:avLst>
          </a:prstGeom>
          <a:solidFill>
            <a:srgbClr val="FFF1C5"/>
          </a:solidFill>
          <a:ln w="12700" algn="ctr">
            <a:solidFill>
              <a:schemeClr val="tx2"/>
            </a:solidFill>
            <a:round/>
            <a:headEnd/>
            <a:tailEnd/>
          </a:ln>
        </p:spPr>
        <p:txBody>
          <a:bodyPr wrap="square" anchor="ctr">
            <a:spAutoFit/>
          </a:bodyPr>
          <a:lstStyle/>
          <a:p>
            <a:pPr marL="137160" indent="-137160" defTabSz="410291">
              <a:lnSpc>
                <a:spcPct val="110000"/>
              </a:lnSpc>
              <a:buClr>
                <a:srgbClr val="6600CC"/>
              </a:buClr>
              <a:buSzPct val="80000"/>
              <a:defRPr/>
            </a:pPr>
            <a:r>
              <a:rPr lang="en-GB" sz="900" b="1" dirty="0" smtClean="0">
                <a:cs typeface="Arial" charset="0"/>
                <a:sym typeface="Arial" charset="0"/>
              </a:rPr>
              <a:t>1- The user creates the Change Requests</a:t>
            </a:r>
          </a:p>
          <a:p>
            <a:pPr marL="137160" indent="-137160" defTabSz="410291">
              <a:lnSpc>
                <a:spcPct val="110000"/>
              </a:lnSpc>
              <a:buClr>
                <a:srgbClr val="6600CC"/>
              </a:buClr>
              <a:buSzPct val="80000"/>
              <a:defRPr/>
            </a:pPr>
            <a:r>
              <a:rPr lang="en-GB" sz="900" b="1" dirty="0" smtClean="0">
                <a:cs typeface="Arial" charset="0"/>
                <a:sym typeface="Arial" charset="0"/>
              </a:rPr>
              <a:t>in </a:t>
            </a:r>
            <a:r>
              <a:rPr lang="fr-FR" sz="900" b="1" dirty="0" err="1" smtClean="0">
                <a:cs typeface="Arial" charset="0"/>
                <a:sym typeface="Arial" charset="0"/>
              </a:rPr>
              <a:t>Nexxus</a:t>
            </a:r>
            <a:r>
              <a:rPr lang="fr-FR" sz="900" b="1" dirty="0" smtClean="0">
                <a:cs typeface="Arial" charset="0"/>
                <a:sym typeface="Arial" charset="0"/>
              </a:rPr>
              <a:t> MI </a:t>
            </a:r>
            <a:r>
              <a:rPr lang="en-GB" sz="900" b="1" dirty="0" smtClean="0">
                <a:cs typeface="Arial" charset="0"/>
                <a:sym typeface="Arial" charset="0"/>
              </a:rPr>
              <a:t>: the database is enriched</a:t>
            </a:r>
            <a:endParaRPr lang="en-GB" sz="900" b="1" dirty="0">
              <a:cs typeface="Arial" charset="0"/>
              <a:sym typeface="Arial" charset="0"/>
            </a:endParaRPr>
          </a:p>
        </p:txBody>
      </p:sp>
      <p:sp>
        <p:nvSpPr>
          <p:cNvPr id="35" name="Rectangle à coins arrondis 4"/>
          <p:cNvSpPr>
            <a:spLocks noChangeArrowheads="1"/>
          </p:cNvSpPr>
          <p:nvPr/>
        </p:nvSpPr>
        <p:spPr bwMode="auto">
          <a:xfrm>
            <a:off x="1773615" y="2153537"/>
            <a:ext cx="2493585" cy="1113496"/>
          </a:xfrm>
          <a:prstGeom prst="wedgeRoundRectCallout">
            <a:avLst>
              <a:gd name="adj1" fmla="val 15977"/>
              <a:gd name="adj2" fmla="val 78765"/>
              <a:gd name="adj3" fmla="val 16667"/>
            </a:avLst>
          </a:prstGeom>
          <a:solidFill>
            <a:srgbClr val="FFF1C5"/>
          </a:solidFill>
          <a:ln w="12700" algn="ctr">
            <a:solidFill>
              <a:schemeClr val="tx2"/>
            </a:solidFill>
            <a:round/>
            <a:headEnd/>
            <a:tailEnd/>
          </a:ln>
        </p:spPr>
        <p:txBody>
          <a:bodyPr wrap="square" anchor="ctr">
            <a:spAutoFit/>
          </a:bodyPr>
          <a:lstStyle/>
          <a:p>
            <a:pPr marL="137160" indent="-137160" defTabSz="410291">
              <a:lnSpc>
                <a:spcPct val="110000"/>
              </a:lnSpc>
              <a:buClr>
                <a:srgbClr val="6600CC"/>
              </a:buClr>
              <a:buSzPct val="80000"/>
              <a:defRPr/>
            </a:pPr>
            <a:r>
              <a:rPr lang="en-GB" sz="900" b="1" dirty="0" smtClean="0">
                <a:cs typeface="Arial" charset="0"/>
                <a:sym typeface="Arial" charset="0"/>
              </a:rPr>
              <a:t>2- </a:t>
            </a:r>
            <a:r>
              <a:rPr lang="fr-FR" sz="900" b="1" dirty="0" err="1" smtClean="0"/>
              <a:t>NexxusETL</a:t>
            </a:r>
            <a:r>
              <a:rPr lang="fr-FR" sz="900" b="1" dirty="0" smtClean="0"/>
              <a:t> </a:t>
            </a:r>
            <a:r>
              <a:rPr lang="fr-FR" sz="900" b="1" dirty="0" err="1" smtClean="0">
                <a:cs typeface="Arial" charset="0"/>
                <a:sym typeface="Arial" charset="0"/>
              </a:rPr>
              <a:t>extracts</a:t>
            </a:r>
            <a:r>
              <a:rPr lang="fr-FR" sz="900" b="1" dirty="0" smtClean="0">
                <a:cs typeface="Arial" charset="0"/>
                <a:sym typeface="Arial" charset="0"/>
              </a:rPr>
              <a:t> the Change </a:t>
            </a:r>
            <a:r>
              <a:rPr lang="fr-FR" sz="900" b="1" dirty="0" err="1" smtClean="0">
                <a:cs typeface="Arial" charset="0"/>
                <a:sym typeface="Arial" charset="0"/>
              </a:rPr>
              <a:t>Requests</a:t>
            </a:r>
            <a:r>
              <a:rPr lang="fr-FR" sz="900" b="1" dirty="0" smtClean="0">
                <a:cs typeface="Arial" charset="0"/>
                <a:sym typeface="Arial" charset="0"/>
              </a:rPr>
              <a:t> </a:t>
            </a:r>
            <a:r>
              <a:rPr lang="fr-FR" sz="900" b="1" dirty="0" err="1" smtClean="0">
                <a:cs typeface="Arial" charset="0"/>
                <a:sym typeface="Arial" charset="0"/>
              </a:rPr>
              <a:t>from</a:t>
            </a:r>
            <a:r>
              <a:rPr lang="fr-FR" sz="900" b="1" dirty="0" smtClean="0">
                <a:cs typeface="Arial" charset="0"/>
                <a:sym typeface="Arial" charset="0"/>
              </a:rPr>
              <a:t> </a:t>
            </a:r>
            <a:r>
              <a:rPr lang="fr-FR" sz="900" b="1" dirty="0" err="1" smtClean="0">
                <a:cs typeface="Arial" charset="0"/>
                <a:sym typeface="Arial" charset="0"/>
              </a:rPr>
              <a:t>Nexxus</a:t>
            </a:r>
            <a:r>
              <a:rPr lang="fr-FR" sz="900" b="1" dirty="0" smtClean="0">
                <a:cs typeface="Arial" charset="0"/>
                <a:sym typeface="Arial" charset="0"/>
              </a:rPr>
              <a:t> MI </a:t>
            </a:r>
            <a:r>
              <a:rPr lang="fr-FR" sz="900" b="1" dirty="0" err="1" smtClean="0">
                <a:cs typeface="Arial" charset="0"/>
                <a:sym typeface="Arial" charset="0"/>
              </a:rPr>
              <a:t>database</a:t>
            </a:r>
            <a:r>
              <a:rPr lang="fr-FR" sz="900" b="1" dirty="0" smtClean="0">
                <a:cs typeface="Arial" charset="0"/>
                <a:sym typeface="Arial" charset="0"/>
              </a:rPr>
              <a:t> and </a:t>
            </a:r>
            <a:r>
              <a:rPr lang="fr-FR" sz="900" b="1" dirty="0" err="1" smtClean="0">
                <a:cs typeface="Arial" charset="0"/>
                <a:sym typeface="Arial" charset="0"/>
              </a:rPr>
              <a:t>generates</a:t>
            </a:r>
            <a:r>
              <a:rPr lang="fr-FR" sz="900" b="1" dirty="0" smtClean="0">
                <a:cs typeface="Arial" charset="0"/>
                <a:sym typeface="Arial" charset="0"/>
              </a:rPr>
              <a:t> files archives on the </a:t>
            </a:r>
            <a:r>
              <a:rPr lang="fr-FR" sz="900" b="1" dirty="0" err="1" smtClean="0">
                <a:cs typeface="Arial" charset="0"/>
                <a:sym typeface="Arial" charset="0"/>
              </a:rPr>
              <a:t>Nexxus</a:t>
            </a:r>
            <a:r>
              <a:rPr lang="fr-FR" sz="900" b="1" dirty="0" smtClean="0">
                <a:cs typeface="Arial" charset="0"/>
                <a:sym typeface="Arial" charset="0"/>
              </a:rPr>
              <a:t> MI server </a:t>
            </a:r>
            <a:r>
              <a:rPr lang="fr-FR" sz="900" b="1" dirty="0" err="1" smtClean="0">
                <a:cs typeface="Arial" charset="0"/>
                <a:sym typeface="Arial" charset="0"/>
              </a:rPr>
              <a:t>thanks</a:t>
            </a:r>
            <a:r>
              <a:rPr lang="fr-FR" sz="900" b="1" dirty="0" smtClean="0">
                <a:cs typeface="Arial" charset="0"/>
                <a:sym typeface="Arial" charset="0"/>
              </a:rPr>
              <a:t> to </a:t>
            </a:r>
            <a:r>
              <a:rPr lang="en-GB" sz="900" b="1" dirty="0" smtClean="0">
                <a:cs typeface="Arial" charset="0"/>
                <a:sym typeface="Arial" charset="0"/>
              </a:rPr>
              <a:t>“</a:t>
            </a:r>
            <a:r>
              <a:rPr lang="fr-FR" sz="900" b="1" dirty="0" smtClean="0">
                <a:cs typeface="Arial" charset="0"/>
                <a:sym typeface="Arial" charset="0"/>
              </a:rPr>
              <a:t>Main_Imp_MI6_OKC_F-I</a:t>
            </a:r>
            <a:r>
              <a:rPr lang="en-GB" sz="900" b="1" dirty="0" smtClean="0">
                <a:cs typeface="Arial" charset="0"/>
                <a:sym typeface="Arial" charset="0"/>
              </a:rPr>
              <a:t>“  job or equivalent according to the format</a:t>
            </a:r>
            <a:endParaRPr lang="en-GB" sz="900" b="1" dirty="0">
              <a:cs typeface="Arial" charset="0"/>
              <a:sym typeface="Arial" charset="0"/>
            </a:endParaRPr>
          </a:p>
        </p:txBody>
      </p:sp>
      <p:sp>
        <p:nvSpPr>
          <p:cNvPr id="36" name="Down Arrow 35"/>
          <p:cNvSpPr/>
          <p:nvPr/>
        </p:nvSpPr>
        <p:spPr>
          <a:xfrm rot="16200000">
            <a:off x="4105119" y="3658260"/>
            <a:ext cx="533400" cy="837186"/>
          </a:xfrm>
          <a:prstGeom prst="downArrow">
            <a:avLst/>
          </a:prstGeom>
          <a:solidFill>
            <a:srgbClr val="25B4FF"/>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sp>
        <p:nvSpPr>
          <p:cNvPr id="37" name="Down Arrow 36"/>
          <p:cNvSpPr/>
          <p:nvPr/>
        </p:nvSpPr>
        <p:spPr>
          <a:xfrm rot="16200000">
            <a:off x="6400293" y="3658107"/>
            <a:ext cx="533400" cy="837186"/>
          </a:xfrm>
          <a:prstGeom prst="downArrow">
            <a:avLst/>
          </a:prstGeom>
          <a:solidFill>
            <a:srgbClr val="25B4FF"/>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sp>
        <p:nvSpPr>
          <p:cNvPr id="38" name="Rectangle à coins arrondis 4"/>
          <p:cNvSpPr>
            <a:spLocks noChangeArrowheads="1"/>
          </p:cNvSpPr>
          <p:nvPr/>
        </p:nvSpPr>
        <p:spPr bwMode="auto">
          <a:xfrm>
            <a:off x="4440615" y="2328724"/>
            <a:ext cx="2493585" cy="439269"/>
          </a:xfrm>
          <a:prstGeom prst="wedgeRoundRectCallout">
            <a:avLst>
              <a:gd name="adj1" fmla="val 5282"/>
              <a:gd name="adj2" fmla="val 135179"/>
              <a:gd name="adj3" fmla="val 16667"/>
            </a:avLst>
          </a:prstGeom>
          <a:solidFill>
            <a:srgbClr val="FFF1C5"/>
          </a:solidFill>
          <a:ln w="12700" algn="ctr">
            <a:solidFill>
              <a:schemeClr val="tx2"/>
            </a:solidFill>
            <a:round/>
            <a:headEnd/>
            <a:tailEnd/>
          </a:ln>
        </p:spPr>
        <p:txBody>
          <a:bodyPr wrap="square" anchor="ctr">
            <a:spAutoFit/>
          </a:bodyPr>
          <a:lstStyle/>
          <a:p>
            <a:pPr marL="137160" indent="-137160" defTabSz="410291">
              <a:lnSpc>
                <a:spcPct val="110000"/>
              </a:lnSpc>
              <a:buClr>
                <a:srgbClr val="6600CC"/>
              </a:buClr>
              <a:buSzPct val="80000"/>
              <a:defRPr/>
            </a:pPr>
            <a:r>
              <a:rPr lang="fr-FR" sz="900" b="1" dirty="0" smtClean="0">
                <a:cs typeface="Arial" charset="0"/>
                <a:sym typeface="Arial" charset="0"/>
              </a:rPr>
              <a:t>3-</a:t>
            </a:r>
            <a:r>
              <a:rPr lang="en-GB" sz="900" b="1" dirty="0" smtClean="0">
                <a:cs typeface="Arial" charset="0"/>
                <a:sym typeface="Arial" charset="0"/>
              </a:rPr>
              <a:t> </a:t>
            </a:r>
            <a:r>
              <a:rPr lang="fr-FR" sz="900" b="1" dirty="0" smtClean="0">
                <a:cs typeface="Arial" charset="0"/>
                <a:sym typeface="Arial" charset="0"/>
              </a:rPr>
              <a:t>the </a:t>
            </a:r>
            <a:r>
              <a:rPr lang="fr-FR" sz="900" b="1" dirty="0" err="1" smtClean="0">
                <a:cs typeface="Arial" charset="0"/>
                <a:sym typeface="Arial" charset="0"/>
              </a:rPr>
              <a:t>NexxusETL</a:t>
            </a:r>
            <a:r>
              <a:rPr lang="fr-FR" sz="900" b="1" dirty="0" smtClean="0">
                <a:cs typeface="Arial" charset="0"/>
                <a:sym typeface="Arial" charset="0"/>
              </a:rPr>
              <a:t> job </a:t>
            </a:r>
            <a:r>
              <a:rPr lang="en-GB" sz="900" b="1" dirty="0" smtClean="0">
                <a:cs typeface="Arial" charset="0"/>
                <a:sym typeface="Arial" charset="0"/>
              </a:rPr>
              <a:t>zip the generated files and upload them on </a:t>
            </a:r>
            <a:r>
              <a:rPr lang="en-GB" sz="900" b="1" dirty="0" err="1" smtClean="0">
                <a:cs typeface="Arial" charset="0"/>
                <a:sym typeface="Arial" charset="0"/>
              </a:rPr>
              <a:t>MoveIt</a:t>
            </a:r>
            <a:r>
              <a:rPr lang="fr-FR" sz="900" b="1" dirty="0" smtClean="0">
                <a:cs typeface="Arial" charset="0"/>
                <a:sym typeface="Arial" charset="0"/>
              </a:rPr>
              <a:t> </a:t>
            </a:r>
            <a:endParaRPr lang="en-GB" sz="900" b="1" dirty="0">
              <a:cs typeface="Arial" charset="0"/>
              <a:sym typeface="Arial" charset="0"/>
            </a:endParaRPr>
          </a:p>
        </p:txBody>
      </p:sp>
      <p:sp>
        <p:nvSpPr>
          <p:cNvPr id="40" name="Down Arrow 39"/>
          <p:cNvSpPr/>
          <p:nvPr/>
        </p:nvSpPr>
        <p:spPr>
          <a:xfrm rot="5400000">
            <a:off x="1817634" y="4984545"/>
            <a:ext cx="541599" cy="652616"/>
          </a:xfrm>
          <a:prstGeom prst="downArrow">
            <a:avLst/>
          </a:prstGeom>
          <a:solidFill>
            <a:srgbClr val="25B4FF"/>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sp>
        <p:nvSpPr>
          <p:cNvPr id="41" name="Down Arrow 40"/>
          <p:cNvSpPr/>
          <p:nvPr/>
        </p:nvSpPr>
        <p:spPr>
          <a:xfrm rot="5400000">
            <a:off x="6396700" y="5025102"/>
            <a:ext cx="541599" cy="533400"/>
          </a:xfrm>
          <a:prstGeom prst="downArrow">
            <a:avLst/>
          </a:prstGeom>
          <a:solidFill>
            <a:srgbClr val="25B4FF"/>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sp>
        <p:nvSpPr>
          <p:cNvPr id="42" name="Rectangle à coins arrondis 4"/>
          <p:cNvSpPr>
            <a:spLocks noChangeArrowheads="1"/>
          </p:cNvSpPr>
          <p:nvPr/>
        </p:nvSpPr>
        <p:spPr bwMode="auto">
          <a:xfrm>
            <a:off x="7086600" y="5000066"/>
            <a:ext cx="1840374" cy="439269"/>
          </a:xfrm>
          <a:prstGeom prst="wedgeRoundRectCallout">
            <a:avLst>
              <a:gd name="adj1" fmla="val 10946"/>
              <a:gd name="adj2" fmla="val -83735"/>
              <a:gd name="adj3" fmla="val 16667"/>
            </a:avLst>
          </a:prstGeom>
          <a:solidFill>
            <a:srgbClr val="FFF1C5"/>
          </a:solidFill>
          <a:ln w="12700" algn="ctr">
            <a:solidFill>
              <a:schemeClr val="tx2"/>
            </a:solidFill>
            <a:round/>
            <a:headEnd/>
            <a:tailEnd/>
          </a:ln>
        </p:spPr>
        <p:txBody>
          <a:bodyPr wrap="square" anchor="ctr">
            <a:spAutoFit/>
          </a:bodyPr>
          <a:lstStyle/>
          <a:p>
            <a:pPr marL="137160" indent="-137160" defTabSz="410291">
              <a:lnSpc>
                <a:spcPct val="110000"/>
              </a:lnSpc>
              <a:buClr>
                <a:srgbClr val="6600CC"/>
              </a:buClr>
              <a:buSzPct val="80000"/>
              <a:defRPr/>
            </a:pPr>
            <a:r>
              <a:rPr lang="fr-FR" sz="900" b="1" dirty="0" smtClean="0">
                <a:cs typeface="Arial" charset="0"/>
                <a:sym typeface="Arial" charset="0"/>
              </a:rPr>
              <a:t>5- The Change </a:t>
            </a:r>
            <a:r>
              <a:rPr lang="fr-FR" sz="900" b="1" dirty="0" err="1" smtClean="0">
                <a:cs typeface="Arial" charset="0"/>
                <a:sym typeface="Arial" charset="0"/>
              </a:rPr>
              <a:t>Requests</a:t>
            </a:r>
            <a:r>
              <a:rPr lang="fr-FR" sz="900" b="1" dirty="0" smtClean="0">
                <a:cs typeface="Arial" charset="0"/>
                <a:sym typeface="Arial" charset="0"/>
              </a:rPr>
              <a:t> are </a:t>
            </a:r>
            <a:r>
              <a:rPr lang="fr-FR" sz="900" b="1" dirty="0" err="1" smtClean="0">
                <a:cs typeface="Arial" charset="0"/>
                <a:sym typeface="Arial" charset="0"/>
              </a:rPr>
              <a:t>handled</a:t>
            </a:r>
            <a:r>
              <a:rPr lang="fr-FR" sz="900" b="1" dirty="0" smtClean="0">
                <a:cs typeface="Arial" charset="0"/>
                <a:sym typeface="Arial" charset="0"/>
              </a:rPr>
              <a:t> by </a:t>
            </a:r>
            <a:r>
              <a:rPr lang="fr-FR" sz="900" b="1" dirty="0" err="1" smtClean="0">
                <a:cs typeface="Arial" charset="0"/>
                <a:sym typeface="Arial" charset="0"/>
              </a:rPr>
              <a:t>OneKey</a:t>
            </a:r>
            <a:r>
              <a:rPr lang="fr-FR" sz="900" b="1" dirty="0" smtClean="0">
                <a:cs typeface="Arial" charset="0"/>
                <a:sym typeface="Arial" charset="0"/>
              </a:rPr>
              <a:t> Team</a:t>
            </a:r>
            <a:endParaRPr lang="en-GB" sz="900" b="1" dirty="0">
              <a:cs typeface="Arial" charset="0"/>
              <a:sym typeface="Arial" charset="0"/>
            </a:endParaRPr>
          </a:p>
        </p:txBody>
      </p:sp>
      <p:sp>
        <p:nvSpPr>
          <p:cNvPr id="43" name="Rectangle à coins arrondis 4"/>
          <p:cNvSpPr>
            <a:spLocks noChangeArrowheads="1"/>
          </p:cNvSpPr>
          <p:nvPr/>
        </p:nvSpPr>
        <p:spPr bwMode="auto">
          <a:xfrm>
            <a:off x="4848224" y="4763267"/>
            <a:ext cx="1495425" cy="1113496"/>
          </a:xfrm>
          <a:prstGeom prst="wedgeRoundRectCallout">
            <a:avLst>
              <a:gd name="adj1" fmla="val 10946"/>
              <a:gd name="adj2" fmla="val -83735"/>
              <a:gd name="adj3" fmla="val 16667"/>
            </a:avLst>
          </a:prstGeom>
          <a:solidFill>
            <a:srgbClr val="FFF1C5"/>
          </a:solidFill>
          <a:ln w="12700" algn="ctr">
            <a:solidFill>
              <a:schemeClr val="tx2"/>
            </a:solidFill>
            <a:round/>
            <a:headEnd/>
            <a:tailEnd/>
          </a:ln>
        </p:spPr>
        <p:txBody>
          <a:bodyPr wrap="square" anchor="ctr">
            <a:spAutoFit/>
          </a:bodyPr>
          <a:lstStyle/>
          <a:p>
            <a:pPr marL="137160" indent="-137160" defTabSz="410291">
              <a:lnSpc>
                <a:spcPct val="110000"/>
              </a:lnSpc>
              <a:buClr>
                <a:srgbClr val="6600CC"/>
              </a:buClr>
              <a:buSzPct val="80000"/>
              <a:defRPr/>
            </a:pPr>
            <a:r>
              <a:rPr lang="fr-FR" sz="900" b="1" dirty="0" smtClean="0">
                <a:cs typeface="Arial" charset="0"/>
                <a:sym typeface="Arial" charset="0"/>
              </a:rPr>
              <a:t>6- The Change </a:t>
            </a:r>
            <a:r>
              <a:rPr lang="fr-FR" sz="900" b="1" dirty="0" err="1" smtClean="0">
                <a:cs typeface="Arial" charset="0"/>
                <a:sym typeface="Arial" charset="0"/>
              </a:rPr>
              <a:t>Requests</a:t>
            </a:r>
            <a:r>
              <a:rPr lang="fr-FR" sz="900" b="1" dirty="0" smtClean="0">
                <a:cs typeface="Arial" charset="0"/>
                <a:sym typeface="Arial" charset="0"/>
              </a:rPr>
              <a:t>  files are sent back on </a:t>
            </a:r>
            <a:r>
              <a:rPr lang="fr-FR" sz="900" b="1" dirty="0" err="1" smtClean="0">
                <a:cs typeface="Arial" charset="0"/>
                <a:sym typeface="Arial" charset="0"/>
              </a:rPr>
              <a:t>MoveIt</a:t>
            </a:r>
            <a:r>
              <a:rPr lang="fr-FR" sz="900" b="1" dirty="0" smtClean="0">
                <a:cs typeface="Arial" charset="0"/>
                <a:sym typeface="Arial" charset="0"/>
              </a:rPr>
              <a:t> </a:t>
            </a:r>
            <a:r>
              <a:rPr lang="fr-FR" sz="900" b="1" dirty="0" err="1" smtClean="0">
                <a:cs typeface="Arial" charset="0"/>
                <a:sym typeface="Arial" charset="0"/>
              </a:rPr>
              <a:t>with</a:t>
            </a:r>
            <a:r>
              <a:rPr lang="fr-FR" sz="900" b="1" dirty="0" smtClean="0">
                <a:cs typeface="Arial" charset="0"/>
                <a:sym typeface="Arial" charset="0"/>
              </a:rPr>
              <a:t> an </a:t>
            </a:r>
            <a:r>
              <a:rPr lang="fr-FR" sz="900" b="1" dirty="0" err="1" smtClean="0">
                <a:cs typeface="Arial" charset="0"/>
                <a:sym typeface="Arial" charset="0"/>
              </a:rPr>
              <a:t>updated</a:t>
            </a:r>
            <a:r>
              <a:rPr lang="fr-FR" sz="900" b="1" dirty="0" smtClean="0">
                <a:cs typeface="Arial" charset="0"/>
                <a:sym typeface="Arial" charset="0"/>
              </a:rPr>
              <a:t> </a:t>
            </a:r>
            <a:r>
              <a:rPr lang="fr-FR" sz="900" b="1" dirty="0" err="1" smtClean="0">
                <a:cs typeface="Arial" charset="0"/>
                <a:sym typeface="Arial" charset="0"/>
              </a:rPr>
              <a:t>status</a:t>
            </a:r>
            <a:r>
              <a:rPr lang="fr-FR" sz="900" b="1" dirty="0" smtClean="0">
                <a:cs typeface="Arial" charset="0"/>
                <a:sym typeface="Arial" charset="0"/>
              </a:rPr>
              <a:t> and in a zip archive</a:t>
            </a:r>
            <a:endParaRPr lang="en-GB" sz="900" b="1" dirty="0">
              <a:cs typeface="Arial" charset="0"/>
              <a:sym typeface="Arial" charset="0"/>
            </a:endParaRPr>
          </a:p>
        </p:txBody>
      </p:sp>
      <p:grpSp>
        <p:nvGrpSpPr>
          <p:cNvPr id="49" name="Group 48"/>
          <p:cNvGrpSpPr/>
          <p:nvPr/>
        </p:nvGrpSpPr>
        <p:grpSpPr>
          <a:xfrm>
            <a:off x="7407084" y="3078929"/>
            <a:ext cx="1422591" cy="1601798"/>
            <a:chOff x="7407084" y="3078929"/>
            <a:chExt cx="1422591" cy="1601798"/>
          </a:xfrm>
        </p:grpSpPr>
        <p:pic>
          <p:nvPicPr>
            <p:cNvPr id="47" name="Picture 16" descr="C:\Users\jlecoz\Desktop\icons-17.png"/>
            <p:cNvPicPr>
              <a:picLocks noChangeAspect="1" noChangeArrowheads="1"/>
            </p:cNvPicPr>
            <p:nvPr/>
          </p:nvPicPr>
          <p:blipFill rotWithShape="1">
            <a:blip r:embed="rId10" cstate="email">
              <a:extLst>
                <a:ext uri="{28A0092B-C50C-407E-A947-70E740481C1C}">
                  <a14:useLocalDpi xmlns="" xmlns:a14="http://schemas.microsoft.com/office/drawing/2010/main" val="0"/>
                </a:ext>
              </a:extLst>
            </a:blip>
            <a:srcRect l="22876" t="25573" r="32048" b="23412"/>
            <a:stretch/>
          </p:blipFill>
          <p:spPr bwMode="auto">
            <a:xfrm>
              <a:off x="7407084" y="3078929"/>
              <a:ext cx="1172139" cy="1601798"/>
            </a:xfrm>
            <a:prstGeom prst="rect">
              <a:avLst/>
            </a:prstGeom>
            <a:ln>
              <a:no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rgbClr val="FFFFFF"/>
                  </a:solidFill>
                </a14:hiddenFill>
              </a:ext>
            </a:extLst>
          </p:spPr>
        </p:pic>
        <p:pic>
          <p:nvPicPr>
            <p:cNvPr id="48" name="Picture 8" descr="Z:\CRM_Design\Marketing\Product logos\Data\onekey_logo_white.png"/>
            <p:cNvPicPr>
              <a:picLocks noChangeAspect="1" noChangeArrowheads="1"/>
            </p:cNvPicPr>
            <p:nvPr/>
          </p:nvPicPr>
          <p:blipFill>
            <a:blip r:embed="rId11" cstate="email">
              <a:extLst>
                <a:ext uri="{28A0092B-C50C-407E-A947-70E740481C1C}">
                  <a14:useLocalDpi xmlns="" xmlns:a14="http://schemas.microsoft.com/office/drawing/2010/main" val="0"/>
                </a:ext>
              </a:extLst>
            </a:blip>
            <a:srcRect/>
            <a:stretch>
              <a:fillRect/>
            </a:stretch>
          </p:blipFill>
          <p:spPr bwMode="auto">
            <a:xfrm>
              <a:off x="7776381" y="3779070"/>
              <a:ext cx="618280" cy="201513"/>
            </a:xfrm>
            <a:prstGeom prst="rect">
              <a:avLst/>
            </a:prstGeom>
            <a:noFill/>
            <a:extLst>
              <a:ext uri="{909E8E84-426E-40DD-AFC4-6F175D3DCCD1}">
                <a14:hiddenFill xmlns="" xmlns:a14="http://schemas.microsoft.com/office/drawing/2010/main">
                  <a:solidFill>
                    <a:srgbClr val="FFFFFF"/>
                  </a:solidFill>
                </a14:hiddenFill>
              </a:ext>
            </a:extLst>
          </p:spPr>
        </p:pic>
        <p:pic>
          <p:nvPicPr>
            <p:cNvPr id="46" name="Picture 4" descr="C:\Users\jlecoz\Desktop\Icons to Use\media\icons-01.png"/>
            <p:cNvPicPr>
              <a:picLocks noChangeAspect="1" noChangeArrowheads="1"/>
            </p:cNvPicPr>
            <p:nvPr/>
          </p:nvPicPr>
          <p:blipFill rotWithShape="1">
            <a:blip r:embed="rId12" cstate="email">
              <a:extLst>
                <a:ext uri="{28A0092B-C50C-407E-A947-70E740481C1C}">
                  <a14:useLocalDpi xmlns="" xmlns:a14="http://schemas.microsoft.com/office/drawing/2010/main" val="0"/>
                </a:ext>
              </a:extLst>
            </a:blip>
            <a:srcRect l="27774" t="28317" r="7739" b="19472"/>
            <a:stretch/>
          </p:blipFill>
          <p:spPr bwMode="auto">
            <a:xfrm>
              <a:off x="8239125" y="3929572"/>
              <a:ext cx="590550" cy="551574"/>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54" name="Rectangle à coins arrondis 4"/>
          <p:cNvSpPr>
            <a:spLocks noChangeArrowheads="1"/>
          </p:cNvSpPr>
          <p:nvPr/>
        </p:nvSpPr>
        <p:spPr bwMode="auto">
          <a:xfrm>
            <a:off x="2526031" y="4774466"/>
            <a:ext cx="1569719" cy="1113496"/>
          </a:xfrm>
          <a:prstGeom prst="wedgeRoundRectCallout">
            <a:avLst>
              <a:gd name="adj1" fmla="val 19680"/>
              <a:gd name="adj2" fmla="val -63138"/>
              <a:gd name="adj3" fmla="val 16667"/>
            </a:avLst>
          </a:prstGeom>
          <a:solidFill>
            <a:srgbClr val="FFF1C5"/>
          </a:solidFill>
          <a:ln w="12700" algn="ctr">
            <a:solidFill>
              <a:schemeClr val="tx2"/>
            </a:solidFill>
            <a:round/>
            <a:headEnd/>
            <a:tailEnd/>
          </a:ln>
        </p:spPr>
        <p:txBody>
          <a:bodyPr wrap="square" anchor="ctr">
            <a:spAutoFit/>
          </a:bodyPr>
          <a:lstStyle/>
          <a:p>
            <a:pPr marL="137160" indent="-137160" defTabSz="410291">
              <a:lnSpc>
                <a:spcPct val="110000"/>
              </a:lnSpc>
              <a:buClr>
                <a:srgbClr val="6600CC"/>
              </a:buClr>
              <a:buSzPct val="80000"/>
              <a:defRPr/>
            </a:pPr>
            <a:r>
              <a:rPr lang="en-GB" sz="900" b="1" dirty="0" smtClean="0">
                <a:cs typeface="Arial" charset="0"/>
                <a:sym typeface="Arial" charset="0"/>
              </a:rPr>
              <a:t>7- </a:t>
            </a:r>
            <a:r>
              <a:rPr lang="fr-FR" sz="900" b="1" dirty="0" err="1" smtClean="0"/>
              <a:t>NexxusETL</a:t>
            </a:r>
            <a:r>
              <a:rPr lang="en-GB" sz="900" b="1" dirty="0" smtClean="0">
                <a:cs typeface="Arial" charset="0"/>
                <a:sym typeface="Arial" charset="0"/>
              </a:rPr>
              <a:t>, via “</a:t>
            </a:r>
            <a:r>
              <a:rPr lang="fr-FR" sz="900" b="1" dirty="0" smtClean="0">
                <a:cs typeface="Arial" charset="0"/>
                <a:sym typeface="Arial" charset="0"/>
              </a:rPr>
              <a:t>Main_Imp_MI6_OKC_F-I</a:t>
            </a:r>
            <a:r>
              <a:rPr lang="en-GB" sz="900" b="1" dirty="0" smtClean="0">
                <a:cs typeface="Arial" charset="0"/>
                <a:sym typeface="Arial" charset="0"/>
              </a:rPr>
              <a:t>“ </a:t>
            </a:r>
            <a:r>
              <a:rPr lang="fr-FR" sz="900" b="1" dirty="0" smtClean="0">
                <a:cs typeface="Arial" charset="0"/>
                <a:sym typeface="Arial" charset="0"/>
              </a:rPr>
              <a:t>updates Change </a:t>
            </a:r>
            <a:r>
              <a:rPr lang="fr-FR" sz="900" b="1" dirty="0" err="1" smtClean="0">
                <a:cs typeface="Arial" charset="0"/>
                <a:sym typeface="Arial" charset="0"/>
              </a:rPr>
              <a:t>Requests</a:t>
            </a:r>
            <a:r>
              <a:rPr lang="fr-FR" sz="900" b="1" dirty="0" smtClean="0">
                <a:cs typeface="Arial" charset="0"/>
                <a:sym typeface="Arial" charset="0"/>
              </a:rPr>
              <a:t> </a:t>
            </a:r>
            <a:r>
              <a:rPr lang="fr-FR" sz="900" b="1" dirty="0" err="1" smtClean="0">
                <a:cs typeface="Arial" charset="0"/>
                <a:sym typeface="Arial" charset="0"/>
              </a:rPr>
              <a:t>status</a:t>
            </a:r>
            <a:r>
              <a:rPr lang="fr-FR" sz="900" b="1" dirty="0" smtClean="0">
                <a:cs typeface="Arial" charset="0"/>
                <a:sym typeface="Arial" charset="0"/>
              </a:rPr>
              <a:t> in the </a:t>
            </a:r>
            <a:r>
              <a:rPr lang="fr-FR" sz="900" b="1" dirty="0" err="1" smtClean="0">
                <a:cs typeface="Arial" charset="0"/>
                <a:sym typeface="Arial" charset="0"/>
              </a:rPr>
              <a:t>database</a:t>
            </a:r>
            <a:endParaRPr lang="en-GB" sz="900" b="1" dirty="0">
              <a:cs typeface="Arial" charset="0"/>
              <a:sym typeface="Arial" charset="0"/>
            </a:endParaRPr>
          </a:p>
        </p:txBody>
      </p:sp>
      <p:sp>
        <p:nvSpPr>
          <p:cNvPr id="55" name="Rectangle à coins arrondis 4"/>
          <p:cNvSpPr>
            <a:spLocks noChangeArrowheads="1"/>
          </p:cNvSpPr>
          <p:nvPr/>
        </p:nvSpPr>
        <p:spPr bwMode="auto">
          <a:xfrm>
            <a:off x="76200" y="5032874"/>
            <a:ext cx="1667226" cy="607826"/>
          </a:xfrm>
          <a:prstGeom prst="wedgeRoundRectCallout">
            <a:avLst>
              <a:gd name="adj1" fmla="val -8867"/>
              <a:gd name="adj2" fmla="val -72456"/>
              <a:gd name="adj3" fmla="val 16667"/>
            </a:avLst>
          </a:prstGeom>
          <a:solidFill>
            <a:srgbClr val="FFF1C5"/>
          </a:solidFill>
          <a:ln w="12700" algn="ctr">
            <a:solidFill>
              <a:schemeClr val="tx2"/>
            </a:solidFill>
            <a:round/>
            <a:headEnd/>
            <a:tailEnd/>
          </a:ln>
        </p:spPr>
        <p:txBody>
          <a:bodyPr wrap="square" anchor="ctr">
            <a:spAutoFit/>
          </a:bodyPr>
          <a:lstStyle/>
          <a:p>
            <a:pPr marL="137160" indent="-137160" defTabSz="410291">
              <a:lnSpc>
                <a:spcPct val="110000"/>
              </a:lnSpc>
              <a:buClr>
                <a:srgbClr val="6600CC"/>
              </a:buClr>
              <a:buSzPct val="80000"/>
              <a:defRPr/>
            </a:pPr>
            <a:r>
              <a:rPr lang="fr-FR" sz="900" b="1" dirty="0" smtClean="0">
                <a:cs typeface="Arial" charset="0"/>
                <a:sym typeface="Arial" charset="0"/>
              </a:rPr>
              <a:t>8- The changes are </a:t>
            </a:r>
            <a:r>
              <a:rPr lang="fr-FR" sz="900" b="1" dirty="0" err="1" smtClean="0">
                <a:cs typeface="Arial" charset="0"/>
                <a:sym typeface="Arial" charset="0"/>
              </a:rPr>
              <a:t>eventually</a:t>
            </a:r>
            <a:r>
              <a:rPr lang="fr-FR" sz="900" b="1" dirty="0" smtClean="0">
                <a:cs typeface="Arial" charset="0"/>
                <a:sym typeface="Arial" charset="0"/>
              </a:rPr>
              <a:t> visible in </a:t>
            </a:r>
            <a:r>
              <a:rPr lang="fr-FR" sz="900" b="1" dirty="0" err="1" smtClean="0">
                <a:cs typeface="Arial" charset="0"/>
                <a:sym typeface="Arial" charset="0"/>
              </a:rPr>
              <a:t>Nexxus</a:t>
            </a:r>
            <a:r>
              <a:rPr lang="fr-FR" sz="900" b="1" dirty="0" smtClean="0">
                <a:cs typeface="Arial" charset="0"/>
                <a:sym typeface="Arial" charset="0"/>
              </a:rPr>
              <a:t> MI</a:t>
            </a:r>
            <a:endParaRPr lang="en-GB" sz="900" b="1" dirty="0">
              <a:cs typeface="Arial" charset="0"/>
              <a:sym typeface="Arial" charset="0"/>
            </a:endParaRPr>
          </a:p>
        </p:txBody>
      </p:sp>
      <p:sp>
        <p:nvSpPr>
          <p:cNvPr id="39" name="Rectangle à coins arrondis 4"/>
          <p:cNvSpPr>
            <a:spLocks noChangeArrowheads="1"/>
          </p:cNvSpPr>
          <p:nvPr/>
        </p:nvSpPr>
        <p:spPr bwMode="auto">
          <a:xfrm>
            <a:off x="7088530" y="2274223"/>
            <a:ext cx="1840374" cy="439269"/>
          </a:xfrm>
          <a:prstGeom prst="wedgeRoundRectCallout">
            <a:avLst>
              <a:gd name="adj1" fmla="val 7696"/>
              <a:gd name="adj2" fmla="val 191520"/>
              <a:gd name="adj3" fmla="val 16667"/>
            </a:avLst>
          </a:prstGeom>
          <a:solidFill>
            <a:srgbClr val="FFF1C5"/>
          </a:solidFill>
          <a:ln w="12700" algn="ctr">
            <a:solidFill>
              <a:schemeClr val="tx2"/>
            </a:solidFill>
            <a:round/>
            <a:headEnd/>
            <a:tailEnd/>
          </a:ln>
        </p:spPr>
        <p:txBody>
          <a:bodyPr wrap="square" anchor="ctr">
            <a:spAutoFit/>
          </a:bodyPr>
          <a:lstStyle/>
          <a:p>
            <a:pPr marL="137160" indent="-137160" defTabSz="410291">
              <a:lnSpc>
                <a:spcPct val="110000"/>
              </a:lnSpc>
              <a:buClr>
                <a:srgbClr val="6600CC"/>
              </a:buClr>
              <a:buSzPct val="80000"/>
              <a:defRPr/>
            </a:pPr>
            <a:r>
              <a:rPr lang="fr-FR" sz="900" b="1" dirty="0" smtClean="0">
                <a:cs typeface="Arial" charset="0"/>
                <a:sym typeface="Arial" charset="0"/>
              </a:rPr>
              <a:t>4-  The archive </a:t>
            </a:r>
            <a:r>
              <a:rPr lang="fr-FR" sz="900" b="1" dirty="0" err="1" smtClean="0">
                <a:cs typeface="Arial" charset="0"/>
                <a:sym typeface="Arial" charset="0"/>
              </a:rPr>
              <a:t>is</a:t>
            </a:r>
            <a:r>
              <a:rPr lang="fr-FR" sz="900" b="1" dirty="0" smtClean="0">
                <a:cs typeface="Arial" charset="0"/>
                <a:sym typeface="Arial" charset="0"/>
              </a:rPr>
              <a:t> </a:t>
            </a:r>
            <a:r>
              <a:rPr lang="fr-FR" sz="900" b="1" dirty="0" err="1" smtClean="0">
                <a:cs typeface="Arial" charset="0"/>
                <a:sym typeface="Arial" charset="0"/>
              </a:rPr>
              <a:t>retrieved</a:t>
            </a:r>
            <a:r>
              <a:rPr lang="fr-FR" sz="900" b="1" dirty="0" smtClean="0">
                <a:cs typeface="Arial" charset="0"/>
                <a:sym typeface="Arial" charset="0"/>
              </a:rPr>
              <a:t> by </a:t>
            </a:r>
            <a:r>
              <a:rPr lang="fr-FR" sz="900" b="1" dirty="0" err="1" smtClean="0">
                <a:cs typeface="Arial" charset="0"/>
                <a:sym typeface="Arial" charset="0"/>
              </a:rPr>
              <a:t>OneKey</a:t>
            </a:r>
            <a:r>
              <a:rPr lang="fr-FR" sz="900" b="1" dirty="0" smtClean="0">
                <a:cs typeface="Arial" charset="0"/>
                <a:sym typeface="Arial" charset="0"/>
              </a:rPr>
              <a:t> Servers</a:t>
            </a:r>
            <a:endParaRPr lang="en-GB" sz="900" b="1" dirty="0">
              <a:cs typeface="Arial" charset="0"/>
              <a:sym typeface="Arial" charset="0"/>
            </a:endParaRPr>
          </a:p>
        </p:txBody>
      </p:sp>
      <p:pic>
        <p:nvPicPr>
          <p:cNvPr id="44" name="Picture 5"/>
          <p:cNvPicPr>
            <a:picLocks noChangeAspect="1" noChangeArrowheads="1"/>
          </p:cNvPicPr>
          <p:nvPr/>
        </p:nvPicPr>
        <p:blipFill>
          <a:blip r:embed="rId13" cstate="print"/>
          <a:srcRect/>
          <a:stretch>
            <a:fillRect/>
          </a:stretch>
        </p:blipFill>
        <p:spPr bwMode="auto">
          <a:xfrm>
            <a:off x="3697165" y="3507334"/>
            <a:ext cx="1264697" cy="234009"/>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 calcmode="lin" valueType="num">
                                      <p:cBhvr>
                                        <p:cTn id="7" dur="500" fill="hold"/>
                                        <p:tgtEl>
                                          <p:spTgt spid="45"/>
                                        </p:tgtEl>
                                        <p:attrNameLst>
                                          <p:attrName>ppt_w</p:attrName>
                                        </p:attrNameLst>
                                      </p:cBhvr>
                                      <p:tavLst>
                                        <p:tav tm="0">
                                          <p:val>
                                            <p:fltVal val="0"/>
                                          </p:val>
                                        </p:tav>
                                        <p:tav tm="100000">
                                          <p:val>
                                            <p:strVal val="#ppt_w"/>
                                          </p:val>
                                        </p:tav>
                                      </p:tavLst>
                                    </p:anim>
                                    <p:anim calcmode="lin" valueType="num">
                                      <p:cBhvr>
                                        <p:cTn id="8" dur="500" fill="hold"/>
                                        <p:tgtEl>
                                          <p:spTgt spid="45"/>
                                        </p:tgtEl>
                                        <p:attrNameLst>
                                          <p:attrName>ppt_h</p:attrName>
                                        </p:attrNameLst>
                                      </p:cBhvr>
                                      <p:tavLst>
                                        <p:tav tm="0">
                                          <p:val>
                                            <p:fltVal val="0"/>
                                          </p:val>
                                        </p:tav>
                                        <p:tav tm="100000">
                                          <p:val>
                                            <p:strVal val="#ppt_h"/>
                                          </p:val>
                                        </p:tav>
                                      </p:tavLst>
                                    </p:anim>
                                    <p:animEffect transition="in" filter="fade">
                                      <p:cBhvr>
                                        <p:cTn id="9" dur="500"/>
                                        <p:tgtEl>
                                          <p:spTgt spid="45"/>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Effect transition="in" filter="fade">
                                      <p:cBhvr>
                                        <p:cTn id="14" dur="500"/>
                                        <p:tgtEl>
                                          <p:spTgt spid="34"/>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0-#ppt_w/2"/>
                                          </p:val>
                                        </p:tav>
                                        <p:tav tm="100000">
                                          <p:val>
                                            <p:strVal val="#ppt_x"/>
                                          </p:val>
                                        </p:tav>
                                      </p:tavLst>
                                    </p:anim>
                                    <p:anim calcmode="lin" valueType="num">
                                      <p:cBhvr additive="base">
                                        <p:cTn id="20" dur="500" fill="hold"/>
                                        <p:tgtEl>
                                          <p:spTgt spid="2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0-#ppt_w/2"/>
                                          </p:val>
                                        </p:tav>
                                        <p:tav tm="100000">
                                          <p:val>
                                            <p:strVal val="#ppt_x"/>
                                          </p:val>
                                        </p:tav>
                                      </p:tavLst>
                                    </p:anim>
                                    <p:anim calcmode="lin" valueType="num">
                                      <p:cBhvr additive="base">
                                        <p:cTn id="24"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0" fill="hold" nodeType="clickEffect">
                                  <p:stCondLst>
                                    <p:cond delay="0"/>
                                  </p:stCondLst>
                                  <p:childTnLst>
                                    <p:set>
                                      <p:cBhvr>
                                        <p:cTn id="33" dur="1" fill="hold">
                                          <p:stCondLst>
                                            <p:cond delay="0"/>
                                          </p:stCondLst>
                                        </p:cTn>
                                        <p:tgtEl>
                                          <p:spTgt spid="44"/>
                                        </p:tgtEl>
                                        <p:attrNameLst>
                                          <p:attrName>style.visibility</p:attrName>
                                        </p:attrNameLst>
                                      </p:cBhvr>
                                      <p:to>
                                        <p:strVal val="visible"/>
                                      </p:to>
                                    </p:set>
                                    <p:anim calcmode="lin" valueType="num">
                                      <p:cBhvr>
                                        <p:cTn id="34" dur="500" fill="hold"/>
                                        <p:tgtEl>
                                          <p:spTgt spid="44"/>
                                        </p:tgtEl>
                                        <p:attrNameLst>
                                          <p:attrName>ppt_w</p:attrName>
                                        </p:attrNameLst>
                                      </p:cBhvr>
                                      <p:tavLst>
                                        <p:tav tm="0">
                                          <p:val>
                                            <p:fltVal val="0"/>
                                          </p:val>
                                        </p:tav>
                                        <p:tav tm="100000">
                                          <p:val>
                                            <p:strVal val="#ppt_w"/>
                                          </p:val>
                                        </p:tav>
                                      </p:tavLst>
                                    </p:anim>
                                    <p:anim calcmode="lin" valueType="num">
                                      <p:cBhvr>
                                        <p:cTn id="35" dur="500" fill="hold"/>
                                        <p:tgtEl>
                                          <p:spTgt spid="44"/>
                                        </p:tgtEl>
                                        <p:attrNameLst>
                                          <p:attrName>ppt_h</p:attrName>
                                        </p:attrNameLst>
                                      </p:cBhvr>
                                      <p:tavLst>
                                        <p:tav tm="0">
                                          <p:val>
                                            <p:fltVal val="0"/>
                                          </p:val>
                                        </p:tav>
                                        <p:tav tm="100000">
                                          <p:val>
                                            <p:strVal val="#ppt_h"/>
                                          </p:val>
                                        </p:tav>
                                      </p:tavLst>
                                    </p:anim>
                                    <p:animEffect transition="in" filter="fade">
                                      <p:cBhvr>
                                        <p:cTn id="36" dur="500"/>
                                        <p:tgtEl>
                                          <p:spTgt spid="44"/>
                                        </p:tgtEl>
                                      </p:cBhvr>
                                    </p:animEffect>
                                  </p:childTnLst>
                                </p:cTn>
                              </p:par>
                              <p:par>
                                <p:cTn id="37" presetID="2" presetClass="entr" presetSubtype="8"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0-#ppt_w/2"/>
                                          </p:val>
                                        </p:tav>
                                        <p:tav tm="100000">
                                          <p:val>
                                            <p:strVal val="#ppt_x"/>
                                          </p:val>
                                        </p:tav>
                                      </p:tavLst>
                                    </p:anim>
                                    <p:anim calcmode="lin" valueType="num">
                                      <p:cBhvr additive="base">
                                        <p:cTn id="40" dur="500" fill="hold"/>
                                        <p:tgtEl>
                                          <p:spTgt spid="36"/>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0-#ppt_w/2"/>
                                          </p:val>
                                        </p:tav>
                                        <p:tav tm="100000">
                                          <p:val>
                                            <p:strVal val="#ppt_x"/>
                                          </p:val>
                                        </p:tav>
                                      </p:tavLst>
                                    </p:anim>
                                    <p:anim calcmode="lin" valueType="num">
                                      <p:cBhvr additive="base">
                                        <p:cTn id="44"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animEffect transition="in" filter="fade">
                                      <p:cBhvr>
                                        <p:cTn id="49" dur="500"/>
                                        <p:tgtEl>
                                          <p:spTgt spid="38"/>
                                        </p:tgtEl>
                                      </p:cBhvr>
                                    </p:animEffect>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37"/>
                                        </p:tgtEl>
                                        <p:attrNameLst>
                                          <p:attrName>style.visibility</p:attrName>
                                        </p:attrNameLst>
                                      </p:cBhvr>
                                      <p:to>
                                        <p:strVal val="visible"/>
                                      </p:to>
                                    </p:set>
                                    <p:anim calcmode="lin" valueType="num">
                                      <p:cBhvr additive="base">
                                        <p:cTn id="54" dur="500" fill="hold"/>
                                        <p:tgtEl>
                                          <p:spTgt spid="37"/>
                                        </p:tgtEl>
                                        <p:attrNameLst>
                                          <p:attrName>ppt_x</p:attrName>
                                        </p:attrNameLst>
                                      </p:cBhvr>
                                      <p:tavLst>
                                        <p:tav tm="0">
                                          <p:val>
                                            <p:strVal val="0-#ppt_w/2"/>
                                          </p:val>
                                        </p:tav>
                                        <p:tav tm="100000">
                                          <p:val>
                                            <p:strVal val="#ppt_x"/>
                                          </p:val>
                                        </p:tav>
                                      </p:tavLst>
                                    </p:anim>
                                    <p:anim calcmode="lin" valueType="num">
                                      <p:cBhvr additive="base">
                                        <p:cTn id="55" dur="500" fill="hold"/>
                                        <p:tgtEl>
                                          <p:spTgt spid="37"/>
                                        </p:tgtEl>
                                        <p:attrNameLst>
                                          <p:attrName>ppt_y</p:attrName>
                                        </p:attrNameLst>
                                      </p:cBhvr>
                                      <p:tavLst>
                                        <p:tav tm="0">
                                          <p:val>
                                            <p:strVal val="#ppt_y"/>
                                          </p:val>
                                        </p:tav>
                                        <p:tav tm="100000">
                                          <p:val>
                                            <p:strVal val="#ppt_y"/>
                                          </p:val>
                                        </p:tav>
                                      </p:tavLst>
                                    </p:anim>
                                  </p:childTnLst>
                                </p:cTn>
                              </p:par>
                              <p:par>
                                <p:cTn id="56" presetID="49" presetClass="entr" presetSubtype="0" decel="100000" fill="hold" nodeType="withEffect">
                                  <p:stCondLst>
                                    <p:cond delay="0"/>
                                  </p:stCondLst>
                                  <p:childTnLst>
                                    <p:set>
                                      <p:cBhvr>
                                        <p:cTn id="57" dur="1" fill="hold">
                                          <p:stCondLst>
                                            <p:cond delay="0"/>
                                          </p:stCondLst>
                                        </p:cTn>
                                        <p:tgtEl>
                                          <p:spTgt spid="49"/>
                                        </p:tgtEl>
                                        <p:attrNameLst>
                                          <p:attrName>style.visibility</p:attrName>
                                        </p:attrNameLst>
                                      </p:cBhvr>
                                      <p:to>
                                        <p:strVal val="visible"/>
                                      </p:to>
                                    </p:set>
                                    <p:anim calcmode="lin" valueType="num">
                                      <p:cBhvr>
                                        <p:cTn id="58" dur="500" fill="hold"/>
                                        <p:tgtEl>
                                          <p:spTgt spid="49"/>
                                        </p:tgtEl>
                                        <p:attrNameLst>
                                          <p:attrName>ppt_w</p:attrName>
                                        </p:attrNameLst>
                                      </p:cBhvr>
                                      <p:tavLst>
                                        <p:tav tm="0">
                                          <p:val>
                                            <p:fltVal val="0"/>
                                          </p:val>
                                        </p:tav>
                                        <p:tav tm="100000">
                                          <p:val>
                                            <p:strVal val="#ppt_w"/>
                                          </p:val>
                                        </p:tav>
                                      </p:tavLst>
                                    </p:anim>
                                    <p:anim calcmode="lin" valueType="num">
                                      <p:cBhvr>
                                        <p:cTn id="59" dur="500" fill="hold"/>
                                        <p:tgtEl>
                                          <p:spTgt spid="49"/>
                                        </p:tgtEl>
                                        <p:attrNameLst>
                                          <p:attrName>ppt_h</p:attrName>
                                        </p:attrNameLst>
                                      </p:cBhvr>
                                      <p:tavLst>
                                        <p:tav tm="0">
                                          <p:val>
                                            <p:fltVal val="0"/>
                                          </p:val>
                                        </p:tav>
                                        <p:tav tm="100000">
                                          <p:val>
                                            <p:strVal val="#ppt_h"/>
                                          </p:val>
                                        </p:tav>
                                      </p:tavLst>
                                    </p:anim>
                                    <p:anim calcmode="lin" valueType="num">
                                      <p:cBhvr>
                                        <p:cTn id="60" dur="500" fill="hold"/>
                                        <p:tgtEl>
                                          <p:spTgt spid="49"/>
                                        </p:tgtEl>
                                        <p:attrNameLst>
                                          <p:attrName>style.rotation</p:attrName>
                                        </p:attrNameLst>
                                      </p:cBhvr>
                                      <p:tavLst>
                                        <p:tav tm="0">
                                          <p:val>
                                            <p:fltVal val="360"/>
                                          </p:val>
                                        </p:tav>
                                        <p:tav tm="100000">
                                          <p:val>
                                            <p:fltVal val="0"/>
                                          </p:val>
                                        </p:tav>
                                      </p:tavLst>
                                    </p:anim>
                                    <p:animEffect transition="in" filter="fade">
                                      <p:cBhvr>
                                        <p:cTn id="61" dur="500"/>
                                        <p:tgtEl>
                                          <p:spTgt spid="4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39"/>
                                        </p:tgtEl>
                                        <p:attrNameLst>
                                          <p:attrName>style.visibility</p:attrName>
                                        </p:attrNameLst>
                                      </p:cBhvr>
                                      <p:to>
                                        <p:strVal val="visible"/>
                                      </p:to>
                                    </p:set>
                                    <p:animEffect transition="in" filter="fade">
                                      <p:cBhvr>
                                        <p:cTn id="66" dur="500"/>
                                        <p:tgtEl>
                                          <p:spTgt spid="39"/>
                                        </p:tgtEl>
                                      </p:cBhvr>
                                    </p:animEffect>
                                  </p:childTnLst>
                                </p:cTn>
                              </p:par>
                            </p:childTnLst>
                          </p:cTn>
                        </p:par>
                      </p:childTnLst>
                    </p:cTn>
                  </p:par>
                  <p:par>
                    <p:cTn id="67" fill="hold">
                      <p:stCondLst>
                        <p:cond delay="indefinite"/>
                      </p:stCondLst>
                      <p:childTnLst>
                        <p:par>
                          <p:cTn id="68" fill="hold">
                            <p:stCondLst>
                              <p:cond delay="0"/>
                            </p:stCondLst>
                            <p:childTnLst>
                              <p:par>
                                <p:cTn id="69" presetID="2" presetClass="entr" presetSubtype="1" fill="hold" grpId="0" nodeType="clickEffect">
                                  <p:stCondLst>
                                    <p:cond delay="0"/>
                                  </p:stCondLst>
                                  <p:childTnLst>
                                    <p:set>
                                      <p:cBhvr>
                                        <p:cTn id="70" dur="1" fill="hold">
                                          <p:stCondLst>
                                            <p:cond delay="0"/>
                                          </p:stCondLst>
                                        </p:cTn>
                                        <p:tgtEl>
                                          <p:spTgt spid="42"/>
                                        </p:tgtEl>
                                        <p:attrNameLst>
                                          <p:attrName>style.visibility</p:attrName>
                                        </p:attrNameLst>
                                      </p:cBhvr>
                                      <p:to>
                                        <p:strVal val="visible"/>
                                      </p:to>
                                    </p:set>
                                    <p:anim calcmode="lin" valueType="num">
                                      <p:cBhvr additive="base">
                                        <p:cTn id="71" dur="500" fill="hold"/>
                                        <p:tgtEl>
                                          <p:spTgt spid="42"/>
                                        </p:tgtEl>
                                        <p:attrNameLst>
                                          <p:attrName>ppt_x</p:attrName>
                                        </p:attrNameLst>
                                      </p:cBhvr>
                                      <p:tavLst>
                                        <p:tav tm="0">
                                          <p:val>
                                            <p:strVal val="#ppt_x"/>
                                          </p:val>
                                        </p:tav>
                                        <p:tav tm="100000">
                                          <p:val>
                                            <p:strVal val="#ppt_x"/>
                                          </p:val>
                                        </p:tav>
                                      </p:tavLst>
                                    </p:anim>
                                    <p:anim calcmode="lin" valueType="num">
                                      <p:cBhvr additive="base">
                                        <p:cTn id="72" dur="500" fill="hold"/>
                                        <p:tgtEl>
                                          <p:spTgt spid="42"/>
                                        </p:tgtEl>
                                        <p:attrNameLst>
                                          <p:attrName>ppt_y</p:attrName>
                                        </p:attrNameLst>
                                      </p:cBhvr>
                                      <p:tavLst>
                                        <p:tav tm="0">
                                          <p:val>
                                            <p:strVal val="0-#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anim calcmode="lin" valueType="num">
                                      <p:cBhvr additive="base">
                                        <p:cTn id="77" dur="500" fill="hold"/>
                                        <p:tgtEl>
                                          <p:spTgt spid="41"/>
                                        </p:tgtEl>
                                        <p:attrNameLst>
                                          <p:attrName>ppt_x</p:attrName>
                                        </p:attrNameLst>
                                      </p:cBhvr>
                                      <p:tavLst>
                                        <p:tav tm="0">
                                          <p:val>
                                            <p:strVal val="1+#ppt_w/2"/>
                                          </p:val>
                                        </p:tav>
                                        <p:tav tm="100000">
                                          <p:val>
                                            <p:strVal val="#ppt_x"/>
                                          </p:val>
                                        </p:tav>
                                      </p:tavLst>
                                    </p:anim>
                                    <p:anim calcmode="lin" valueType="num">
                                      <p:cBhvr additive="base">
                                        <p:cTn id="78"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43"/>
                                        </p:tgtEl>
                                        <p:attrNameLst>
                                          <p:attrName>style.visibility</p:attrName>
                                        </p:attrNameLst>
                                      </p:cBhvr>
                                      <p:to>
                                        <p:strVal val="visible"/>
                                      </p:to>
                                    </p:set>
                                    <p:animEffect transition="in" filter="fade">
                                      <p:cBhvr>
                                        <p:cTn id="83" dur="500"/>
                                        <p:tgtEl>
                                          <p:spTgt spid="43"/>
                                        </p:tgtEl>
                                      </p:cBhvr>
                                    </p:animEffect>
                                  </p:childTnLst>
                                </p:cTn>
                              </p:par>
                            </p:childTnLst>
                          </p:cTn>
                        </p:par>
                      </p:childTnLst>
                    </p:cTn>
                  </p:par>
                  <p:par>
                    <p:cTn id="84" fill="hold">
                      <p:stCondLst>
                        <p:cond delay="indefinite"/>
                      </p:stCondLst>
                      <p:childTnLst>
                        <p:par>
                          <p:cTn id="85" fill="hold">
                            <p:stCondLst>
                              <p:cond delay="0"/>
                            </p:stCondLst>
                            <p:childTnLst>
                              <p:par>
                                <p:cTn id="86" presetID="2" presetClass="entr" presetSubtype="2" fill="hold" grpId="0" nodeType="clickEffect">
                                  <p:stCondLst>
                                    <p:cond delay="0"/>
                                  </p:stCondLst>
                                  <p:childTnLst>
                                    <p:set>
                                      <p:cBhvr>
                                        <p:cTn id="87" dur="1" fill="hold">
                                          <p:stCondLst>
                                            <p:cond delay="0"/>
                                          </p:stCondLst>
                                        </p:cTn>
                                        <p:tgtEl>
                                          <p:spTgt spid="23"/>
                                        </p:tgtEl>
                                        <p:attrNameLst>
                                          <p:attrName>style.visibility</p:attrName>
                                        </p:attrNameLst>
                                      </p:cBhvr>
                                      <p:to>
                                        <p:strVal val="visible"/>
                                      </p:to>
                                    </p:set>
                                    <p:anim calcmode="lin" valueType="num">
                                      <p:cBhvr additive="base">
                                        <p:cTn id="88" dur="500" fill="hold"/>
                                        <p:tgtEl>
                                          <p:spTgt spid="23"/>
                                        </p:tgtEl>
                                        <p:attrNameLst>
                                          <p:attrName>ppt_x</p:attrName>
                                        </p:attrNameLst>
                                      </p:cBhvr>
                                      <p:tavLst>
                                        <p:tav tm="0">
                                          <p:val>
                                            <p:strVal val="1+#ppt_w/2"/>
                                          </p:val>
                                        </p:tav>
                                        <p:tav tm="100000">
                                          <p:val>
                                            <p:strVal val="#ppt_x"/>
                                          </p:val>
                                        </p:tav>
                                      </p:tavLst>
                                    </p:anim>
                                    <p:anim calcmode="lin" valueType="num">
                                      <p:cBhvr additive="base">
                                        <p:cTn id="89"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54"/>
                                        </p:tgtEl>
                                        <p:attrNameLst>
                                          <p:attrName>style.visibility</p:attrName>
                                        </p:attrNameLst>
                                      </p:cBhvr>
                                      <p:to>
                                        <p:strVal val="visible"/>
                                      </p:to>
                                    </p:set>
                                    <p:animEffect transition="in" filter="fade">
                                      <p:cBhvr>
                                        <p:cTn id="94" dur="500"/>
                                        <p:tgtEl>
                                          <p:spTgt spid="54"/>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2" fill="hold" grpId="0" nodeType="clickEffect">
                                  <p:stCondLst>
                                    <p:cond delay="0"/>
                                  </p:stCondLst>
                                  <p:childTnLst>
                                    <p:set>
                                      <p:cBhvr>
                                        <p:cTn id="98" dur="1" fill="hold">
                                          <p:stCondLst>
                                            <p:cond delay="0"/>
                                          </p:stCondLst>
                                        </p:cTn>
                                        <p:tgtEl>
                                          <p:spTgt spid="40"/>
                                        </p:tgtEl>
                                        <p:attrNameLst>
                                          <p:attrName>style.visibility</p:attrName>
                                        </p:attrNameLst>
                                      </p:cBhvr>
                                      <p:to>
                                        <p:strVal val="visible"/>
                                      </p:to>
                                    </p:set>
                                    <p:anim calcmode="lin" valueType="num">
                                      <p:cBhvr additive="base">
                                        <p:cTn id="99" dur="500" fill="hold"/>
                                        <p:tgtEl>
                                          <p:spTgt spid="40"/>
                                        </p:tgtEl>
                                        <p:attrNameLst>
                                          <p:attrName>ppt_x</p:attrName>
                                        </p:attrNameLst>
                                      </p:cBhvr>
                                      <p:tavLst>
                                        <p:tav tm="0">
                                          <p:val>
                                            <p:strVal val="1+#ppt_w/2"/>
                                          </p:val>
                                        </p:tav>
                                        <p:tav tm="100000">
                                          <p:val>
                                            <p:strVal val="#ppt_x"/>
                                          </p:val>
                                        </p:tav>
                                      </p:tavLst>
                                    </p:anim>
                                    <p:anim calcmode="lin" valueType="num">
                                      <p:cBhvr additive="base">
                                        <p:cTn id="100"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10" presetClass="entr" presetSubtype="0" fill="hold" grpId="0" nodeType="clickEffect">
                                  <p:stCondLst>
                                    <p:cond delay="0"/>
                                  </p:stCondLst>
                                  <p:childTnLst>
                                    <p:set>
                                      <p:cBhvr>
                                        <p:cTn id="104" dur="1" fill="hold">
                                          <p:stCondLst>
                                            <p:cond delay="0"/>
                                          </p:stCondLst>
                                        </p:cTn>
                                        <p:tgtEl>
                                          <p:spTgt spid="55"/>
                                        </p:tgtEl>
                                        <p:attrNameLst>
                                          <p:attrName>style.visibility</p:attrName>
                                        </p:attrNameLst>
                                      </p:cBhvr>
                                      <p:to>
                                        <p:strVal val="visible"/>
                                      </p:to>
                                    </p:set>
                                    <p:animEffect transition="in" filter="fade">
                                      <p:cBhvr>
                                        <p:cTn id="105"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34" grpId="0" animBg="1"/>
      <p:bldP spid="35" grpId="0" animBg="1"/>
      <p:bldP spid="36" grpId="0" animBg="1"/>
      <p:bldP spid="37" grpId="0" animBg="1"/>
      <p:bldP spid="38" grpId="0" animBg="1"/>
      <p:bldP spid="40" grpId="0" animBg="1"/>
      <p:bldP spid="41" grpId="0" animBg="1"/>
      <p:bldP spid="42" grpId="0" animBg="1"/>
      <p:bldP spid="43" grpId="0" animBg="1"/>
      <p:bldP spid="54" grpId="0" animBg="1"/>
      <p:bldP spid="55" grpId="0" animBg="1"/>
      <p:bldP spid="39"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ea typeface="ＭＳ Ｐゴシック" pitchFamily="34" charset="-128"/>
                <a:sym typeface="Arial" pitchFamily="34" charset="0"/>
              </a:rPr>
              <a:t>Change </a:t>
            </a:r>
            <a:r>
              <a:rPr lang="fr-FR" dirty="0" err="1" smtClean="0">
                <a:ea typeface="ＭＳ Ｐゴシック" pitchFamily="34" charset="-128"/>
                <a:sym typeface="Arial" pitchFamily="34" charset="0"/>
              </a:rPr>
              <a:t>Requests</a:t>
            </a:r>
            <a:r>
              <a:rPr lang="fr-FR" dirty="0" smtClean="0">
                <a:ea typeface="ＭＳ Ｐゴシック" pitchFamily="34" charset="-128"/>
                <a:sym typeface="Arial" pitchFamily="34" charset="0"/>
              </a:rPr>
              <a:t> Management</a:t>
            </a:r>
            <a:endParaRPr lang="en-GB" dirty="0"/>
          </a:p>
        </p:txBody>
      </p:sp>
      <p:sp>
        <p:nvSpPr>
          <p:cNvPr id="7"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
        <p:nvSpPr>
          <p:cNvPr id="9" name="Content Placeholder 8"/>
          <p:cNvSpPr>
            <a:spLocks noGrp="1"/>
          </p:cNvSpPr>
          <p:nvPr>
            <p:ph idx="1"/>
          </p:nvPr>
        </p:nvSpPr>
        <p:spPr>
          <a:xfrm>
            <a:off x="495443" y="1279599"/>
            <a:ext cx="8279999" cy="4478921"/>
          </a:xfrm>
        </p:spPr>
        <p:txBody>
          <a:bodyPr/>
          <a:lstStyle/>
          <a:p>
            <a:pPr marL="137160" lvl="1" indent="-137160">
              <a:buFont typeface="Arial"/>
              <a:buChar char="•"/>
            </a:pPr>
            <a:r>
              <a:rPr lang="en-US" dirty="0" smtClean="0">
                <a:latin typeface="Arial" pitchFamily="34" charset="0"/>
                <a:ea typeface="ＭＳ Ｐゴシック" pitchFamily="34" charset="-128"/>
              </a:rPr>
              <a:t>If two Initial </a:t>
            </a:r>
            <a:r>
              <a:rPr lang="en-US" dirty="0" err="1" smtClean="0">
                <a:latin typeface="Arial" pitchFamily="34" charset="0"/>
                <a:ea typeface="ＭＳ Ｐゴシック" pitchFamily="34" charset="-128"/>
              </a:rPr>
              <a:t>OneKey</a:t>
            </a:r>
            <a:r>
              <a:rPr lang="en-US" dirty="0" smtClean="0">
                <a:latin typeface="Arial" pitchFamily="34" charset="0"/>
                <a:ea typeface="ＭＳ Ｐゴシック" pitchFamily="34" charset="-128"/>
              </a:rPr>
              <a:t> files are successfully loaded in an environment and some customers are invalided between the first and the second </a:t>
            </a:r>
            <a:r>
              <a:rPr lang="en-US" dirty="0" err="1" smtClean="0">
                <a:latin typeface="Arial" pitchFamily="34" charset="0"/>
                <a:ea typeface="ＭＳ Ｐゴシック" pitchFamily="34" charset="-128"/>
              </a:rPr>
              <a:t>OneKey</a:t>
            </a:r>
            <a:r>
              <a:rPr lang="en-US" dirty="0" smtClean="0">
                <a:latin typeface="Arial" pitchFamily="34" charset="0"/>
                <a:ea typeface="ＭＳ Ｐゴシック" pitchFamily="34" charset="-128"/>
              </a:rPr>
              <a:t> Init files, the incremental </a:t>
            </a:r>
            <a:r>
              <a:rPr lang="en-US" dirty="0" err="1" smtClean="0">
                <a:latin typeface="Arial" pitchFamily="34" charset="0"/>
                <a:ea typeface="ＭＳ Ｐゴシック" pitchFamily="34" charset="-128"/>
              </a:rPr>
              <a:t>OneKey</a:t>
            </a:r>
            <a:r>
              <a:rPr lang="en-US" dirty="0" smtClean="0">
                <a:latin typeface="Arial" pitchFamily="34" charset="0"/>
                <a:ea typeface="ＭＳ Ｐゴシック" pitchFamily="34" charset="-128"/>
              </a:rPr>
              <a:t> File including these status changes must be loaded before the second </a:t>
            </a:r>
            <a:r>
              <a:rPr lang="en-US" dirty="0" err="1" smtClean="0">
                <a:latin typeface="Arial" pitchFamily="34" charset="0"/>
                <a:ea typeface="ＭＳ Ｐゴシック" pitchFamily="34" charset="-128"/>
              </a:rPr>
              <a:t>Onekey</a:t>
            </a:r>
            <a:r>
              <a:rPr lang="en-US" dirty="0" smtClean="0">
                <a:latin typeface="Arial" pitchFamily="34" charset="0"/>
                <a:ea typeface="ＭＳ Ｐゴシック" pitchFamily="34" charset="-128"/>
              </a:rPr>
              <a:t> Init file.</a:t>
            </a:r>
          </a:p>
          <a:p>
            <a:pPr marL="137160" lvl="1" indent="-137160">
              <a:buFont typeface="Arial"/>
              <a:buChar char="•"/>
            </a:pPr>
            <a:endParaRPr lang="fr-FR" dirty="0" smtClean="0">
              <a:solidFill>
                <a:srgbClr val="008CDD"/>
              </a:solidFill>
              <a:latin typeface="Arial" pitchFamily="34" charset="0"/>
              <a:ea typeface="ＭＳ Ｐゴシック" pitchFamily="34" charset="-128"/>
              <a:cs typeface="ＭＳ Ｐゴシック"/>
            </a:endParaRPr>
          </a:p>
          <a:p>
            <a:pPr marL="137160" lvl="1" indent="-137160">
              <a:buFont typeface="Arial"/>
              <a:buChar char="•"/>
            </a:pPr>
            <a:r>
              <a:rPr lang="en-US" dirty="0" smtClean="0">
                <a:latin typeface="Arial" pitchFamily="34" charset="0"/>
                <a:ea typeface="ＭＳ Ｐゴシック" pitchFamily="34" charset="-128"/>
              </a:rPr>
              <a:t>If this is not done, some invalid customers profiles will remain in </a:t>
            </a:r>
            <a:r>
              <a:rPr lang="en-US" dirty="0" err="1" smtClean="0">
                <a:latin typeface="Arial" pitchFamily="34" charset="0"/>
                <a:ea typeface="ＭＳ Ｐゴシック" pitchFamily="34" charset="-128"/>
              </a:rPr>
              <a:t>Nexxus</a:t>
            </a:r>
            <a:r>
              <a:rPr lang="en-US" dirty="0" smtClean="0">
                <a:latin typeface="Arial" pitchFamily="34" charset="0"/>
                <a:ea typeface="ＭＳ Ｐゴシック" pitchFamily="34" charset="-128"/>
              </a:rPr>
              <a:t> MI and be displayed with a wrong ‘Valid’ status !</a:t>
            </a:r>
            <a:endParaRPr lang="fr-FR" dirty="0" smtClean="0">
              <a:latin typeface="Arial" pitchFamily="34" charset="0"/>
              <a:ea typeface="ＭＳ Ｐゴシック" pitchFamily="34" charset="-128"/>
              <a:cs typeface="ＭＳ Ｐゴシック"/>
            </a:endParaRPr>
          </a:p>
          <a:p>
            <a:endParaRPr lang="fr-FR" sz="1800" dirty="0" smtClean="0">
              <a:latin typeface="Arial" pitchFamily="34" charset="0"/>
              <a:ea typeface="ＭＳ Ｐゴシック" pitchFamily="34" charset="-128"/>
            </a:endParaRPr>
          </a:p>
          <a:p>
            <a:endParaRPr lang="en-GB" sz="1600" dirty="0"/>
          </a:p>
        </p:txBody>
      </p:sp>
      <p:pic>
        <p:nvPicPr>
          <p:cNvPr id="44" name="Picture 43" descr="warning"/>
          <p:cNvPicPr>
            <a:picLocks noChangeAspect="1" noChangeArrowheads="1"/>
          </p:cNvPicPr>
          <p:nvPr/>
        </p:nvPicPr>
        <p:blipFill>
          <a:blip r:embed="rId3" cstate="print"/>
          <a:srcRect/>
          <a:stretch>
            <a:fillRect/>
          </a:stretch>
        </p:blipFill>
        <p:spPr bwMode="auto">
          <a:xfrm>
            <a:off x="3923928" y="3933056"/>
            <a:ext cx="1066800" cy="100789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repeatCount="2000" fill="hold" nodeType="with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ea typeface="ＭＳ Ｐゴシック" pitchFamily="34" charset="-128"/>
                <a:sym typeface="Arial" pitchFamily="34" charset="0"/>
              </a:rPr>
              <a:t>Change </a:t>
            </a:r>
            <a:r>
              <a:rPr lang="fr-FR" dirty="0" err="1" smtClean="0">
                <a:ea typeface="ＭＳ Ｐゴシック" pitchFamily="34" charset="-128"/>
                <a:sym typeface="Arial" pitchFamily="34" charset="0"/>
              </a:rPr>
              <a:t>Requests</a:t>
            </a:r>
            <a:r>
              <a:rPr lang="fr-FR" dirty="0" smtClean="0">
                <a:ea typeface="ＭＳ Ｐゴシック" pitchFamily="34" charset="-128"/>
                <a:sym typeface="Arial" pitchFamily="34" charset="0"/>
              </a:rPr>
              <a:t> Management</a:t>
            </a:r>
            <a:endParaRPr lang="en-GB" dirty="0"/>
          </a:p>
        </p:txBody>
      </p:sp>
      <p:sp>
        <p:nvSpPr>
          <p:cNvPr id="7"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
        <p:nvSpPr>
          <p:cNvPr id="9" name="Content Placeholder 8"/>
          <p:cNvSpPr>
            <a:spLocks noGrp="1"/>
          </p:cNvSpPr>
          <p:nvPr>
            <p:ph idx="1"/>
          </p:nvPr>
        </p:nvSpPr>
        <p:spPr>
          <a:xfrm>
            <a:off x="495443" y="1279599"/>
            <a:ext cx="8279999" cy="4478921"/>
          </a:xfrm>
        </p:spPr>
        <p:txBody>
          <a:bodyPr/>
          <a:lstStyle/>
          <a:p>
            <a:pPr marL="137160" lvl="1" indent="-137160">
              <a:buFont typeface="Arial"/>
              <a:buChar char="•"/>
            </a:pPr>
            <a:r>
              <a:rPr lang="en-US" sz="1600" dirty="0" smtClean="0">
                <a:solidFill>
                  <a:srgbClr val="FF940C"/>
                </a:solidFill>
              </a:rPr>
              <a:t>Two </a:t>
            </a:r>
            <a:r>
              <a:rPr lang="en-US" sz="1600" dirty="0" err="1" smtClean="0">
                <a:solidFill>
                  <a:srgbClr val="FF940C"/>
                </a:solidFill>
              </a:rPr>
              <a:t>OneKey</a:t>
            </a:r>
            <a:r>
              <a:rPr lang="en-US" sz="1600" dirty="0" smtClean="0">
                <a:solidFill>
                  <a:srgbClr val="FF940C"/>
                </a:solidFill>
              </a:rPr>
              <a:t> initial files should never been loaded consecutively without incremental file in between. The risk is to keep invalid customers in the database</a:t>
            </a:r>
          </a:p>
          <a:p>
            <a:pPr marL="137160" lvl="1" indent="-137160">
              <a:buFont typeface="Arial"/>
              <a:buChar char="•"/>
            </a:pPr>
            <a:r>
              <a:rPr lang="en-US" sz="1600" dirty="0" smtClean="0">
                <a:latin typeface="Arial" pitchFamily="34" charset="0"/>
                <a:ea typeface="ＭＳ Ｐゴシック" pitchFamily="34" charset="-128"/>
                <a:cs typeface="ＭＳ Ｐゴシック"/>
              </a:rPr>
              <a:t>1/ M.I LAB just signed a contract with </a:t>
            </a:r>
            <a:r>
              <a:rPr lang="en-US" sz="1600" dirty="0" err="1" smtClean="0">
                <a:latin typeface="Arial" pitchFamily="34" charset="0"/>
                <a:ea typeface="ＭＳ Ｐゴシック" pitchFamily="34" charset="-128"/>
                <a:cs typeface="ＭＳ Ｐゴシック"/>
              </a:rPr>
              <a:t>IMSHealth</a:t>
            </a:r>
            <a:r>
              <a:rPr lang="en-US" sz="1600" dirty="0" smtClean="0">
                <a:latin typeface="Arial" pitchFamily="34" charset="0"/>
                <a:ea typeface="ＭＳ Ｐゴシック" pitchFamily="34" charset="-128"/>
                <a:cs typeface="ＭＳ Ｐゴシック"/>
              </a:rPr>
              <a:t>: A new environment is delivered and the client asks for a </a:t>
            </a:r>
            <a:r>
              <a:rPr lang="en-US" sz="1600" dirty="0" err="1" smtClean="0">
                <a:latin typeface="Arial" pitchFamily="34" charset="0"/>
                <a:ea typeface="ＭＳ Ｐゴシック" pitchFamily="34" charset="-128"/>
                <a:cs typeface="ＭＳ Ｐゴシック"/>
              </a:rPr>
              <a:t>OneKey</a:t>
            </a:r>
            <a:r>
              <a:rPr lang="en-US" sz="1600" dirty="0" smtClean="0">
                <a:latin typeface="Arial" pitchFamily="34" charset="0"/>
                <a:ea typeface="ＭＳ Ｐゴシック" pitchFamily="34" charset="-128"/>
                <a:cs typeface="ＭＳ Ｐゴシック"/>
              </a:rPr>
              <a:t> init file to start administration tasks.</a:t>
            </a:r>
          </a:p>
          <a:p>
            <a:pPr marL="137160" lvl="1" indent="-137160">
              <a:buFont typeface="Arial"/>
              <a:buChar char="•"/>
            </a:pPr>
            <a:r>
              <a:rPr lang="en-US" sz="1600" dirty="0" smtClean="0">
                <a:latin typeface="Arial" pitchFamily="34" charset="0"/>
                <a:ea typeface="ＭＳ Ｐゴシック" pitchFamily="34" charset="-128"/>
                <a:cs typeface="ＭＳ Ｐゴシック"/>
              </a:rPr>
              <a:t>2/ Main_Imp_MI6_OKC_F-I job is not scheduled yet in </a:t>
            </a:r>
            <a:r>
              <a:rPr lang="en-US" sz="1600" dirty="0" err="1" smtClean="0">
                <a:latin typeface="Arial" pitchFamily="34" charset="0"/>
                <a:ea typeface="ＭＳ Ｐゴシック" pitchFamily="34" charset="-128"/>
                <a:cs typeface="ＭＳ Ｐゴシック"/>
              </a:rPr>
              <a:t>NexxusETL</a:t>
            </a:r>
            <a:r>
              <a:rPr lang="en-US" sz="1600" dirty="0" smtClean="0">
                <a:latin typeface="Arial" pitchFamily="34" charset="0"/>
                <a:ea typeface="ＭＳ Ｐゴシック" pitchFamily="34" charset="-128"/>
                <a:cs typeface="ＭＳ Ｐゴシック"/>
              </a:rPr>
              <a:t>.</a:t>
            </a:r>
          </a:p>
          <a:p>
            <a:pPr marL="137160" lvl="1" indent="-137160">
              <a:buFont typeface="Arial"/>
              <a:buChar char="•"/>
            </a:pPr>
            <a:r>
              <a:rPr lang="en-US" sz="1600" dirty="0" smtClean="0">
                <a:latin typeface="Arial" pitchFamily="34" charset="0"/>
                <a:ea typeface="ＭＳ Ｐゴシック" pitchFamily="34" charset="-128"/>
                <a:cs typeface="ＭＳ Ｐゴシック"/>
              </a:rPr>
              <a:t>3/ The client works on administration but, in the meantime, some customers are invalidated in </a:t>
            </a:r>
            <a:r>
              <a:rPr lang="en-US" sz="1600" dirty="0" err="1" smtClean="0">
                <a:latin typeface="Arial" pitchFamily="34" charset="0"/>
                <a:ea typeface="ＭＳ Ｐゴシック" pitchFamily="34" charset="-128"/>
                <a:cs typeface="ＭＳ Ｐゴシック"/>
              </a:rPr>
              <a:t>OneKey</a:t>
            </a:r>
            <a:r>
              <a:rPr lang="en-US" sz="1600" dirty="0" smtClean="0">
                <a:latin typeface="Arial" pitchFamily="34" charset="0"/>
                <a:ea typeface="ＭＳ Ｐゴシック" pitchFamily="34" charset="-128"/>
                <a:cs typeface="ＭＳ Ｐゴシック"/>
              </a:rPr>
              <a:t>.</a:t>
            </a:r>
          </a:p>
          <a:p>
            <a:pPr marL="137160" lvl="1" indent="-137160">
              <a:buFont typeface="Arial"/>
              <a:buChar char="•"/>
            </a:pPr>
            <a:r>
              <a:rPr lang="en-US" sz="1600" dirty="0" smtClean="0">
                <a:latin typeface="Arial" pitchFamily="34" charset="0"/>
                <a:ea typeface="ＭＳ Ｐゴシック" pitchFamily="34" charset="-128"/>
                <a:cs typeface="ＭＳ Ｐゴシック"/>
              </a:rPr>
              <a:t>4/ The client finished and asks for a new </a:t>
            </a:r>
            <a:r>
              <a:rPr lang="en-US" sz="1600" dirty="0" err="1" smtClean="0">
                <a:latin typeface="Arial" pitchFamily="34" charset="0"/>
                <a:ea typeface="ＭＳ Ｐゴシック" pitchFamily="34" charset="-128"/>
                <a:cs typeface="ＭＳ Ｐゴシック"/>
              </a:rPr>
              <a:t>OneKey</a:t>
            </a:r>
            <a:r>
              <a:rPr lang="en-US" sz="1600" dirty="0" smtClean="0">
                <a:latin typeface="Arial" pitchFamily="34" charset="0"/>
                <a:ea typeface="ＭＳ Ｐゴシック" pitchFamily="34" charset="-128"/>
                <a:cs typeface="ＭＳ Ｐゴシック"/>
              </a:rPr>
              <a:t> Init, thinking Incremental files would be too heavy to be loaded.</a:t>
            </a:r>
          </a:p>
          <a:p>
            <a:pPr marL="137160" lvl="1" indent="-137160">
              <a:buFont typeface="Arial"/>
              <a:buChar char="•"/>
            </a:pPr>
            <a:r>
              <a:rPr lang="en-US" sz="1600" dirty="0" smtClean="0">
                <a:latin typeface="Arial" pitchFamily="34" charset="0"/>
                <a:ea typeface="ＭＳ Ｐゴシック" pitchFamily="34" charset="-128"/>
                <a:cs typeface="ＭＳ Ｐゴシック"/>
              </a:rPr>
              <a:t>5/ As a result, invalidated customers are not updated by the second </a:t>
            </a:r>
            <a:r>
              <a:rPr lang="en-US" sz="1600" dirty="0" err="1" smtClean="0">
                <a:latin typeface="Arial" pitchFamily="34" charset="0"/>
                <a:ea typeface="ＭＳ Ｐゴシック" pitchFamily="34" charset="-128"/>
                <a:cs typeface="ＭＳ Ｐゴシック"/>
              </a:rPr>
              <a:t>OneKey</a:t>
            </a:r>
            <a:r>
              <a:rPr lang="en-US" sz="1600" dirty="0" smtClean="0">
                <a:latin typeface="Arial" pitchFamily="34" charset="0"/>
                <a:ea typeface="ＭＳ Ｐゴシック" pitchFamily="34" charset="-128"/>
                <a:cs typeface="ＭＳ Ｐゴシック"/>
              </a:rPr>
              <a:t> Init (invalid customers are not distributed) : They will stay in the MI Database and will be shown with a ‘Valid’ status.</a:t>
            </a:r>
          </a:p>
          <a:p>
            <a:pPr marL="137160" lvl="1" indent="-137160">
              <a:buFont typeface="Arial"/>
              <a:buChar char="•"/>
            </a:pPr>
            <a:r>
              <a:rPr lang="en-US" sz="1600" dirty="0" smtClean="0">
                <a:latin typeface="Arial" pitchFamily="34" charset="0"/>
                <a:ea typeface="ＭＳ Ｐゴシック" pitchFamily="34" charset="-128"/>
                <a:cs typeface="ＭＳ Ｐゴシック"/>
              </a:rPr>
              <a:t>6/ The problem will be the same for affiliations (when an affiliation between a medical professional and a workplace is not valid anymore).</a:t>
            </a:r>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smtClean="0">
                <a:ea typeface="ＭＳ Ｐゴシック" pitchFamily="34" charset="-128"/>
                <a:sym typeface="Arial" pitchFamily="34" charset="0"/>
              </a:rPr>
              <a:t>DOCUMENT UPDATES</a:t>
            </a:r>
            <a:endParaRPr lang="en-GB" dirty="0"/>
          </a:p>
        </p:txBody>
      </p:sp>
      <p:sp>
        <p:nvSpPr>
          <p:cNvPr id="7"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graphicFrame>
        <p:nvGraphicFramePr>
          <p:cNvPr id="6" name="Content Placeholder 3"/>
          <p:cNvGraphicFramePr>
            <a:graphicFrameLocks/>
          </p:cNvGraphicFramePr>
          <p:nvPr>
            <p:extLst>
              <p:ext uri="{D42A27DB-BD31-4B8C-83A1-F6EECF244321}">
                <p14:modId xmlns="" xmlns:p14="http://schemas.microsoft.com/office/powerpoint/2010/main" val="2647718071"/>
              </p:ext>
            </p:extLst>
          </p:nvPr>
        </p:nvGraphicFramePr>
        <p:xfrm>
          <a:off x="495300" y="1600200"/>
          <a:ext cx="8270220" cy="3247820"/>
        </p:xfrm>
        <a:graphic>
          <a:graphicData uri="http://schemas.openxmlformats.org/drawingml/2006/table">
            <a:tbl>
              <a:tblPr firstRow="1" bandRow="1">
                <a:tableStyleId>{93296810-A885-4BE3-A3E7-6D5BEEA58F35}</a:tableStyleId>
              </a:tblPr>
              <a:tblGrid>
                <a:gridCol w="1653540"/>
                <a:gridCol w="1074420"/>
                <a:gridCol w="5542260"/>
              </a:tblGrid>
              <a:tr h="342838">
                <a:tc>
                  <a:txBody>
                    <a:bodyPr/>
                    <a:lstStyle/>
                    <a:p>
                      <a:r>
                        <a:rPr lang="fr-FR" sz="1200" dirty="0" smtClean="0"/>
                        <a:t>Date (dd/mm/</a:t>
                      </a:r>
                      <a:r>
                        <a:rPr lang="fr-FR" sz="1200" dirty="0" err="1" smtClean="0"/>
                        <a:t>yyyy</a:t>
                      </a:r>
                      <a:r>
                        <a:rPr lang="fr-FR" sz="1200" dirty="0" smtClean="0"/>
                        <a:t>)</a:t>
                      </a:r>
                      <a:endParaRPr lang="fr-FR" sz="1200" dirty="0"/>
                    </a:p>
                  </a:txBody>
                  <a:tcPr marL="180472" marR="180472" marT="54969" marB="54969" anchor="ctr">
                    <a:lnB w="38100" cmpd="sng">
                      <a:noFill/>
                    </a:lnB>
                    <a:solidFill>
                      <a:srgbClr val="25B4FF"/>
                    </a:solidFill>
                  </a:tcPr>
                </a:tc>
                <a:tc>
                  <a:txBody>
                    <a:bodyPr/>
                    <a:lstStyle/>
                    <a:p>
                      <a:pPr marL="0" marR="0" lvl="0" indent="0" algn="ctr" defTabSz="410291" rtl="0" eaLnBrk="1" fontAlgn="auto" latinLnBrk="0" hangingPunct="1">
                        <a:lnSpc>
                          <a:spcPct val="100000"/>
                        </a:lnSpc>
                        <a:spcBef>
                          <a:spcPts val="0"/>
                        </a:spcBef>
                        <a:spcAft>
                          <a:spcPts val="0"/>
                        </a:spcAft>
                        <a:buClrTx/>
                        <a:buSzTx/>
                        <a:buFontTx/>
                        <a:buNone/>
                        <a:tabLst/>
                        <a:defRPr/>
                      </a:pPr>
                      <a:r>
                        <a:rPr lang="fr-FR" sz="1200" dirty="0" smtClean="0"/>
                        <a:t>Version</a:t>
                      </a:r>
                      <a:endParaRPr kumimoji="0" lang="en-US" sz="1200" b="1" i="0" u="none" strike="noStrike" kern="0" cap="none" spc="60" normalizeH="0" baseline="0" noProof="0" dirty="0">
                        <a:ln>
                          <a:noFill/>
                        </a:ln>
                        <a:solidFill>
                          <a:prstClr val="white"/>
                        </a:solidFill>
                        <a:effectLst/>
                        <a:uLnTx/>
                        <a:uFillTx/>
                        <a:latin typeface="Arial"/>
                        <a:ea typeface="+mn-ea"/>
                        <a:cs typeface="Arial"/>
                      </a:endParaRPr>
                    </a:p>
                  </a:txBody>
                  <a:tcPr marL="180472" marR="180472" marT="54969" marB="54969" anchor="ctr">
                    <a:lnB w="38100" cmpd="sng">
                      <a:noFill/>
                    </a:lnB>
                    <a:solidFill>
                      <a:srgbClr val="25B4FF"/>
                    </a:solidFill>
                  </a:tcPr>
                </a:tc>
                <a:tc>
                  <a:txBody>
                    <a:bodyPr/>
                    <a:lstStyle/>
                    <a:p>
                      <a:pPr algn="ctr"/>
                      <a:r>
                        <a:rPr lang="en-US" sz="1200" b="1" i="0" dirty="0" smtClean="0">
                          <a:latin typeface="Arial"/>
                          <a:cs typeface="Arial"/>
                        </a:rPr>
                        <a:t>Updates</a:t>
                      </a:r>
                    </a:p>
                  </a:txBody>
                  <a:tcPr marL="180472" marR="180472" marT="54969" marB="54969" anchor="ctr">
                    <a:lnB w="38100" cmpd="sng">
                      <a:noFill/>
                    </a:lnB>
                    <a:solidFill>
                      <a:srgbClr val="25B4FF"/>
                    </a:solidFill>
                  </a:tcPr>
                </a:tc>
              </a:tr>
              <a:tr h="422678">
                <a:tc>
                  <a:txBody>
                    <a:bodyPr/>
                    <a:lstStyle/>
                    <a:p>
                      <a:r>
                        <a:rPr lang="fr-FR" sz="1200" dirty="0" smtClean="0"/>
                        <a:t>10/08/2015</a:t>
                      </a:r>
                      <a:endParaRPr lang="fr-FR" sz="1200" dirty="0"/>
                    </a:p>
                  </a:txBody>
                  <a:tcPr marL="180472" marR="180472" marT="54969" marB="5496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b="0" i="0" baseline="0" dirty="0" smtClean="0">
                          <a:solidFill>
                            <a:srgbClr val="171815"/>
                          </a:solidFill>
                          <a:latin typeface="Arial"/>
                          <a:cs typeface="Arial"/>
                        </a:rPr>
                        <a:t>1.0</a:t>
                      </a:r>
                      <a:endParaRPr lang="en-US" sz="1200" b="0" i="0" dirty="0">
                        <a:solidFill>
                          <a:srgbClr val="171815"/>
                        </a:solidFill>
                        <a:latin typeface="Arial"/>
                        <a:cs typeface="Arial"/>
                      </a:endParaRPr>
                    </a:p>
                  </a:txBody>
                  <a:tcPr marL="180472" marR="180472" marT="54969" marB="5496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410291" rtl="0" eaLnBrk="1" fontAlgn="auto" latinLnBrk="0" hangingPunct="1">
                        <a:lnSpc>
                          <a:spcPct val="100000"/>
                        </a:lnSpc>
                        <a:spcBef>
                          <a:spcPts val="0"/>
                        </a:spcBef>
                        <a:spcAft>
                          <a:spcPts val="0"/>
                        </a:spcAft>
                        <a:buClrTx/>
                        <a:buSzTx/>
                        <a:buFontTx/>
                        <a:buNone/>
                        <a:tabLst/>
                        <a:defRPr/>
                      </a:pPr>
                      <a:r>
                        <a:rPr lang="fr-FR" sz="1200" u="none" baseline="0" dirty="0" smtClean="0"/>
                        <a:t>First publication </a:t>
                      </a:r>
                      <a:r>
                        <a:rPr lang="fr-FR" sz="1200" u="none" baseline="0" dirty="0" err="1" smtClean="0"/>
                        <a:t>including</a:t>
                      </a:r>
                      <a:r>
                        <a:rPr lang="fr-FR" sz="1200" u="none" baseline="0" dirty="0" smtClean="0"/>
                        <a:t> </a:t>
                      </a:r>
                      <a:r>
                        <a:rPr lang="fr-FR" sz="1200" u="none" baseline="0" dirty="0" err="1" smtClean="0"/>
                        <a:t>enhancement</a:t>
                      </a:r>
                      <a:r>
                        <a:rPr lang="fr-FR" sz="1200" u="none" baseline="0" dirty="0" smtClean="0"/>
                        <a:t> and new </a:t>
                      </a:r>
                      <a:r>
                        <a:rPr lang="fr-FR" sz="1200" u="none" baseline="0" dirty="0" err="1" smtClean="0"/>
                        <a:t>features</a:t>
                      </a:r>
                      <a:r>
                        <a:rPr lang="fr-FR" sz="1200" u="none" baseline="0" dirty="0" smtClean="0"/>
                        <a:t> of version 11.</a:t>
                      </a:r>
                    </a:p>
                  </a:txBody>
                  <a:tcPr marL="180472" marR="180472" marT="54969" marB="5496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r h="466016">
                <a:tc>
                  <a:txBody>
                    <a:bodyPr/>
                    <a:lstStyle/>
                    <a:p>
                      <a:r>
                        <a:rPr lang="fr-FR" sz="1200" dirty="0" smtClean="0"/>
                        <a:t>08/10/2015</a:t>
                      </a:r>
                      <a:endParaRPr lang="fr-FR" sz="1200" dirty="0"/>
                    </a:p>
                  </a:txBody>
                  <a:tcPr marL="180472" marR="180472" marT="54969" marB="54969" anchor="ctr">
                    <a:lnL w="12700" cmpd="sng">
                      <a:noFill/>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r"/>
                      <a:r>
                        <a:rPr lang="en-US" sz="1200" b="0" i="0" dirty="0" smtClean="0">
                          <a:solidFill>
                            <a:srgbClr val="171815"/>
                          </a:solidFill>
                          <a:latin typeface="Arial"/>
                          <a:cs typeface="Arial"/>
                        </a:rPr>
                        <a:t>2.0</a:t>
                      </a:r>
                      <a:endParaRPr lang="en-US" sz="12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marL="0" marR="0" indent="0" algn="l" defTabSz="410291" rtl="0" eaLnBrk="1" fontAlgn="auto" latinLnBrk="0" hangingPunct="1">
                        <a:lnSpc>
                          <a:spcPct val="100000"/>
                        </a:lnSpc>
                        <a:spcBef>
                          <a:spcPts val="0"/>
                        </a:spcBef>
                        <a:spcAft>
                          <a:spcPts val="0"/>
                        </a:spcAft>
                        <a:buClrTx/>
                        <a:buSzTx/>
                        <a:buFontTx/>
                        <a:buNone/>
                        <a:tabLst/>
                        <a:defRPr/>
                      </a:pPr>
                      <a:r>
                        <a:rPr lang="fr-FR" sz="1200" u="none" baseline="0" dirty="0" err="1" smtClean="0"/>
                        <a:t>Minor</a:t>
                      </a:r>
                      <a:r>
                        <a:rPr lang="fr-FR" sz="1200" u="none" baseline="0" dirty="0" smtClean="0"/>
                        <a:t> </a:t>
                      </a:r>
                      <a:r>
                        <a:rPr lang="fr-FR" sz="1200" u="none" baseline="0" dirty="0" err="1" smtClean="0"/>
                        <a:t>graphic</a:t>
                      </a:r>
                      <a:r>
                        <a:rPr lang="fr-FR" sz="1200" u="none" baseline="0" dirty="0" smtClean="0"/>
                        <a:t> </a:t>
                      </a:r>
                      <a:r>
                        <a:rPr lang="fr-FR" sz="1200" u="none" baseline="0" dirty="0" err="1" smtClean="0"/>
                        <a:t>improvements</a:t>
                      </a:r>
                      <a:r>
                        <a:rPr lang="fr-FR" sz="1200" u="none" baseline="0" dirty="0" smtClean="0"/>
                        <a:t> and </a:t>
                      </a:r>
                      <a:r>
                        <a:rPr lang="fr-FR" sz="1200" u="none" baseline="0" dirty="0" err="1" smtClean="0"/>
                        <a:t>text</a:t>
                      </a:r>
                      <a:r>
                        <a:rPr lang="fr-FR" sz="1200" u="none" baseline="0" dirty="0" smtClean="0"/>
                        <a:t> corrections.</a:t>
                      </a:r>
                    </a:p>
                  </a:txBody>
                  <a:tcPr marL="180472" marR="180472" marT="54969" marB="54969" anchor="ctr">
                    <a:lnL w="12700" cap="flat" cmpd="sng" algn="ctr">
                      <a:solidFill>
                        <a:prstClr val="whit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r>
              <a:tr h="466016">
                <a:tc>
                  <a:txBody>
                    <a:bodyPr/>
                    <a:lstStyle/>
                    <a:p>
                      <a:r>
                        <a:rPr lang="fr-FR" sz="1200" dirty="0" smtClean="0"/>
                        <a:t>20/10/2015</a:t>
                      </a:r>
                      <a:endParaRPr lang="fr-FR" sz="1200" dirty="0"/>
                    </a:p>
                  </a:txBody>
                  <a:tcPr marL="180472" marR="180472" marT="54969" marB="54969" anchor="ctr">
                    <a:lnL w="12700" cmpd="sng">
                      <a:noFill/>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b="0" i="0" dirty="0" smtClean="0">
                          <a:solidFill>
                            <a:srgbClr val="171815"/>
                          </a:solidFill>
                          <a:latin typeface="Arial"/>
                          <a:cs typeface="Arial"/>
                        </a:rPr>
                        <a:t>3.0</a:t>
                      </a:r>
                      <a:endParaRPr lang="en-US" sz="12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410291" rtl="0" eaLnBrk="1" fontAlgn="auto" latinLnBrk="0" hangingPunct="1">
                        <a:lnSpc>
                          <a:spcPct val="100000"/>
                        </a:lnSpc>
                        <a:spcBef>
                          <a:spcPts val="0"/>
                        </a:spcBef>
                        <a:spcAft>
                          <a:spcPts val="0"/>
                        </a:spcAft>
                        <a:buClrTx/>
                        <a:buSzTx/>
                        <a:buFontTx/>
                        <a:buNone/>
                        <a:tabLst/>
                        <a:defRPr/>
                      </a:pPr>
                      <a:r>
                        <a:rPr lang="fr-FR" sz="1200" u="none" baseline="0" dirty="0" smtClean="0"/>
                        <a:t>Former </a:t>
                      </a:r>
                      <a:r>
                        <a:rPr lang="fr-FR" sz="1200" u="none" baseline="0" dirty="0" err="1" smtClean="0"/>
                        <a:t>Slide</a:t>
                      </a:r>
                      <a:r>
                        <a:rPr lang="fr-FR" sz="1200" u="none" baseline="0" dirty="0" smtClean="0"/>
                        <a:t> 30 « </a:t>
                      </a:r>
                      <a:r>
                        <a:rPr lang="en-US" sz="1200" dirty="0" smtClean="0"/>
                        <a:t>The </a:t>
                      </a:r>
                      <a:r>
                        <a:rPr lang="en-US" sz="1200" dirty="0" err="1" smtClean="0"/>
                        <a:t>NexxusETL</a:t>
                      </a:r>
                      <a:r>
                        <a:rPr lang="en-US" sz="1200" dirty="0" smtClean="0"/>
                        <a:t> license must be created in the License Configuration tab of the tenant.” has been deleted (</a:t>
                      </a:r>
                      <a:r>
                        <a:rPr lang="en-US" sz="1200" dirty="0" err="1" smtClean="0"/>
                        <a:t>cf</a:t>
                      </a:r>
                      <a:r>
                        <a:rPr lang="en-US" sz="1200" baseline="0" dirty="0" smtClean="0"/>
                        <a:t> MIAP-43327)</a:t>
                      </a:r>
                      <a:endParaRPr lang="fr-FR" sz="1200" u="none" baseline="0" dirty="0" smtClean="0"/>
                    </a:p>
                  </a:txBody>
                  <a:tcPr marL="180472" marR="180472" marT="54969" marB="54969" anchor="ctr">
                    <a:lnL w="12700" cap="flat" cmpd="sng" algn="ctr">
                      <a:solidFill>
                        <a:prstClr val="whit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466016">
                <a:tc>
                  <a:txBody>
                    <a:bodyPr/>
                    <a:lstStyle/>
                    <a:p>
                      <a:r>
                        <a:rPr lang="fr-FR" sz="1200" dirty="0" smtClean="0"/>
                        <a:t>04/11/2015</a:t>
                      </a:r>
                      <a:endParaRPr lang="fr-FR" sz="1200" dirty="0"/>
                    </a:p>
                  </a:txBody>
                  <a:tcPr marL="180472" marR="180472" marT="54969" marB="54969" anchor="ctr">
                    <a:lnL w="12700" cmpd="sng">
                      <a:noFill/>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r"/>
                      <a:r>
                        <a:rPr lang="en-US" sz="1200" b="0" i="0" dirty="0" smtClean="0">
                          <a:solidFill>
                            <a:srgbClr val="171815"/>
                          </a:solidFill>
                          <a:latin typeface="Arial"/>
                          <a:cs typeface="Arial"/>
                        </a:rPr>
                        <a:t>4.0</a:t>
                      </a:r>
                      <a:endParaRPr lang="en-US" sz="12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marL="0" marR="0" indent="0" algn="l" defTabSz="410291" rtl="0" eaLnBrk="1" fontAlgn="auto" latinLnBrk="0" hangingPunct="1">
                        <a:lnSpc>
                          <a:spcPct val="100000"/>
                        </a:lnSpc>
                        <a:spcBef>
                          <a:spcPts val="0"/>
                        </a:spcBef>
                        <a:spcAft>
                          <a:spcPts val="0"/>
                        </a:spcAft>
                        <a:buClrTx/>
                        <a:buSzTx/>
                        <a:buFontTx/>
                        <a:buNone/>
                        <a:tabLst/>
                        <a:defRPr/>
                      </a:pPr>
                      <a:r>
                        <a:rPr lang="fr-FR" sz="1200" u="none" baseline="0" dirty="0" err="1" smtClean="0"/>
                        <a:t>Slide</a:t>
                      </a:r>
                      <a:r>
                        <a:rPr lang="fr-FR" sz="1200" u="none" baseline="0" dirty="0" smtClean="0"/>
                        <a:t> 26 : Fixing </a:t>
                      </a:r>
                      <a:r>
                        <a:rPr lang="fr-FR" sz="1200" u="none" baseline="0" dirty="0" err="1" smtClean="0"/>
                        <a:t>visual</a:t>
                      </a:r>
                      <a:r>
                        <a:rPr lang="fr-FR" sz="1200" u="none" baseline="0" dirty="0" smtClean="0"/>
                        <a:t> </a:t>
                      </a:r>
                      <a:r>
                        <a:rPr lang="fr-FR" sz="1200" u="none" baseline="0" dirty="0" err="1" smtClean="0"/>
                        <a:t>artifact</a:t>
                      </a:r>
                      <a:r>
                        <a:rPr lang="fr-FR" sz="1200" u="none" baseline="0" dirty="0" smtClean="0"/>
                        <a:t> + </a:t>
                      </a:r>
                      <a:r>
                        <a:rPr lang="fr-FR" sz="1200" u="none" baseline="0" dirty="0" err="1" smtClean="0"/>
                        <a:t>correcting</a:t>
                      </a:r>
                      <a:r>
                        <a:rPr lang="fr-FR" sz="1200" u="none" baseline="0" dirty="0" smtClean="0"/>
                        <a:t> </a:t>
                      </a:r>
                      <a:r>
                        <a:rPr lang="fr-FR" sz="1200" u="none" baseline="0" dirty="0" err="1" smtClean="0"/>
                        <a:t>slide</a:t>
                      </a:r>
                      <a:r>
                        <a:rPr lang="fr-FR" sz="1200" u="none" baseline="0" dirty="0" smtClean="0"/>
                        <a:t> 19</a:t>
                      </a:r>
                    </a:p>
                  </a:txBody>
                  <a:tcPr marL="180472" marR="180472" marT="54969" marB="54969" anchor="ctr">
                    <a:lnL w="12700" cap="flat" cmpd="sng" algn="ctr">
                      <a:solidFill>
                        <a:prstClr val="whit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r>
              <a:tr h="466016">
                <a:tc>
                  <a:txBody>
                    <a:bodyPr/>
                    <a:lstStyle/>
                    <a:p>
                      <a:r>
                        <a:rPr lang="fr-FR" sz="1200" dirty="0" smtClean="0"/>
                        <a:t>11/01/2015</a:t>
                      </a:r>
                      <a:endParaRPr lang="fr-FR" sz="1200" dirty="0"/>
                    </a:p>
                  </a:txBody>
                  <a:tcPr marL="180472" marR="180472" marT="54969" marB="54969" anchor="ctr">
                    <a:lnL w="12700" cmpd="sng">
                      <a:noFill/>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b="0" i="0" dirty="0" smtClean="0">
                          <a:solidFill>
                            <a:srgbClr val="171815"/>
                          </a:solidFill>
                          <a:latin typeface="Arial"/>
                          <a:cs typeface="Arial"/>
                        </a:rPr>
                        <a:t>5.0</a:t>
                      </a:r>
                      <a:endParaRPr lang="en-US" sz="12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l" defTabSz="410291" rtl="0" eaLnBrk="1" fontAlgn="auto" latinLnBrk="0" hangingPunct="1">
                        <a:lnSpc>
                          <a:spcPct val="100000"/>
                        </a:lnSpc>
                        <a:spcBef>
                          <a:spcPts val="0"/>
                        </a:spcBef>
                        <a:spcAft>
                          <a:spcPts val="0"/>
                        </a:spcAft>
                        <a:buClrTx/>
                        <a:buSzTx/>
                        <a:buFontTx/>
                        <a:buNone/>
                        <a:tabLst/>
                        <a:defRPr/>
                      </a:pPr>
                      <a:r>
                        <a:rPr lang="fr-FR" sz="1200" u="none" baseline="0" dirty="0" err="1" smtClean="0"/>
                        <a:t>Minor</a:t>
                      </a:r>
                      <a:r>
                        <a:rPr lang="fr-FR" sz="1200" u="none" baseline="0" dirty="0" smtClean="0"/>
                        <a:t> </a:t>
                      </a:r>
                      <a:r>
                        <a:rPr lang="fr-FR" sz="1200" u="none" baseline="0" dirty="0" err="1" smtClean="0"/>
                        <a:t>graphic</a:t>
                      </a:r>
                      <a:r>
                        <a:rPr lang="fr-FR" sz="1200" u="none" baseline="0" dirty="0" smtClean="0"/>
                        <a:t> </a:t>
                      </a:r>
                      <a:r>
                        <a:rPr lang="fr-FR" sz="1200" u="none" baseline="0" dirty="0" err="1" smtClean="0"/>
                        <a:t>improvements</a:t>
                      </a:r>
                      <a:r>
                        <a:rPr lang="fr-FR" sz="1200" u="none" baseline="0" dirty="0" smtClean="0"/>
                        <a:t> and </a:t>
                      </a:r>
                      <a:r>
                        <a:rPr lang="fr-FR" sz="1200" u="none" baseline="0" dirty="0" err="1" smtClean="0"/>
                        <a:t>text</a:t>
                      </a:r>
                      <a:r>
                        <a:rPr lang="fr-FR" sz="1200" u="none" baseline="0" dirty="0" smtClean="0"/>
                        <a:t> corrections</a:t>
                      </a:r>
                    </a:p>
                    <a:p>
                      <a:pPr marL="0" marR="0" indent="0" algn="l" defTabSz="410291" rtl="0" eaLnBrk="1" fontAlgn="auto" latinLnBrk="0" hangingPunct="1">
                        <a:lnSpc>
                          <a:spcPct val="100000"/>
                        </a:lnSpc>
                        <a:spcBef>
                          <a:spcPts val="0"/>
                        </a:spcBef>
                        <a:spcAft>
                          <a:spcPts val="0"/>
                        </a:spcAft>
                        <a:buClrTx/>
                        <a:buSzTx/>
                        <a:buFontTx/>
                        <a:buNone/>
                        <a:tabLst/>
                        <a:defRPr/>
                      </a:pPr>
                      <a:r>
                        <a:rPr lang="fr-FR" sz="1200" u="none" baseline="0" dirty="0" smtClean="0"/>
                        <a:t>OneKey </a:t>
                      </a:r>
                      <a:r>
                        <a:rPr lang="fr-FR" sz="1200" u="none" baseline="0" dirty="0" err="1" smtClean="0"/>
                        <a:t>connect</a:t>
                      </a:r>
                      <a:r>
                        <a:rPr lang="fr-FR" sz="1200" u="none" baseline="0" dirty="0" smtClean="0"/>
                        <a:t> part has been </a:t>
                      </a:r>
                      <a:r>
                        <a:rPr lang="fr-FR" sz="1200" u="none" baseline="0" dirty="0" err="1" smtClean="0"/>
                        <a:t>removed</a:t>
                      </a:r>
                      <a:endParaRPr lang="fr-FR" sz="1200" u="none" baseline="0" dirty="0" smtClean="0"/>
                    </a:p>
                  </a:txBody>
                  <a:tcPr marL="180472" marR="180472" marT="54969" marB="54969" anchor="ctr">
                    <a:lnL w="12700" cap="flat" cmpd="sng" algn="ctr">
                      <a:solidFill>
                        <a:prstClr val="whit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466016">
                <a:tc>
                  <a:txBody>
                    <a:bodyPr/>
                    <a:lstStyle/>
                    <a:p>
                      <a:pPr marL="0" marR="0" indent="0" algn="l" defTabSz="410291" rtl="0" eaLnBrk="1" fontAlgn="auto" latinLnBrk="0" hangingPunct="1">
                        <a:lnSpc>
                          <a:spcPct val="100000"/>
                        </a:lnSpc>
                        <a:spcBef>
                          <a:spcPts val="0"/>
                        </a:spcBef>
                        <a:spcAft>
                          <a:spcPts val="0"/>
                        </a:spcAft>
                        <a:buClrTx/>
                        <a:buSzTx/>
                        <a:buFontTx/>
                        <a:buNone/>
                        <a:tabLst/>
                        <a:defRPr/>
                      </a:pPr>
                      <a:r>
                        <a:rPr lang="fr-FR" sz="1200" u="none" kern="1200" baseline="0" dirty="0" smtClean="0">
                          <a:solidFill>
                            <a:schemeClr val="dk1"/>
                          </a:solidFill>
                          <a:latin typeface="+mn-lt"/>
                          <a:ea typeface="+mn-ea"/>
                          <a:cs typeface="+mn-cs"/>
                        </a:rPr>
                        <a:t>13/04/2016</a:t>
                      </a:r>
                      <a:endParaRPr lang="fr-FR" sz="1200" u="none" kern="1200" baseline="0" dirty="0">
                        <a:solidFill>
                          <a:schemeClr val="dk1"/>
                        </a:solidFill>
                        <a:latin typeface="+mn-lt"/>
                        <a:ea typeface="+mn-ea"/>
                        <a:cs typeface="+mn-cs"/>
                      </a:endParaRPr>
                    </a:p>
                  </a:txBody>
                  <a:tcPr marL="180472" marR="180472" marT="54969" marB="54969" anchor="ctr">
                    <a:lnL w="12700" cmpd="sng">
                      <a:noFill/>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marL="0" marR="0" indent="0" algn="r" defTabSz="410291" rtl="0" eaLnBrk="1" fontAlgn="auto" latinLnBrk="0" hangingPunct="1">
                        <a:lnSpc>
                          <a:spcPct val="100000"/>
                        </a:lnSpc>
                        <a:spcBef>
                          <a:spcPts val="0"/>
                        </a:spcBef>
                        <a:spcAft>
                          <a:spcPts val="0"/>
                        </a:spcAft>
                        <a:buClrTx/>
                        <a:buSzTx/>
                        <a:buFontTx/>
                        <a:buNone/>
                        <a:tabLst/>
                        <a:defRPr/>
                      </a:pPr>
                      <a:r>
                        <a:rPr lang="en-US" sz="1200" u="none" kern="1200" baseline="0" dirty="0" smtClean="0">
                          <a:solidFill>
                            <a:schemeClr val="dk1"/>
                          </a:solidFill>
                          <a:latin typeface="+mn-lt"/>
                          <a:ea typeface="+mn-ea"/>
                          <a:cs typeface="+mn-cs"/>
                        </a:rPr>
                        <a:t>6.0</a:t>
                      </a:r>
                      <a:endParaRPr lang="en-US" sz="1200" u="none" kern="1200" baseline="0" dirty="0">
                        <a:solidFill>
                          <a:schemeClr val="dk1"/>
                        </a:solidFill>
                        <a:latin typeface="+mn-lt"/>
                        <a:ea typeface="+mn-ea"/>
                        <a:cs typeface="+mn-cs"/>
                      </a:endParaRPr>
                    </a:p>
                  </a:txBody>
                  <a:tcPr marL="180472" marR="180472" marT="54969" marB="54969"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marL="0" marR="0" indent="0" algn="l" defTabSz="410291" rtl="0" eaLnBrk="1" fontAlgn="auto" latinLnBrk="0" hangingPunct="1">
                        <a:lnSpc>
                          <a:spcPct val="100000"/>
                        </a:lnSpc>
                        <a:spcBef>
                          <a:spcPts val="0"/>
                        </a:spcBef>
                        <a:spcAft>
                          <a:spcPts val="0"/>
                        </a:spcAft>
                        <a:buClrTx/>
                        <a:buSzTx/>
                        <a:buFontTx/>
                        <a:buNone/>
                        <a:tabLst/>
                        <a:defRPr/>
                      </a:pPr>
                      <a:r>
                        <a:rPr lang="fr-FR" sz="1200" u="none" kern="1200" baseline="0" dirty="0" err="1" smtClean="0">
                          <a:solidFill>
                            <a:schemeClr val="dk1"/>
                          </a:solidFill>
                          <a:latin typeface="+mn-lt"/>
                          <a:ea typeface="+mn-ea"/>
                          <a:cs typeface="+mn-cs"/>
                        </a:rPr>
                        <a:t>Various</a:t>
                      </a:r>
                      <a:r>
                        <a:rPr lang="fr-FR" sz="1200" u="none" kern="1200" baseline="0" dirty="0" smtClean="0">
                          <a:solidFill>
                            <a:schemeClr val="dk1"/>
                          </a:solidFill>
                          <a:latin typeface="+mn-lt"/>
                          <a:ea typeface="+mn-ea"/>
                          <a:cs typeface="+mn-cs"/>
                        </a:rPr>
                        <a:t> </a:t>
                      </a:r>
                      <a:r>
                        <a:rPr lang="fr-FR" sz="1200" u="none" kern="1200" baseline="0" dirty="0" err="1" smtClean="0">
                          <a:solidFill>
                            <a:schemeClr val="dk1"/>
                          </a:solidFill>
                          <a:latin typeface="+mn-lt"/>
                          <a:ea typeface="+mn-ea"/>
                          <a:cs typeface="+mn-cs"/>
                        </a:rPr>
                        <a:t>graphics</a:t>
                      </a:r>
                      <a:r>
                        <a:rPr lang="fr-FR" sz="1200" u="none" kern="1200" baseline="0" smtClean="0">
                          <a:solidFill>
                            <a:schemeClr val="dk1"/>
                          </a:solidFill>
                          <a:latin typeface="+mn-lt"/>
                          <a:ea typeface="+mn-ea"/>
                          <a:cs typeface="+mn-cs"/>
                        </a:rPr>
                        <a:t> changes</a:t>
                      </a:r>
                      <a:endParaRPr lang="fr-FR" sz="1200" u="none" kern="1200" baseline="0" dirty="0" smtClean="0">
                        <a:solidFill>
                          <a:schemeClr val="dk1"/>
                        </a:solidFill>
                        <a:latin typeface="+mn-lt"/>
                        <a:ea typeface="+mn-ea"/>
                        <a:cs typeface="+mn-cs"/>
                      </a:endParaRPr>
                    </a:p>
                  </a:txBody>
                  <a:tcPr marL="180472" marR="180472" marT="54969" marB="54969" anchor="ctr">
                    <a:lnL w="12700" cap="flat" cmpd="sng" algn="ctr">
                      <a:solidFill>
                        <a:prstClr val="whit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r>
            </a:tbl>
          </a:graphicData>
        </a:graphic>
      </p:graphicFrame>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extLst>
              <p:ext uri="{D42A27DB-BD31-4B8C-83A1-F6EECF244321}">
                <p14:modId xmlns="" xmlns:p14="http://schemas.microsoft.com/office/powerpoint/2010/main" val="2794637776"/>
              </p:ext>
            </p:extLst>
          </p:nvPr>
        </p:nvGraphicFramePr>
        <p:xfrm>
          <a:off x="1588" y="1588"/>
          <a:ext cx="1587" cy="1587"/>
        </p:xfrm>
        <a:graphic>
          <a:graphicData uri="http://schemas.openxmlformats.org/presentationml/2006/ole">
            <p:oleObj spid="_x0000_s79875" name="think-cell Slide" r:id="rId4" imgW="360" imgH="360" progId="">
              <p:embed/>
            </p:oleObj>
          </a:graphicData>
        </a:graphic>
      </p:graphicFrame>
      <p:sp>
        <p:nvSpPr>
          <p:cNvPr id="8" name="Footer Placeholder 4"/>
          <p:cNvSpPr>
            <a:spLocks noGrp="1"/>
          </p:cNvSpPr>
          <p:nvPr>
            <p:ph type="ftr" sz="quarter" idx="12"/>
          </p:nvPr>
        </p:nvSpPr>
        <p:spPr>
          <a:prstGeom prst="rect">
            <a:avLst/>
          </a:prstGeom>
        </p:spPr>
        <p:txBody>
          <a:bodyPr vert="horz" lIns="91440" tIns="45720" rIns="91440" bIns="45720" rtlCol="0" anchor="ctr"/>
          <a:lstStyle/>
          <a:p>
            <a:pPr fontAlgn="auto">
              <a:spcBef>
                <a:spcPts val="0"/>
              </a:spcBef>
              <a:spcAft>
                <a:spcPts val="0"/>
              </a:spcAft>
            </a:pPr>
            <a:r>
              <a:rPr lang="en-US" smtClean="0"/>
              <a:t>IMS Health Confidential</a:t>
            </a:r>
            <a:endParaRPr lang="en-GB" dirty="0"/>
          </a:p>
        </p:txBody>
      </p:sp>
      <p:sp>
        <p:nvSpPr>
          <p:cNvPr id="3" name="Title 2"/>
          <p:cNvSpPr>
            <a:spLocks noGrp="1"/>
          </p:cNvSpPr>
          <p:nvPr>
            <p:ph type="title"/>
          </p:nvPr>
        </p:nvSpPr>
        <p:spPr/>
        <p:txBody>
          <a:bodyPr/>
          <a:lstStyle/>
          <a:p>
            <a:r>
              <a:rPr lang="en-US" dirty="0" smtClean="0"/>
              <a:t>Data Interface Document</a:t>
            </a:r>
            <a:endParaRPr lang="en-US" dirty="0"/>
          </a:p>
        </p:txBody>
      </p:sp>
      <p:pic>
        <p:nvPicPr>
          <p:cNvPr id="79876" name="Picture 4"/>
          <p:cNvPicPr>
            <a:picLocks noChangeAspect="1" noChangeArrowheads="1"/>
          </p:cNvPicPr>
          <p:nvPr/>
        </p:nvPicPr>
        <p:blipFill>
          <a:blip r:embed="rId5" cstate="print"/>
          <a:srcRect t="418"/>
          <a:stretch>
            <a:fillRect/>
          </a:stretch>
        </p:blipFill>
        <p:spPr bwMode="auto">
          <a:xfrm>
            <a:off x="467544" y="1361852"/>
            <a:ext cx="8365182" cy="4882929"/>
          </a:xfrm>
          <a:prstGeom prst="rect">
            <a:avLst/>
          </a:prstGeom>
          <a:noFill/>
          <a:ln w="9525">
            <a:noFill/>
            <a:miter lim="800000"/>
            <a:headEnd/>
            <a:tailEnd/>
          </a:ln>
        </p:spPr>
      </p:pic>
      <p:sp>
        <p:nvSpPr>
          <p:cNvPr id="6" name="Rectangle à coins arrondis 4"/>
          <p:cNvSpPr>
            <a:spLocks noChangeArrowheads="1"/>
          </p:cNvSpPr>
          <p:nvPr/>
        </p:nvSpPr>
        <p:spPr bwMode="auto">
          <a:xfrm>
            <a:off x="4230821" y="963271"/>
            <a:ext cx="2150929" cy="578882"/>
          </a:xfrm>
          <a:prstGeom prst="wedgeRoundRectCallout">
            <a:avLst>
              <a:gd name="adj1" fmla="val -75942"/>
              <a:gd name="adj2" fmla="val 61826"/>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If the </a:t>
            </a:r>
            <a:r>
              <a:rPr lang="en-GB" sz="1400" b="1" dirty="0" smtClean="0">
                <a:cs typeface="Arial" charset="0"/>
                <a:sym typeface="Arial" charset="0"/>
              </a:rPr>
              <a:t>Null</a:t>
            </a:r>
            <a:r>
              <a:rPr lang="en-GB" sz="1400" dirty="0" smtClean="0">
                <a:cs typeface="Arial" charset="0"/>
                <a:sym typeface="Arial" charset="0"/>
              </a:rPr>
              <a:t> </a:t>
            </a:r>
            <a:r>
              <a:rPr lang="en-GB" sz="1400" dirty="0" smtClean="0">
                <a:cs typeface="Arial" charset="0"/>
                <a:sym typeface="Arial" charset="0"/>
              </a:rPr>
              <a:t>value </a:t>
            </a:r>
            <a:r>
              <a:rPr lang="en-GB" sz="1400" dirty="0" smtClean="0">
                <a:cs typeface="Arial" charset="0"/>
                <a:sym typeface="Arial" charset="0"/>
              </a:rPr>
              <a:t>is no, the field is mandatory</a:t>
            </a:r>
            <a:endParaRPr lang="en-GB" sz="1400" dirty="0">
              <a:cs typeface="Arial" charset="0"/>
              <a:sym typeface="Arial" charset="0"/>
            </a:endParaRPr>
          </a:p>
        </p:txBody>
      </p:sp>
    </p:spTree>
    <p:extLst>
      <p:ext uri="{BB962C8B-B14F-4D97-AF65-F5344CB8AC3E}">
        <p14:creationId xmlns="" xmlns:p14="http://schemas.microsoft.com/office/powerpoint/2010/main" val="283499149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extLst>
              <p:ext uri="{D42A27DB-BD31-4B8C-83A1-F6EECF244321}">
                <p14:modId xmlns="" xmlns:p14="http://schemas.microsoft.com/office/powerpoint/2010/main" val="2794637776"/>
              </p:ext>
            </p:extLst>
          </p:nvPr>
        </p:nvGraphicFramePr>
        <p:xfrm>
          <a:off x="1588" y="1588"/>
          <a:ext cx="1587" cy="1587"/>
        </p:xfrm>
        <a:graphic>
          <a:graphicData uri="http://schemas.openxmlformats.org/presentationml/2006/ole">
            <p:oleObj spid="_x0000_s77827" name="think-cell Slide" r:id="rId4" imgW="360" imgH="360" progId="">
              <p:embed/>
            </p:oleObj>
          </a:graphicData>
        </a:graphic>
      </p:graphicFrame>
      <p:sp>
        <p:nvSpPr>
          <p:cNvPr id="8" name="Footer Placeholder 4"/>
          <p:cNvSpPr>
            <a:spLocks noGrp="1"/>
          </p:cNvSpPr>
          <p:nvPr>
            <p:ph type="ftr" sz="quarter" idx="12"/>
          </p:nvPr>
        </p:nvSpPr>
        <p:spPr>
          <a:prstGeom prst="rect">
            <a:avLst/>
          </a:prstGeom>
        </p:spPr>
        <p:txBody>
          <a:bodyPr vert="horz" lIns="91440" tIns="45720" rIns="91440" bIns="45720" rtlCol="0" anchor="ctr"/>
          <a:lstStyle/>
          <a:p>
            <a:pPr fontAlgn="auto">
              <a:spcBef>
                <a:spcPts val="0"/>
              </a:spcBef>
              <a:spcAft>
                <a:spcPts val="0"/>
              </a:spcAft>
            </a:pPr>
            <a:r>
              <a:rPr lang="en-US" smtClean="0"/>
              <a:t>IMS Health Confidential</a:t>
            </a:r>
            <a:endParaRPr lang="en-GB" dirty="0"/>
          </a:p>
        </p:txBody>
      </p:sp>
      <p:sp>
        <p:nvSpPr>
          <p:cNvPr id="3" name="Title 2"/>
          <p:cNvSpPr>
            <a:spLocks noGrp="1"/>
          </p:cNvSpPr>
          <p:nvPr>
            <p:ph type="title"/>
          </p:nvPr>
        </p:nvSpPr>
        <p:spPr/>
        <p:txBody>
          <a:bodyPr/>
          <a:lstStyle/>
          <a:p>
            <a:r>
              <a:rPr lang="en-US" dirty="0" smtClean="0"/>
              <a:t>Data Interface Document</a:t>
            </a:r>
            <a:endParaRPr lang="en-US" dirty="0"/>
          </a:p>
        </p:txBody>
      </p:sp>
      <p:pic>
        <p:nvPicPr>
          <p:cNvPr id="9" name="Picture 2"/>
          <p:cNvPicPr>
            <a:picLocks noChangeAspect="1" noChangeArrowheads="1"/>
          </p:cNvPicPr>
          <p:nvPr/>
        </p:nvPicPr>
        <p:blipFill>
          <a:blip r:embed="rId5" cstate="print"/>
          <a:srcRect/>
          <a:stretch>
            <a:fillRect/>
          </a:stretch>
        </p:blipFill>
        <p:spPr bwMode="auto">
          <a:xfrm>
            <a:off x="1738313" y="3514725"/>
            <a:ext cx="6524625" cy="2114550"/>
          </a:xfrm>
          <a:prstGeom prst="rect">
            <a:avLst/>
          </a:prstGeom>
          <a:noFill/>
          <a:ln w="9525">
            <a:noFill/>
            <a:miter lim="800000"/>
            <a:headEnd/>
            <a:tailEnd/>
          </a:ln>
        </p:spPr>
      </p:pic>
      <p:pic>
        <p:nvPicPr>
          <p:cNvPr id="10" name="Picture 9" descr="warning"/>
          <p:cNvPicPr>
            <a:picLocks noChangeAspect="1" noChangeArrowheads="1"/>
          </p:cNvPicPr>
          <p:nvPr/>
        </p:nvPicPr>
        <p:blipFill>
          <a:blip r:embed="rId6" cstate="print"/>
          <a:srcRect/>
          <a:stretch>
            <a:fillRect/>
          </a:stretch>
        </p:blipFill>
        <p:spPr bwMode="auto">
          <a:xfrm>
            <a:off x="304800" y="1657350"/>
            <a:ext cx="776287" cy="733425"/>
          </a:xfrm>
          <a:prstGeom prst="rect">
            <a:avLst/>
          </a:prstGeom>
          <a:noFill/>
          <a:ln w="9525">
            <a:noFill/>
            <a:miter lim="800000"/>
            <a:headEnd/>
            <a:tailEnd/>
          </a:ln>
        </p:spPr>
      </p:pic>
      <p:sp>
        <p:nvSpPr>
          <p:cNvPr id="11" name="TextBox 10"/>
          <p:cNvSpPr txBox="1"/>
          <p:nvPr/>
        </p:nvSpPr>
        <p:spPr>
          <a:xfrm>
            <a:off x="1371600" y="1657350"/>
            <a:ext cx="7162800" cy="646331"/>
          </a:xfrm>
          <a:prstGeom prst="rect">
            <a:avLst/>
          </a:prstGeom>
          <a:noFill/>
        </p:spPr>
        <p:txBody>
          <a:bodyPr wrap="square" rtlCol="0">
            <a:spAutoFit/>
          </a:bodyPr>
          <a:lstStyle/>
          <a:p>
            <a:r>
              <a:rPr lang="fr-FR" dirty="0" smtClean="0">
                <a:solidFill>
                  <a:schemeClr val="bg2">
                    <a:lumMod val="10000"/>
                  </a:schemeClr>
                </a:solidFill>
                <a:cs typeface="ＭＳ Ｐゴシック"/>
              </a:rPr>
              <a:t>Warning: </a:t>
            </a:r>
            <a:r>
              <a:rPr lang="fr-FR" dirty="0" err="1" smtClean="0">
                <a:solidFill>
                  <a:schemeClr val="bg2">
                    <a:lumMod val="10000"/>
                  </a:schemeClr>
                </a:solidFill>
                <a:cs typeface="ＭＳ Ｐゴシック"/>
              </a:rPr>
              <a:t>when</a:t>
            </a:r>
            <a:r>
              <a:rPr lang="fr-FR" dirty="0" smtClean="0">
                <a:solidFill>
                  <a:schemeClr val="bg2">
                    <a:lumMod val="10000"/>
                  </a:schemeClr>
                </a:solidFill>
                <a:cs typeface="ＭＳ Ｐゴシック"/>
              </a:rPr>
              <a:t> </a:t>
            </a:r>
            <a:r>
              <a:rPr lang="fr-FR" dirty="0" err="1" smtClean="0">
                <a:solidFill>
                  <a:schemeClr val="bg2">
                    <a:lumMod val="10000"/>
                  </a:schemeClr>
                </a:solidFill>
                <a:cs typeface="ＭＳ Ｐゴシック"/>
              </a:rPr>
              <a:t>updating</a:t>
            </a:r>
            <a:r>
              <a:rPr lang="fr-FR" dirty="0" smtClean="0">
                <a:solidFill>
                  <a:schemeClr val="bg2">
                    <a:lumMod val="10000"/>
                  </a:schemeClr>
                </a:solidFill>
                <a:cs typeface="ＭＳ Ｐゴシック"/>
              </a:rPr>
              <a:t> data, all the </a:t>
            </a:r>
            <a:r>
              <a:rPr lang="fr-FR" dirty="0" err="1" smtClean="0">
                <a:solidFill>
                  <a:schemeClr val="bg2">
                    <a:lumMod val="10000"/>
                  </a:schemeClr>
                </a:solidFill>
                <a:cs typeface="ＭＳ Ｐゴシック"/>
              </a:rPr>
              <a:t>fields</a:t>
            </a:r>
            <a:r>
              <a:rPr lang="fr-FR" dirty="0" smtClean="0">
                <a:solidFill>
                  <a:schemeClr val="bg2">
                    <a:lumMod val="10000"/>
                  </a:schemeClr>
                </a:solidFill>
                <a:cs typeface="ＭＳ Ｐゴシック"/>
              </a:rPr>
              <a:t> of the original </a:t>
            </a:r>
            <a:r>
              <a:rPr lang="fr-FR" dirty="0" err="1" smtClean="0">
                <a:solidFill>
                  <a:schemeClr val="bg2">
                    <a:lumMod val="10000"/>
                  </a:schemeClr>
                </a:solidFill>
                <a:cs typeface="ＭＳ Ｐゴシック"/>
              </a:rPr>
              <a:t>row</a:t>
            </a:r>
            <a:r>
              <a:rPr lang="fr-FR" dirty="0" smtClean="0">
                <a:solidFill>
                  <a:schemeClr val="bg2">
                    <a:lumMod val="10000"/>
                  </a:schemeClr>
                </a:solidFill>
                <a:cs typeface="ＭＳ Ｐゴシック"/>
              </a:rPr>
              <a:t> </a:t>
            </a:r>
            <a:r>
              <a:rPr lang="fr-FR" dirty="0" err="1" smtClean="0">
                <a:solidFill>
                  <a:schemeClr val="bg2">
                    <a:lumMod val="10000"/>
                  </a:schemeClr>
                </a:solidFill>
                <a:cs typeface="ＭＳ Ｐゴシック"/>
              </a:rPr>
              <a:t>needs</a:t>
            </a:r>
            <a:r>
              <a:rPr lang="fr-FR" dirty="0" smtClean="0">
                <a:solidFill>
                  <a:schemeClr val="bg2">
                    <a:lumMod val="10000"/>
                  </a:schemeClr>
                </a:solidFill>
                <a:cs typeface="ＭＳ Ｐゴシック"/>
              </a:rPr>
              <a:t> to </a:t>
            </a:r>
            <a:r>
              <a:rPr lang="fr-FR" dirty="0" err="1" smtClean="0">
                <a:solidFill>
                  <a:schemeClr val="bg2">
                    <a:lumMod val="10000"/>
                  </a:schemeClr>
                </a:solidFill>
                <a:cs typeface="ＭＳ Ｐゴシック"/>
              </a:rPr>
              <a:t>be</a:t>
            </a:r>
            <a:r>
              <a:rPr lang="fr-FR" dirty="0" smtClean="0">
                <a:solidFill>
                  <a:schemeClr val="bg2">
                    <a:lumMod val="10000"/>
                  </a:schemeClr>
                </a:solidFill>
                <a:cs typeface="ＭＳ Ｐゴシック"/>
              </a:rPr>
              <a:t> </a:t>
            </a:r>
            <a:r>
              <a:rPr lang="fr-FR" dirty="0" err="1" smtClean="0">
                <a:solidFill>
                  <a:schemeClr val="bg2">
                    <a:lumMod val="10000"/>
                  </a:schemeClr>
                </a:solidFill>
                <a:cs typeface="ＭＳ Ｐゴシック"/>
              </a:rPr>
              <a:t>filled</a:t>
            </a:r>
            <a:r>
              <a:rPr lang="fr-FR" dirty="0" smtClean="0">
                <a:solidFill>
                  <a:schemeClr val="bg2">
                    <a:lumMod val="10000"/>
                  </a:schemeClr>
                </a:solidFill>
                <a:cs typeface="ＭＳ Ｐゴシック"/>
              </a:rPr>
              <a:t>-in </a:t>
            </a:r>
            <a:r>
              <a:rPr lang="fr-FR" dirty="0" err="1" smtClean="0">
                <a:solidFill>
                  <a:schemeClr val="bg2">
                    <a:lumMod val="10000"/>
                  </a:schemeClr>
                </a:solidFill>
                <a:cs typeface="ＭＳ Ｐゴシック"/>
              </a:rPr>
              <a:t>again</a:t>
            </a:r>
            <a:r>
              <a:rPr lang="fr-FR" dirty="0" smtClean="0">
                <a:solidFill>
                  <a:schemeClr val="bg2">
                    <a:lumMod val="10000"/>
                  </a:schemeClr>
                </a:solidFill>
                <a:cs typeface="ＭＳ Ｐゴシック"/>
              </a:rPr>
              <a:t>. If not, </a:t>
            </a:r>
            <a:r>
              <a:rPr lang="fr-FR" dirty="0" err="1" smtClean="0">
                <a:solidFill>
                  <a:schemeClr val="bg2">
                    <a:lumMod val="10000"/>
                  </a:schemeClr>
                </a:solidFill>
                <a:cs typeface="ＭＳ Ｐゴシック"/>
              </a:rPr>
              <a:t>they</a:t>
            </a:r>
            <a:r>
              <a:rPr lang="fr-FR" dirty="0" smtClean="0">
                <a:solidFill>
                  <a:schemeClr val="bg2">
                    <a:lumMod val="10000"/>
                  </a:schemeClr>
                </a:solidFill>
                <a:cs typeface="ＭＳ Ｐゴシック"/>
              </a:rPr>
              <a:t> </a:t>
            </a:r>
            <a:r>
              <a:rPr lang="fr-FR" dirty="0" err="1" smtClean="0">
                <a:solidFill>
                  <a:schemeClr val="bg2">
                    <a:lumMod val="10000"/>
                  </a:schemeClr>
                </a:solidFill>
                <a:cs typeface="ＭＳ Ｐゴシック"/>
              </a:rPr>
              <a:t>will</a:t>
            </a:r>
            <a:r>
              <a:rPr lang="fr-FR" dirty="0" smtClean="0">
                <a:solidFill>
                  <a:schemeClr val="bg2">
                    <a:lumMod val="10000"/>
                  </a:schemeClr>
                </a:solidFill>
                <a:cs typeface="ＭＳ Ｐゴシック"/>
              </a:rPr>
              <a:t> </a:t>
            </a:r>
            <a:r>
              <a:rPr lang="fr-FR" dirty="0" err="1" smtClean="0">
                <a:solidFill>
                  <a:schemeClr val="bg2">
                    <a:lumMod val="10000"/>
                  </a:schemeClr>
                </a:solidFill>
                <a:cs typeface="ＭＳ Ｐゴシック"/>
              </a:rPr>
              <a:t>be</a:t>
            </a:r>
            <a:r>
              <a:rPr lang="fr-FR" dirty="0" smtClean="0">
                <a:solidFill>
                  <a:schemeClr val="bg2">
                    <a:lumMod val="10000"/>
                  </a:schemeClr>
                </a:solidFill>
                <a:cs typeface="ＭＳ Ｐゴシック"/>
              </a:rPr>
              <a:t> </a:t>
            </a:r>
            <a:r>
              <a:rPr lang="fr-FR" dirty="0" err="1" smtClean="0">
                <a:solidFill>
                  <a:schemeClr val="bg2">
                    <a:lumMod val="10000"/>
                  </a:schemeClr>
                </a:solidFill>
                <a:cs typeface="ＭＳ Ｐゴシック"/>
              </a:rPr>
              <a:t>deleted</a:t>
            </a:r>
            <a:r>
              <a:rPr lang="fr-FR" dirty="0" smtClean="0">
                <a:solidFill>
                  <a:schemeClr val="bg2">
                    <a:lumMod val="10000"/>
                  </a:schemeClr>
                </a:solidFill>
                <a:cs typeface="ＭＳ Ｐゴシック"/>
              </a:rPr>
              <a:t>.</a:t>
            </a:r>
            <a:endParaRPr lang="fr-FR" dirty="0">
              <a:solidFill>
                <a:schemeClr val="bg2">
                  <a:lumMod val="10000"/>
                </a:schemeClr>
              </a:solidFill>
              <a:cs typeface="ＭＳ Ｐゴシック"/>
            </a:endParaRPr>
          </a:p>
        </p:txBody>
      </p:sp>
      <p:sp>
        <p:nvSpPr>
          <p:cNvPr id="12" name="TextBox 11"/>
          <p:cNvSpPr txBox="1"/>
          <p:nvPr/>
        </p:nvSpPr>
        <p:spPr>
          <a:xfrm>
            <a:off x="1752600" y="2952750"/>
            <a:ext cx="4267200" cy="369332"/>
          </a:xfrm>
          <a:prstGeom prst="rect">
            <a:avLst/>
          </a:prstGeom>
          <a:noFill/>
        </p:spPr>
        <p:txBody>
          <a:bodyPr wrap="square" rtlCol="0">
            <a:spAutoFit/>
          </a:bodyPr>
          <a:lstStyle/>
          <a:p>
            <a:r>
              <a:rPr lang="fr-FR" b="1" u="sng" dirty="0" smtClean="0">
                <a:solidFill>
                  <a:srgbClr val="008CDD"/>
                </a:solidFill>
              </a:rPr>
              <a:t>To update </a:t>
            </a:r>
            <a:r>
              <a:rPr lang="fr-FR" b="1" u="sng" dirty="0" err="1" smtClean="0">
                <a:solidFill>
                  <a:srgbClr val="008CDD"/>
                </a:solidFill>
              </a:rPr>
              <a:t>this</a:t>
            </a:r>
            <a:r>
              <a:rPr lang="fr-FR" b="1" u="sng" dirty="0" smtClean="0">
                <a:solidFill>
                  <a:srgbClr val="008CDD"/>
                </a:solidFill>
              </a:rPr>
              <a:t> </a:t>
            </a:r>
            <a:r>
              <a:rPr lang="fr-FR" b="1" u="sng" dirty="0" err="1" smtClean="0">
                <a:solidFill>
                  <a:srgbClr val="008CDD"/>
                </a:solidFill>
              </a:rPr>
              <a:t>row</a:t>
            </a:r>
            <a:r>
              <a:rPr lang="fr-FR" b="1" u="sng" dirty="0" smtClean="0">
                <a:solidFill>
                  <a:srgbClr val="008CDD"/>
                </a:solidFill>
              </a:rPr>
              <a:t>:</a:t>
            </a:r>
            <a:endParaRPr lang="fr-FR" b="1" u="sng" dirty="0">
              <a:solidFill>
                <a:srgbClr val="008CDD"/>
              </a:solidFill>
            </a:endParaRPr>
          </a:p>
        </p:txBody>
      </p:sp>
      <p:sp>
        <p:nvSpPr>
          <p:cNvPr id="13" name="TextBox 12"/>
          <p:cNvSpPr txBox="1"/>
          <p:nvPr/>
        </p:nvSpPr>
        <p:spPr>
          <a:xfrm>
            <a:off x="381000" y="4315884"/>
            <a:ext cx="1752600" cy="369332"/>
          </a:xfrm>
          <a:prstGeom prst="rect">
            <a:avLst/>
          </a:prstGeom>
          <a:noFill/>
        </p:spPr>
        <p:txBody>
          <a:bodyPr wrap="square" rtlCol="0">
            <a:spAutoFit/>
          </a:bodyPr>
          <a:lstStyle/>
          <a:p>
            <a:r>
              <a:rPr lang="fr-FR" b="1" u="sng" dirty="0" smtClean="0">
                <a:solidFill>
                  <a:srgbClr val="008CDD"/>
                </a:solidFill>
              </a:rPr>
              <a:t>Incorrect:</a:t>
            </a:r>
            <a:endParaRPr lang="fr-FR" b="1" u="sng" dirty="0">
              <a:solidFill>
                <a:srgbClr val="008CDD"/>
              </a:solidFill>
            </a:endParaRPr>
          </a:p>
        </p:txBody>
      </p:sp>
      <p:sp>
        <p:nvSpPr>
          <p:cNvPr id="14" name="TextBox 13"/>
          <p:cNvSpPr txBox="1"/>
          <p:nvPr/>
        </p:nvSpPr>
        <p:spPr>
          <a:xfrm>
            <a:off x="400050" y="5131506"/>
            <a:ext cx="1123950" cy="369332"/>
          </a:xfrm>
          <a:prstGeom prst="rect">
            <a:avLst/>
          </a:prstGeom>
          <a:noFill/>
        </p:spPr>
        <p:txBody>
          <a:bodyPr wrap="square" rtlCol="0">
            <a:spAutoFit/>
          </a:bodyPr>
          <a:lstStyle/>
          <a:p>
            <a:r>
              <a:rPr lang="fr-FR" b="1" u="sng" dirty="0" smtClean="0">
                <a:solidFill>
                  <a:srgbClr val="008CDD"/>
                </a:solidFill>
              </a:rPr>
              <a:t>Correct:</a:t>
            </a:r>
          </a:p>
        </p:txBody>
      </p:sp>
      <p:grpSp>
        <p:nvGrpSpPr>
          <p:cNvPr id="15" name="Group 24"/>
          <p:cNvGrpSpPr/>
          <p:nvPr/>
        </p:nvGrpSpPr>
        <p:grpSpPr>
          <a:xfrm>
            <a:off x="2286000" y="3943350"/>
            <a:ext cx="3352800" cy="990600"/>
            <a:chOff x="1981200" y="3581400"/>
            <a:chExt cx="3657600" cy="990600"/>
          </a:xfrm>
        </p:grpSpPr>
        <p:cxnSp>
          <p:nvCxnSpPr>
            <p:cNvPr id="16" name="Connecteur droit 43"/>
            <p:cNvCxnSpPr/>
            <p:nvPr/>
          </p:nvCxnSpPr>
          <p:spPr bwMode="auto">
            <a:xfrm>
              <a:off x="1981200" y="3581400"/>
              <a:ext cx="3657600" cy="990600"/>
            </a:xfrm>
            <a:prstGeom prst="line">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cxnSp>
        <p:cxnSp>
          <p:nvCxnSpPr>
            <p:cNvPr id="17" name="Connecteur droit 43"/>
            <p:cNvCxnSpPr/>
            <p:nvPr/>
          </p:nvCxnSpPr>
          <p:spPr bwMode="auto">
            <a:xfrm flipH="1">
              <a:off x="1981200" y="3581400"/>
              <a:ext cx="3657600" cy="990600"/>
            </a:xfrm>
            <a:prstGeom prst="line">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cxnSp>
      </p:grpSp>
    </p:spTree>
    <p:extLst>
      <p:ext uri="{BB962C8B-B14F-4D97-AF65-F5344CB8AC3E}">
        <p14:creationId xmlns="" xmlns:p14="http://schemas.microsoft.com/office/powerpoint/2010/main" val="283499149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Create a data loading file</a:t>
            </a:r>
            <a:endParaRPr lang="en-US" dirty="0"/>
          </a:p>
        </p:txBody>
      </p:sp>
    </p:spTree>
    <p:extLst>
      <p:ext uri="{BB962C8B-B14F-4D97-AF65-F5344CB8AC3E}">
        <p14:creationId xmlns="" xmlns:p14="http://schemas.microsoft.com/office/powerpoint/2010/main" val="4854817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p:nvPr>
        </p:nvSpPr>
        <p:spPr>
          <a:xfrm>
            <a:off x="485714" y="1361514"/>
            <a:ext cx="8279999" cy="4478921"/>
          </a:xfrm>
        </p:spPr>
        <p:txBody>
          <a:bodyPr/>
          <a:lstStyle/>
          <a:p>
            <a:pPr marL="342900" lvl="1" indent="-342900">
              <a:buSzTx/>
              <a:buFont typeface="Arial" pitchFamily="34" charset="0"/>
              <a:buChar char="•"/>
            </a:pPr>
            <a:r>
              <a:rPr lang="en-US" dirty="0" smtClean="0">
                <a:latin typeface="Arial" pitchFamily="34" charset="0"/>
                <a:ea typeface="ＭＳ Ｐゴシック" pitchFamily="34" charset="-128"/>
              </a:rPr>
              <a:t>It is create IDL files following two methodologies : </a:t>
            </a:r>
          </a:p>
          <a:p>
            <a:pPr marL="608076" lvl="2" indent="-342900">
              <a:buSzTx/>
              <a:buFont typeface="Arial" pitchFamily="34" charset="0"/>
              <a:buChar char="•"/>
            </a:pPr>
            <a:r>
              <a:rPr lang="en-US" dirty="0" smtClean="0">
                <a:latin typeface="Arial" pitchFamily="34" charset="0"/>
                <a:ea typeface="ＭＳ Ｐゴシック" pitchFamily="34" charset="-128"/>
              </a:rPr>
              <a:t>Using a text editor and following manually the Data Interface Document</a:t>
            </a:r>
          </a:p>
          <a:p>
            <a:pPr marL="608076" lvl="2" indent="-342900">
              <a:spcBef>
                <a:spcPts val="600"/>
              </a:spcBef>
              <a:buSzTx/>
              <a:buFont typeface="Arial" pitchFamily="34" charset="0"/>
              <a:buChar char="•"/>
            </a:pPr>
            <a:r>
              <a:rPr lang="en-US" dirty="0" smtClean="0">
                <a:latin typeface="Arial" pitchFamily="34" charset="0"/>
                <a:ea typeface="ＭＳ Ｐゴシック" pitchFamily="34" charset="-128"/>
              </a:rPr>
              <a:t>Using the </a:t>
            </a:r>
            <a:r>
              <a:rPr lang="en-US" b="1" dirty="0" smtClean="0"/>
              <a:t>DID-</a:t>
            </a:r>
            <a:r>
              <a:rPr lang="en-US" b="1" dirty="0" err="1" smtClean="0"/>
              <a:t>DataTemplate</a:t>
            </a:r>
            <a:r>
              <a:rPr lang="en-US" dirty="0" smtClean="0"/>
              <a:t> </a:t>
            </a:r>
            <a:r>
              <a:rPr lang="en-US" dirty="0" smtClean="0">
                <a:latin typeface="Arial" pitchFamily="34" charset="0"/>
                <a:ea typeface="ＭＳ Ｐゴシック" pitchFamily="34" charset="-128"/>
              </a:rPr>
              <a:t>provided by AE </a:t>
            </a:r>
            <a:r>
              <a:rPr lang="en-US" dirty="0" smtClean="0">
                <a:solidFill>
                  <a:srgbClr val="25B4FF"/>
                </a:solidFill>
                <a:latin typeface="Arial" pitchFamily="34" charset="0"/>
                <a:ea typeface="ＭＳ Ｐゴシック" pitchFamily="34" charset="-128"/>
                <a:hlinkClick r:id="rId3"/>
              </a:rPr>
              <a:t>at this location</a:t>
            </a:r>
            <a:r>
              <a:rPr lang="en-US" dirty="0" smtClean="0">
                <a:solidFill>
                  <a:srgbClr val="25B4FF"/>
                </a:solidFill>
                <a:latin typeface="Arial" pitchFamily="34" charset="0"/>
                <a:ea typeface="ＭＳ Ｐゴシック" pitchFamily="34" charset="-128"/>
              </a:rPr>
              <a:t>.</a:t>
            </a:r>
          </a:p>
          <a:p>
            <a:pPr marL="928116" lvl="3" indent="-342900">
              <a:spcBef>
                <a:spcPts val="600"/>
              </a:spcBef>
              <a:buSzTx/>
              <a:buFont typeface="Arial" pitchFamily="34" charset="0"/>
              <a:buChar char="•"/>
            </a:pPr>
            <a:r>
              <a:rPr lang="en-US" b="1" dirty="0" smtClean="0">
                <a:solidFill>
                  <a:srgbClr val="FF940C"/>
                </a:solidFill>
                <a:latin typeface="Arial" pitchFamily="34" charset="0"/>
                <a:ea typeface="ＭＳ Ｐゴシック" pitchFamily="34" charset="-128"/>
              </a:rPr>
              <a:t>The document </a:t>
            </a:r>
            <a:r>
              <a:rPr lang="en-US" b="1" dirty="0" smtClean="0">
                <a:solidFill>
                  <a:srgbClr val="FF940C"/>
                </a:solidFill>
                <a:latin typeface="Arial" pitchFamily="34" charset="0"/>
                <a:ea typeface="ＭＳ Ｐゴシック" pitchFamily="34" charset="-128"/>
              </a:rPr>
              <a:t>must </a:t>
            </a:r>
            <a:r>
              <a:rPr lang="en-US" b="1" dirty="0" smtClean="0">
                <a:solidFill>
                  <a:srgbClr val="FF940C"/>
                </a:solidFill>
                <a:latin typeface="Arial" pitchFamily="34" charset="0"/>
                <a:ea typeface="ＭＳ Ｐゴシック" pitchFamily="34" charset="-128"/>
              </a:rPr>
              <a:t>be saved locally prior being used and macros must be enabled </a:t>
            </a:r>
            <a:endParaRPr lang="en-US" b="1" dirty="0">
              <a:solidFill>
                <a:srgbClr val="FF940C"/>
              </a:solidFill>
            </a:endParaRPr>
          </a:p>
        </p:txBody>
      </p:sp>
      <p:sp>
        <p:nvSpPr>
          <p:cNvPr id="18" name="Footer Placeholder 17"/>
          <p:cNvSpPr>
            <a:spLocks noGrp="1"/>
          </p:cNvSpPr>
          <p:nvPr>
            <p:ph type="ftr" sz="quarter" idx="12"/>
          </p:nvPr>
        </p:nvSpPr>
        <p:spPr/>
        <p:txBody>
          <a:bodyPr/>
          <a:lstStyle/>
          <a:p>
            <a:pPr fontAlgn="auto">
              <a:spcBef>
                <a:spcPts val="0"/>
              </a:spcBef>
              <a:spcAft>
                <a:spcPts val="0"/>
              </a:spcAft>
            </a:pPr>
            <a:r>
              <a:rPr lang="en-GB" smtClean="0"/>
              <a:t>IMS Health Confidential</a:t>
            </a:r>
            <a:endParaRPr lang="en-GB" dirty="0"/>
          </a:p>
        </p:txBody>
      </p:sp>
      <p:sp>
        <p:nvSpPr>
          <p:cNvPr id="2" name="Title 1"/>
          <p:cNvSpPr>
            <a:spLocks noGrp="1"/>
          </p:cNvSpPr>
          <p:nvPr>
            <p:ph type="title"/>
          </p:nvPr>
        </p:nvSpPr>
        <p:spPr/>
        <p:txBody>
          <a:bodyPr/>
          <a:lstStyle/>
          <a:p>
            <a:r>
              <a:rPr lang="en-US" dirty="0" smtClean="0"/>
              <a:t>Create a data loading file</a:t>
            </a:r>
            <a:endParaRPr lang="en-US" dirty="0"/>
          </a:p>
        </p:txBody>
      </p:sp>
      <p:pic>
        <p:nvPicPr>
          <p:cNvPr id="301057" name="Picture 1"/>
          <p:cNvPicPr>
            <a:picLocks noChangeAspect="1" noChangeArrowheads="1"/>
          </p:cNvPicPr>
          <p:nvPr/>
        </p:nvPicPr>
        <p:blipFill>
          <a:blip r:embed="rId4" cstate="print"/>
          <a:srcRect b="41643"/>
          <a:stretch>
            <a:fillRect/>
          </a:stretch>
        </p:blipFill>
        <p:spPr bwMode="auto">
          <a:xfrm>
            <a:off x="485714" y="3166111"/>
            <a:ext cx="7968520" cy="2674324"/>
          </a:xfrm>
          <a:prstGeom prst="rect">
            <a:avLst/>
          </a:prstGeom>
          <a:noFill/>
          <a:ln w="9525">
            <a:solidFill>
              <a:schemeClr val="tx1"/>
            </a:solidFill>
            <a:miter lim="800000"/>
            <a:headEnd/>
            <a:tailEnd/>
          </a:ln>
        </p:spPr>
      </p:pic>
      <p:sp>
        <p:nvSpPr>
          <p:cNvPr id="6" name="Rectangle 5"/>
          <p:cNvSpPr/>
          <p:nvPr/>
        </p:nvSpPr>
        <p:spPr>
          <a:xfrm>
            <a:off x="483870" y="3947161"/>
            <a:ext cx="2213610" cy="228600"/>
          </a:xfrm>
          <a:prstGeom prst="rect">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 xmlns:p14="http://schemas.microsoft.com/office/powerpoint/2010/main" val="1358351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75789"/>
            <a:ext cx="8279999" cy="4478921"/>
          </a:xfrm>
        </p:spPr>
        <p:txBody>
          <a:bodyPr/>
          <a:lstStyle/>
          <a:p>
            <a:pPr marL="342900" lvl="1" indent="-342900">
              <a:buSzTx/>
              <a:buFont typeface="Arial" pitchFamily="34" charset="0"/>
              <a:buChar char="•"/>
            </a:pPr>
            <a:r>
              <a:rPr lang="en-US" dirty="0" smtClean="0">
                <a:solidFill>
                  <a:srgbClr val="008CDD"/>
                </a:solidFill>
                <a:latin typeface="Arial" pitchFamily="34" charset="0"/>
                <a:ea typeface="ＭＳ Ｐゴシック" pitchFamily="34" charset="-128"/>
              </a:rPr>
              <a:t> </a:t>
            </a:r>
            <a:r>
              <a:rPr lang="en-US" dirty="0" smtClean="0">
                <a:latin typeface="Arial" pitchFamily="34" charset="0"/>
                <a:ea typeface="ＭＳ Ｐゴシック" pitchFamily="34" charset="-128"/>
              </a:rPr>
              <a:t>On the first tab of the document, the list of interfaces is available.</a:t>
            </a:r>
          </a:p>
          <a:p>
            <a:pPr marL="342900" lvl="1" indent="-342900">
              <a:buSzTx/>
              <a:buFont typeface="Arial" pitchFamily="34" charset="0"/>
              <a:buChar char="•"/>
            </a:pPr>
            <a:r>
              <a:rPr lang="en-US" dirty="0" smtClean="0">
                <a:latin typeface="Arial" pitchFamily="34" charset="0"/>
                <a:ea typeface="ＭＳ Ｐゴシック" pitchFamily="34" charset="-128"/>
              </a:rPr>
              <a:t> To start the flat file creation, click on the name of the interface. </a:t>
            </a: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fr-FR" dirty="0" err="1" smtClean="0">
                <a:ea typeface="ＭＳ Ｐゴシック" pitchFamily="34" charset="-128"/>
                <a:sym typeface="Arial" pitchFamily="34" charset="0"/>
              </a:rPr>
              <a:t>Create</a:t>
            </a:r>
            <a:r>
              <a:rPr lang="fr-FR" dirty="0" smtClean="0">
                <a:ea typeface="ＭＳ Ｐゴシック" pitchFamily="34" charset="-128"/>
                <a:sym typeface="Arial" pitchFamily="34" charset="0"/>
              </a:rPr>
              <a:t> a data </a:t>
            </a:r>
            <a:r>
              <a:rPr lang="fr-FR" dirty="0" err="1" smtClean="0">
                <a:ea typeface="ＭＳ Ｐゴシック" pitchFamily="34" charset="-128"/>
                <a:sym typeface="Arial" pitchFamily="34" charset="0"/>
              </a:rPr>
              <a:t>loading</a:t>
            </a:r>
            <a:r>
              <a:rPr lang="fr-FR" dirty="0" smtClean="0">
                <a:ea typeface="ＭＳ Ｐゴシック" pitchFamily="34" charset="-128"/>
                <a:sym typeface="Arial" pitchFamily="34" charset="0"/>
              </a:rPr>
              <a:t> file</a:t>
            </a:r>
            <a:endParaRPr lang="en-GB" dirty="0"/>
          </a:p>
        </p:txBody>
      </p:sp>
      <p:pic>
        <p:nvPicPr>
          <p:cNvPr id="8" name="Picture 2"/>
          <p:cNvPicPr>
            <a:picLocks noChangeAspect="1" noChangeArrowheads="1"/>
          </p:cNvPicPr>
          <p:nvPr/>
        </p:nvPicPr>
        <p:blipFill>
          <a:blip r:embed="rId2" cstate="print"/>
          <a:srcRect/>
          <a:stretch>
            <a:fillRect/>
          </a:stretch>
        </p:blipFill>
        <p:spPr bwMode="auto">
          <a:xfrm>
            <a:off x="1371562" y="2226641"/>
            <a:ext cx="5943637" cy="3931944"/>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75789"/>
            <a:ext cx="8279999" cy="5042461"/>
          </a:xfrm>
        </p:spPr>
        <p:txBody>
          <a:bodyPr/>
          <a:lstStyle/>
          <a:p>
            <a:pPr marL="342900" lvl="1" indent="-342900">
              <a:buSzTx/>
              <a:buFont typeface="Arial" pitchFamily="34" charset="0"/>
              <a:buChar char="•"/>
            </a:pPr>
            <a:r>
              <a:rPr lang="en-US" dirty="0" smtClean="0">
                <a:solidFill>
                  <a:srgbClr val="008CDD"/>
                </a:solidFill>
                <a:latin typeface="Arial" pitchFamily="34" charset="0"/>
                <a:ea typeface="ＭＳ Ｐゴシック" pitchFamily="34" charset="-128"/>
              </a:rPr>
              <a:t> </a:t>
            </a:r>
            <a:r>
              <a:rPr lang="en-US" dirty="0" smtClean="0">
                <a:latin typeface="Arial" pitchFamily="34" charset="0"/>
                <a:ea typeface="ＭＳ Ｐゴシック" pitchFamily="34" charset="-128"/>
              </a:rPr>
              <a:t>Then, the form has to be filled. Some of the fields are drop downs, others are free text…The information must match with the format defined in the DID. </a:t>
            </a:r>
          </a:p>
          <a:p>
            <a:pPr marL="342900" lvl="1" indent="-342900">
              <a:buSzTx/>
              <a:buFont typeface="Arial" pitchFamily="34" charset="0"/>
              <a:buChar char="•"/>
            </a:pPr>
            <a:endParaRPr lang="en-US" dirty="0" smtClean="0">
              <a:latin typeface="Arial" pitchFamily="34" charset="0"/>
              <a:ea typeface="ＭＳ Ｐゴシック" pitchFamily="34" charset="-128"/>
            </a:endParaRPr>
          </a:p>
          <a:p>
            <a:pPr marL="342900" lvl="1" indent="-342900">
              <a:buSzTx/>
              <a:buFont typeface="Arial" pitchFamily="34" charset="0"/>
              <a:buChar char="•"/>
            </a:pPr>
            <a:endParaRPr lang="en-US" dirty="0" smtClean="0">
              <a:latin typeface="Arial" pitchFamily="34" charset="0"/>
              <a:ea typeface="ＭＳ Ｐゴシック" pitchFamily="34" charset="-128"/>
            </a:endParaRPr>
          </a:p>
          <a:p>
            <a:pPr marL="342900" lvl="1" indent="-342900">
              <a:buSzTx/>
              <a:buFont typeface="Arial" pitchFamily="34" charset="0"/>
              <a:buChar char="•"/>
            </a:pPr>
            <a:endParaRPr lang="en-US" dirty="0" smtClean="0">
              <a:latin typeface="Arial" pitchFamily="34" charset="0"/>
              <a:ea typeface="ＭＳ Ｐゴシック" pitchFamily="34" charset="-128"/>
            </a:endParaRPr>
          </a:p>
          <a:p>
            <a:pPr marL="342900" lvl="1" indent="-342900">
              <a:buSzTx/>
              <a:buFont typeface="Arial" pitchFamily="34" charset="0"/>
              <a:buChar char="•"/>
            </a:pPr>
            <a:endParaRPr lang="en-US" dirty="0" smtClean="0">
              <a:latin typeface="Arial" pitchFamily="34" charset="0"/>
              <a:ea typeface="ＭＳ Ｐゴシック" pitchFamily="34" charset="-128"/>
            </a:endParaRPr>
          </a:p>
          <a:p>
            <a:pPr marL="342900" lvl="1" indent="-342900">
              <a:buSzTx/>
              <a:buFont typeface="Arial" pitchFamily="34" charset="0"/>
              <a:buChar char="•"/>
            </a:pPr>
            <a:endParaRPr lang="en-US" dirty="0" smtClean="0">
              <a:latin typeface="Arial" pitchFamily="34" charset="0"/>
              <a:ea typeface="ＭＳ Ｐゴシック" pitchFamily="34" charset="-128"/>
            </a:endParaRPr>
          </a:p>
          <a:p>
            <a:pPr marL="342900" lvl="1" indent="-342900">
              <a:buSzTx/>
              <a:buFont typeface="Arial" pitchFamily="34" charset="0"/>
              <a:buChar char="•"/>
            </a:pPr>
            <a:endParaRPr lang="en-US" dirty="0" smtClean="0">
              <a:latin typeface="Arial" pitchFamily="34" charset="0"/>
              <a:ea typeface="ＭＳ Ｐゴシック" pitchFamily="34" charset="-128"/>
            </a:endParaRPr>
          </a:p>
          <a:p>
            <a:pPr marL="342900" lvl="1" indent="-342900">
              <a:buSzTx/>
              <a:buFont typeface="Arial" pitchFamily="34" charset="0"/>
              <a:buChar char="•"/>
            </a:pPr>
            <a:endParaRPr lang="en-US" dirty="0" smtClean="0">
              <a:latin typeface="Arial" pitchFamily="34" charset="0"/>
              <a:ea typeface="ＭＳ Ｐゴシック" pitchFamily="34" charset="-128"/>
            </a:endParaRPr>
          </a:p>
          <a:p>
            <a:pPr marL="342900" lvl="1" indent="-342900">
              <a:buSzTx/>
              <a:buFont typeface="Arial" pitchFamily="34" charset="0"/>
              <a:buChar char="•"/>
            </a:pPr>
            <a:r>
              <a:rPr lang="en-US" dirty="0" smtClean="0">
                <a:cs typeface="ＭＳ Ｐゴシック"/>
              </a:rPr>
              <a:t>Note </a:t>
            </a:r>
            <a:r>
              <a:rPr lang="en-US" dirty="0" smtClean="0">
                <a:cs typeface="ＭＳ Ｐゴシック"/>
              </a:rPr>
              <a:t>that the yellow fields are the mandatory fields.</a:t>
            </a:r>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fr-FR" dirty="0" err="1" smtClean="0">
                <a:ea typeface="ＭＳ Ｐゴシック" pitchFamily="34" charset="-128"/>
                <a:sym typeface="Arial" pitchFamily="34" charset="0"/>
              </a:rPr>
              <a:t>Create</a:t>
            </a:r>
            <a:r>
              <a:rPr lang="fr-FR" dirty="0" smtClean="0">
                <a:ea typeface="ＭＳ Ｐゴシック" pitchFamily="34" charset="-128"/>
                <a:sym typeface="Arial" pitchFamily="34" charset="0"/>
              </a:rPr>
              <a:t> a data </a:t>
            </a:r>
            <a:r>
              <a:rPr lang="fr-FR" dirty="0" err="1" smtClean="0">
                <a:ea typeface="ＭＳ Ｐゴシック" pitchFamily="34" charset="-128"/>
                <a:sym typeface="Arial" pitchFamily="34" charset="0"/>
              </a:rPr>
              <a:t>loading</a:t>
            </a:r>
            <a:r>
              <a:rPr lang="fr-FR" dirty="0" smtClean="0">
                <a:ea typeface="ＭＳ Ｐゴシック" pitchFamily="34" charset="-128"/>
                <a:sym typeface="Arial" pitchFamily="34" charset="0"/>
              </a:rPr>
              <a:t> file</a:t>
            </a:r>
            <a:endParaRPr lang="en-GB" dirty="0"/>
          </a:p>
        </p:txBody>
      </p:sp>
      <p:pic>
        <p:nvPicPr>
          <p:cNvPr id="107522" name="Picture 2"/>
          <p:cNvPicPr>
            <a:picLocks noChangeAspect="1" noChangeArrowheads="1"/>
          </p:cNvPicPr>
          <p:nvPr/>
        </p:nvPicPr>
        <p:blipFill>
          <a:blip r:embed="rId2" cstate="print"/>
          <a:srcRect/>
          <a:stretch>
            <a:fillRect/>
          </a:stretch>
        </p:blipFill>
        <p:spPr bwMode="auto">
          <a:xfrm>
            <a:off x="199694" y="2200275"/>
            <a:ext cx="8748464" cy="2961019"/>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75789"/>
            <a:ext cx="8279999" cy="5042461"/>
          </a:xfrm>
        </p:spPr>
        <p:txBody>
          <a:bodyPr/>
          <a:lstStyle/>
          <a:p>
            <a:pPr marL="342900" lvl="1" indent="-342900">
              <a:buSzTx/>
              <a:buFont typeface="Arial" pitchFamily="34" charset="0"/>
              <a:buChar char="•"/>
            </a:pPr>
            <a:r>
              <a:rPr lang="en-US" dirty="0" smtClean="0">
                <a:latin typeface="Arial" pitchFamily="34" charset="0"/>
                <a:ea typeface="ＭＳ Ｐゴシック" pitchFamily="34" charset="-128"/>
              </a:rPr>
              <a:t>Click on ‘Validate’ to check that the format matches with the DID.</a:t>
            </a:r>
          </a:p>
          <a:p>
            <a:pPr marL="342900" lvl="1" indent="-342900">
              <a:buSzTx/>
              <a:buFont typeface="Arial" pitchFamily="34" charset="0"/>
              <a:buChar char="•"/>
            </a:pPr>
            <a:r>
              <a:rPr lang="en-US" dirty="0" smtClean="0">
                <a:latin typeface="Arial" pitchFamily="34" charset="0"/>
                <a:ea typeface="ＭＳ Ｐゴシック" pitchFamily="34" charset="-128"/>
              </a:rPr>
              <a:t>Once done, click on ‘Generate’ to generate the flat file.</a:t>
            </a:r>
          </a:p>
          <a:p>
            <a:pPr marL="342900" lvl="1" indent="-342900">
              <a:buSzTx/>
              <a:buFont typeface="Arial" pitchFamily="34" charset="0"/>
              <a:buChar char="•"/>
            </a:pPr>
            <a:r>
              <a:rPr lang="en-US" dirty="0" smtClean="0">
                <a:latin typeface="Arial" pitchFamily="34" charset="0"/>
                <a:ea typeface="ＭＳ Ｐゴシック" pitchFamily="34" charset="-128"/>
              </a:rPr>
              <a:t>The </a:t>
            </a:r>
            <a:r>
              <a:rPr lang="en-US" dirty="0" err="1" smtClean="0">
                <a:latin typeface="Arial" pitchFamily="34" charset="0"/>
                <a:ea typeface="ＭＳ Ｐゴシック" pitchFamily="34" charset="-128"/>
              </a:rPr>
              <a:t>idl</a:t>
            </a:r>
            <a:r>
              <a:rPr lang="en-US" dirty="0" smtClean="0">
                <a:latin typeface="Arial" pitchFamily="34" charset="0"/>
                <a:ea typeface="ＭＳ Ｐゴシック" pitchFamily="34" charset="-128"/>
              </a:rPr>
              <a:t> file will be created in the same folder as the XLS template. This is why it is important to save the XLS file locally.</a:t>
            </a:r>
            <a:endParaRPr lang="en-US" dirty="0" smtClean="0">
              <a:cs typeface="ＭＳ Ｐゴシック"/>
            </a:endParaRPr>
          </a:p>
        </p:txBody>
      </p:sp>
      <p:sp>
        <p:nvSpPr>
          <p:cNvPr id="4" name="Title 3"/>
          <p:cNvSpPr>
            <a:spLocks noGrp="1"/>
          </p:cNvSpPr>
          <p:nvPr>
            <p:ph type="title"/>
          </p:nvPr>
        </p:nvSpPr>
        <p:spPr/>
        <p:txBody>
          <a:bodyPr/>
          <a:lstStyle/>
          <a:p>
            <a:r>
              <a:rPr lang="fr-FR" dirty="0" err="1" smtClean="0">
                <a:ea typeface="ＭＳ Ｐゴシック" pitchFamily="34" charset="-128"/>
                <a:sym typeface="Arial" pitchFamily="34" charset="0"/>
              </a:rPr>
              <a:t>Create</a:t>
            </a:r>
            <a:r>
              <a:rPr lang="fr-FR" dirty="0" smtClean="0">
                <a:ea typeface="ＭＳ Ｐゴシック" pitchFamily="34" charset="-128"/>
                <a:sym typeface="Arial" pitchFamily="34" charset="0"/>
              </a:rPr>
              <a:t> a data </a:t>
            </a:r>
            <a:r>
              <a:rPr lang="fr-FR" dirty="0" err="1" smtClean="0">
                <a:ea typeface="ＭＳ Ｐゴシック" pitchFamily="34" charset="-128"/>
                <a:sym typeface="Arial" pitchFamily="34" charset="0"/>
              </a:rPr>
              <a:t>loading</a:t>
            </a:r>
            <a:r>
              <a:rPr lang="fr-FR" dirty="0" smtClean="0">
                <a:ea typeface="ＭＳ Ｐゴシック" pitchFamily="34" charset="-128"/>
                <a:sym typeface="Arial" pitchFamily="34" charset="0"/>
              </a:rPr>
              <a:t> file</a:t>
            </a:r>
            <a:endParaRPr lang="en-GB" dirty="0"/>
          </a:p>
        </p:txBody>
      </p:sp>
      <p:sp>
        <p:nvSpPr>
          <p:cNvPr id="8" name="Footer Placeholder 2"/>
          <p:cNvSpPr>
            <a:spLocks noGrp="1"/>
          </p:cNvSpPr>
          <p:nvPr>
            <p:ph type="ftr" sz="quarter" idx="12"/>
          </p:nvPr>
        </p:nvSpPr>
        <p:spPr>
          <a:xfrm>
            <a:off x="622300" y="6328524"/>
            <a:ext cx="5727700" cy="365125"/>
          </a:xfrm>
        </p:spPr>
        <p:txBody>
          <a:bodyPr/>
          <a:lstStyle/>
          <a:p>
            <a:r>
              <a:rPr lang="en-GB" dirty="0" smtClean="0"/>
              <a:t>IMS Health Confidential</a:t>
            </a:r>
            <a:endParaRPr lang="en-GB" dirty="0"/>
          </a:p>
        </p:txBody>
      </p:sp>
      <p:pic>
        <p:nvPicPr>
          <p:cNvPr id="6" name="Picture 2"/>
          <p:cNvPicPr>
            <a:picLocks noChangeAspect="1" noChangeArrowheads="1"/>
          </p:cNvPicPr>
          <p:nvPr/>
        </p:nvPicPr>
        <p:blipFill>
          <a:blip r:embed="rId2" cstate="print"/>
          <a:srcRect/>
          <a:stretch>
            <a:fillRect/>
          </a:stretch>
        </p:blipFill>
        <p:spPr bwMode="auto">
          <a:xfrm>
            <a:off x="199694" y="2948405"/>
            <a:ext cx="8748464" cy="2961019"/>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err="1" smtClean="0">
                <a:ea typeface="ＭＳ Ｐゴシック" pitchFamily="34" charset="-128"/>
                <a:sym typeface="Arial" pitchFamily="34" charset="0"/>
              </a:rPr>
              <a:t>Create</a:t>
            </a:r>
            <a:r>
              <a:rPr lang="fr-FR" dirty="0" smtClean="0">
                <a:ea typeface="ＭＳ Ｐゴシック" pitchFamily="34" charset="-128"/>
                <a:sym typeface="Arial" pitchFamily="34" charset="0"/>
              </a:rPr>
              <a:t> a data </a:t>
            </a:r>
            <a:r>
              <a:rPr lang="fr-FR" dirty="0" err="1" smtClean="0">
                <a:ea typeface="ＭＳ Ｐゴシック" pitchFamily="34" charset="-128"/>
                <a:sym typeface="Arial" pitchFamily="34" charset="0"/>
              </a:rPr>
              <a:t>loading</a:t>
            </a:r>
            <a:r>
              <a:rPr lang="fr-FR" dirty="0" smtClean="0">
                <a:ea typeface="ＭＳ Ｐゴシック" pitchFamily="34" charset="-128"/>
                <a:sym typeface="Arial" pitchFamily="34" charset="0"/>
              </a:rPr>
              <a:t> file</a:t>
            </a:r>
            <a:endParaRPr lang="en-GB" dirty="0"/>
          </a:p>
        </p:txBody>
      </p:sp>
      <p:pic>
        <p:nvPicPr>
          <p:cNvPr id="9" name="Picture 4"/>
          <p:cNvPicPr>
            <a:picLocks noChangeAspect="1" noChangeArrowheads="1"/>
          </p:cNvPicPr>
          <p:nvPr/>
        </p:nvPicPr>
        <p:blipFill>
          <a:blip r:embed="rId2" cstate="print"/>
          <a:srcRect/>
          <a:stretch>
            <a:fillRect/>
          </a:stretch>
        </p:blipFill>
        <p:spPr bwMode="auto">
          <a:xfrm>
            <a:off x="1760407" y="5113730"/>
            <a:ext cx="829167" cy="806450"/>
          </a:xfrm>
          <a:prstGeom prst="rect">
            <a:avLst/>
          </a:prstGeom>
          <a:ln>
            <a:noFill/>
          </a:ln>
          <a:effectLst>
            <a:outerShdw blurRad="292100" dist="139700" dir="2700000" algn="tl" rotWithShape="0">
              <a:srgbClr val="333333">
                <a:alpha val="65000"/>
              </a:srgbClr>
            </a:outerShdw>
          </a:effectLst>
        </p:spPr>
      </p:pic>
      <p:sp>
        <p:nvSpPr>
          <p:cNvPr id="11" name="&quot;No&quot; Symbol 10"/>
          <p:cNvSpPr/>
          <p:nvPr/>
        </p:nvSpPr>
        <p:spPr>
          <a:xfrm rot="5400000">
            <a:off x="1357289" y="4631591"/>
            <a:ext cx="1535781" cy="1472588"/>
          </a:xfrm>
          <a:prstGeom prst="noSmoking">
            <a:avLst>
              <a:gd name="adj" fmla="val 384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dirty="0">
              <a:solidFill>
                <a:schemeClr val="tx1"/>
              </a:solidFill>
            </a:endParaRPr>
          </a:p>
        </p:txBody>
      </p:sp>
      <p:sp>
        <p:nvSpPr>
          <p:cNvPr id="12" name="Footer Placeholder 2"/>
          <p:cNvSpPr>
            <a:spLocks noGrp="1"/>
          </p:cNvSpPr>
          <p:nvPr>
            <p:ph type="ftr" sz="quarter" idx="12"/>
          </p:nvPr>
        </p:nvSpPr>
        <p:spPr>
          <a:xfrm>
            <a:off x="622300" y="6318250"/>
            <a:ext cx="5727700" cy="365125"/>
          </a:xfrm>
        </p:spPr>
        <p:txBody>
          <a:bodyPr/>
          <a:lstStyle/>
          <a:p>
            <a:r>
              <a:rPr lang="en-GB" dirty="0" smtClean="0"/>
              <a:t>IMS Health Confidential</a:t>
            </a:r>
            <a:endParaRPr lang="en-GB" dirty="0"/>
          </a:p>
        </p:txBody>
      </p:sp>
      <p:sp>
        <p:nvSpPr>
          <p:cNvPr id="13" name="Right Arrow 12"/>
          <p:cNvSpPr/>
          <p:nvPr/>
        </p:nvSpPr>
        <p:spPr>
          <a:xfrm>
            <a:off x="3419872" y="5157192"/>
            <a:ext cx="914400" cy="685800"/>
          </a:xfrm>
          <a:prstGeom prst="rightArrow">
            <a:avLst/>
          </a:prstGeom>
          <a:solidFill>
            <a:srgbClr val="25B4FF"/>
          </a:solidFill>
          <a:ln>
            <a:noFill/>
          </a:ln>
          <a:effectLst/>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a:p>
        </p:txBody>
      </p:sp>
      <p:pic>
        <p:nvPicPr>
          <p:cNvPr id="10" name="Picture 1"/>
          <p:cNvPicPr>
            <a:picLocks noChangeAspect="1" noChangeArrowheads="1"/>
          </p:cNvPicPr>
          <p:nvPr/>
        </p:nvPicPr>
        <p:blipFill>
          <a:blip r:embed="rId3" cstate="print"/>
          <a:srcRect/>
          <a:stretch>
            <a:fillRect/>
          </a:stretch>
        </p:blipFill>
        <p:spPr bwMode="auto">
          <a:xfrm>
            <a:off x="1318143" y="1607161"/>
            <a:ext cx="6219825" cy="2752725"/>
          </a:xfrm>
          <a:prstGeom prst="rect">
            <a:avLst/>
          </a:prstGeom>
          <a:noFill/>
          <a:ln w="9525">
            <a:noFill/>
            <a:miter lim="800000"/>
            <a:headEnd/>
            <a:tailEnd/>
          </a:ln>
        </p:spPr>
      </p:pic>
      <p:pic>
        <p:nvPicPr>
          <p:cNvPr id="15" name="Picture 1"/>
          <p:cNvPicPr>
            <a:picLocks noChangeAspect="1" noChangeArrowheads="1"/>
          </p:cNvPicPr>
          <p:nvPr/>
        </p:nvPicPr>
        <p:blipFill>
          <a:blip r:embed="rId4" cstate="print"/>
          <a:srcRect/>
          <a:stretch>
            <a:fillRect/>
          </a:stretch>
        </p:blipFill>
        <p:spPr bwMode="auto">
          <a:xfrm>
            <a:off x="5257800" y="4781550"/>
            <a:ext cx="1121997" cy="1335176"/>
          </a:xfrm>
          <a:prstGeom prst="rect">
            <a:avLst/>
          </a:prstGeom>
          <a:noFill/>
          <a:ln w="9525">
            <a:noFill/>
            <a:miter lim="800000"/>
            <a:headEnd/>
            <a:tailEnd/>
          </a:ln>
        </p:spPr>
      </p:pic>
      <p:sp>
        <p:nvSpPr>
          <p:cNvPr id="14" name="Rectangle à coins arrondis 4"/>
          <p:cNvSpPr>
            <a:spLocks noChangeArrowheads="1"/>
          </p:cNvSpPr>
          <p:nvPr/>
        </p:nvSpPr>
        <p:spPr bwMode="auto">
          <a:xfrm>
            <a:off x="6496320" y="4599994"/>
            <a:ext cx="2083296" cy="578882"/>
          </a:xfrm>
          <a:prstGeom prst="wedgeRoundRectCallout">
            <a:avLst>
              <a:gd name="adj1" fmla="val -62876"/>
              <a:gd name="adj2" fmla="val 126743"/>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Time stamp format can be retrieved in the DID</a:t>
            </a:r>
            <a:endParaRPr lang="en-GB" sz="1400" dirty="0">
              <a:cs typeface="Arial" charset="0"/>
              <a:sym typeface="Arial" charset="0"/>
            </a:endParaRPr>
          </a:p>
        </p:txBody>
      </p:sp>
      <p:sp>
        <p:nvSpPr>
          <p:cNvPr id="16" name="Rectangle à coins arrondis 4"/>
          <p:cNvSpPr>
            <a:spLocks noChangeArrowheads="1"/>
          </p:cNvSpPr>
          <p:nvPr/>
        </p:nvSpPr>
        <p:spPr bwMode="auto">
          <a:xfrm>
            <a:off x="506278" y="3330178"/>
            <a:ext cx="2083296" cy="578882"/>
          </a:xfrm>
          <a:prstGeom prst="wedgeRoundRectCallout">
            <a:avLst>
              <a:gd name="adj1" fmla="val 26005"/>
              <a:gd name="adj2" fmla="val -157584"/>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Counter is the version number of the </a:t>
            </a:r>
            <a:r>
              <a:rPr lang="en-GB" sz="1400" dirty="0" err="1" smtClean="0">
                <a:cs typeface="Arial" charset="0"/>
                <a:sym typeface="Arial" charset="0"/>
              </a:rPr>
              <a:t>idl</a:t>
            </a:r>
            <a:r>
              <a:rPr lang="en-GB" sz="1400" dirty="0" smtClean="0">
                <a:cs typeface="Arial" charset="0"/>
                <a:sym typeface="Arial" charset="0"/>
              </a:rPr>
              <a:t> file</a:t>
            </a:r>
            <a:endParaRPr lang="en-GB" sz="1400" dirty="0">
              <a:cs typeface="Arial" charset="0"/>
              <a:sym typeface="Arial"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Espace réservé du contenu 2"/>
          <p:cNvSpPr>
            <a:spLocks noGrp="1"/>
          </p:cNvSpPr>
          <p:nvPr>
            <p:ph type="body" sz="quarter" idx="4294967295"/>
          </p:nvPr>
        </p:nvSpPr>
        <p:spPr bwMode="auto">
          <a:xfrm>
            <a:off x="863600" y="1087438"/>
            <a:ext cx="7127875" cy="5199062"/>
          </a:xfrm>
          <a:noFill/>
          <a:ln>
            <a:miter lim="800000"/>
            <a:headEnd/>
            <a:tailEnd/>
          </a:ln>
        </p:spPr>
        <p:txBody>
          <a:bodyPr vert="horz" wrap="square" lIns="91440" tIns="45720" rIns="0" bIns="45720" numCol="1" anchor="t" anchorCtr="0" compatLnSpc="1">
            <a:prstTxWarp prst="textNoShape">
              <a:avLst/>
            </a:prstTxWarp>
          </a:bodyPr>
          <a:lstStyle/>
          <a:p>
            <a:pPr marL="287338" indent="-228600" algn="just" eaLnBrk="1" hangingPunct="1">
              <a:spcBef>
                <a:spcPts val="0"/>
              </a:spcBef>
              <a:spcAft>
                <a:spcPts val="1200"/>
              </a:spcAft>
              <a:buSzTx/>
              <a:buFont typeface="Arial" pitchFamily="34" charset="0"/>
              <a:buChar char="•"/>
            </a:pPr>
            <a:endParaRPr lang="en-US" sz="1600" dirty="0" smtClean="0">
              <a:latin typeface="Arial" charset="0"/>
              <a:ea typeface="ＭＳ Ｐゴシック" pitchFamily="34" charset="-128"/>
            </a:endParaRPr>
          </a:p>
          <a:p>
            <a:pPr marL="287338" indent="-228600" algn="just" eaLnBrk="1" hangingPunct="1">
              <a:spcBef>
                <a:spcPts val="0"/>
              </a:spcBef>
              <a:spcAft>
                <a:spcPts val="1200"/>
              </a:spcAft>
              <a:buSzTx/>
              <a:buFont typeface="Arial" pitchFamily="34" charset="0"/>
              <a:buChar char="•"/>
            </a:pPr>
            <a:r>
              <a:rPr lang="en-US" sz="1600" dirty="0" smtClean="0">
                <a:latin typeface="Arial" charset="0"/>
                <a:ea typeface="ＭＳ Ｐゴシック" pitchFamily="34" charset="-128"/>
              </a:rPr>
              <a:t>INTRODUCTION</a:t>
            </a:r>
            <a:r>
              <a:rPr lang="en-US" sz="1600" dirty="0" smtClean="0">
                <a:solidFill>
                  <a:schemeClr val="bg2">
                    <a:lumMod val="10000"/>
                  </a:schemeClr>
                </a:solidFill>
                <a:latin typeface="Arial" charset="0"/>
                <a:ea typeface="ＭＳ Ｐゴシック" pitchFamily="34" charset="-128"/>
              </a:rPr>
              <a:t>……………………….………………….………</a:t>
            </a:r>
            <a:r>
              <a:rPr lang="en-US" sz="1600" dirty="0" smtClean="0">
                <a:solidFill>
                  <a:srgbClr val="6F6F6F"/>
                </a:solidFill>
                <a:latin typeface="Arial" charset="0"/>
                <a:ea typeface="ＭＳ Ｐゴシック" pitchFamily="34" charset="-128"/>
              </a:rPr>
              <a:t>	</a:t>
            </a:r>
            <a:r>
              <a:rPr lang="en-US" sz="1600" dirty="0" smtClean="0">
                <a:solidFill>
                  <a:srgbClr val="6F6F6F"/>
                </a:solidFill>
                <a:latin typeface="Arial" charset="0"/>
                <a:ea typeface="ＭＳ Ｐゴシック" pitchFamily="34" charset="-128"/>
                <a:hlinkClick r:id="rId3" action="ppaction://hlinksldjump"/>
              </a:rPr>
              <a:t>02</a:t>
            </a:r>
            <a:endParaRPr lang="en-US" sz="1600" dirty="0" smtClean="0">
              <a:solidFill>
                <a:srgbClr val="6F6F6F"/>
              </a:solidFill>
              <a:latin typeface="Arial" charset="0"/>
              <a:ea typeface="ＭＳ Ｐゴシック" pitchFamily="34" charset="-128"/>
            </a:endParaRPr>
          </a:p>
          <a:p>
            <a:pPr marL="287338" indent="-228600" algn="just" eaLnBrk="1" hangingPunct="1">
              <a:spcBef>
                <a:spcPts val="0"/>
              </a:spcBef>
              <a:spcAft>
                <a:spcPts val="1200"/>
              </a:spcAft>
              <a:buSzTx/>
              <a:buFont typeface="Arial" pitchFamily="34" charset="0"/>
              <a:buChar char="•"/>
            </a:pPr>
            <a:r>
              <a:rPr lang="fr-FR" sz="1600" dirty="0" smtClean="0">
                <a:latin typeface="Arial" charset="0"/>
                <a:ea typeface="ＭＳ Ｐゴシック" pitchFamily="34" charset="-128"/>
              </a:rPr>
              <a:t>DATA INT</a:t>
            </a:r>
            <a:r>
              <a:rPr lang="fr-FR" sz="1600" dirty="0" smtClean="0">
                <a:solidFill>
                  <a:schemeClr val="bg2">
                    <a:lumMod val="10000"/>
                  </a:schemeClr>
                </a:solidFill>
                <a:latin typeface="Arial" charset="0"/>
                <a:ea typeface="ＭＳ Ｐゴシック" pitchFamily="34" charset="-128"/>
              </a:rPr>
              <a:t>ERFACE DOCUMENT……………………..……….…</a:t>
            </a:r>
            <a:r>
              <a:rPr lang="fr-FR" sz="1600" dirty="0" smtClean="0">
                <a:solidFill>
                  <a:srgbClr val="6F6F6F"/>
                </a:solidFill>
                <a:latin typeface="Arial" charset="0"/>
                <a:ea typeface="ＭＳ Ｐゴシック" pitchFamily="34" charset="-128"/>
              </a:rPr>
              <a:t>	</a:t>
            </a:r>
            <a:r>
              <a:rPr lang="fr-FR" sz="1600" dirty="0" smtClean="0">
                <a:solidFill>
                  <a:srgbClr val="6F6F6F"/>
                </a:solidFill>
                <a:latin typeface="Arial" charset="0"/>
                <a:ea typeface="ＭＳ Ｐゴシック" pitchFamily="34" charset="-128"/>
                <a:hlinkClick r:id="rId4" action="ppaction://hlinksldjump"/>
              </a:rPr>
              <a:t>07</a:t>
            </a:r>
            <a:endParaRPr lang="fr-FR" sz="1600" dirty="0" smtClean="0">
              <a:solidFill>
                <a:srgbClr val="6F6F6F"/>
              </a:solidFill>
              <a:latin typeface="Arial" charset="0"/>
              <a:ea typeface="ＭＳ Ｐゴシック" pitchFamily="34" charset="-128"/>
            </a:endParaRPr>
          </a:p>
          <a:p>
            <a:pPr marL="287338" indent="-228600" algn="just" eaLnBrk="1" hangingPunct="1">
              <a:spcBef>
                <a:spcPts val="0"/>
              </a:spcBef>
              <a:spcAft>
                <a:spcPts val="1200"/>
              </a:spcAft>
              <a:buSzTx/>
              <a:buFont typeface="Arial" pitchFamily="34" charset="0"/>
              <a:buChar char="•"/>
            </a:pPr>
            <a:r>
              <a:rPr lang="fr-FR" sz="1600" dirty="0" smtClean="0">
                <a:solidFill>
                  <a:schemeClr val="bg2">
                    <a:lumMod val="10000"/>
                  </a:schemeClr>
                </a:solidFill>
                <a:latin typeface="Arial" charset="0"/>
                <a:ea typeface="ＭＳ Ｐゴシック" pitchFamily="34" charset="-128"/>
              </a:rPr>
              <a:t>CREATING A DATA LOADING FILE……………………............</a:t>
            </a:r>
            <a:r>
              <a:rPr lang="fr-FR" sz="1600" dirty="0" smtClean="0">
                <a:solidFill>
                  <a:srgbClr val="6F6F6F"/>
                </a:solidFill>
                <a:latin typeface="Arial" charset="0"/>
                <a:ea typeface="ＭＳ Ｐゴシック" pitchFamily="34" charset="-128"/>
              </a:rPr>
              <a:t>	</a:t>
            </a:r>
            <a:r>
              <a:rPr lang="fr-FR" sz="1600" dirty="0" smtClean="0">
                <a:solidFill>
                  <a:srgbClr val="6F6F6F"/>
                </a:solidFill>
                <a:latin typeface="Arial" charset="0"/>
                <a:ea typeface="ＭＳ Ｐゴシック" pitchFamily="34" charset="-128"/>
                <a:hlinkClick r:id="rId5" action="ppaction://hlinksldjump"/>
              </a:rPr>
              <a:t>13</a:t>
            </a:r>
            <a:endParaRPr lang="fr-FR" sz="1600" dirty="0" smtClean="0">
              <a:solidFill>
                <a:srgbClr val="6F6F6F"/>
              </a:solidFill>
              <a:latin typeface="Arial" charset="0"/>
              <a:ea typeface="ＭＳ Ｐゴシック" pitchFamily="34" charset="-128"/>
            </a:endParaRPr>
          </a:p>
          <a:p>
            <a:pPr marL="287338" indent="-228600" algn="just" eaLnBrk="1" hangingPunct="1">
              <a:spcBef>
                <a:spcPts val="0"/>
              </a:spcBef>
              <a:spcAft>
                <a:spcPts val="1200"/>
              </a:spcAft>
              <a:buSzTx/>
              <a:buFont typeface="Arial" pitchFamily="34" charset="0"/>
              <a:buChar char="•"/>
            </a:pPr>
            <a:r>
              <a:rPr lang="fr-FR" sz="1600" dirty="0" smtClean="0">
                <a:solidFill>
                  <a:schemeClr val="bg2">
                    <a:lumMod val="10000"/>
                  </a:schemeClr>
                </a:solidFill>
                <a:latin typeface="Arial" charset="0"/>
                <a:ea typeface="ＭＳ Ｐゴシック" pitchFamily="34" charset="-128"/>
              </a:rPr>
              <a:t>MOVEIT………………………………………………....………....</a:t>
            </a:r>
            <a:r>
              <a:rPr lang="fr-FR" sz="1600" dirty="0" smtClean="0">
                <a:solidFill>
                  <a:srgbClr val="6F6F6F"/>
                </a:solidFill>
                <a:latin typeface="Arial" charset="0"/>
                <a:ea typeface="ＭＳ Ｐゴシック" pitchFamily="34" charset="-128"/>
              </a:rPr>
              <a:t>	</a:t>
            </a:r>
            <a:r>
              <a:rPr lang="fr-FR" sz="1600" dirty="0" smtClean="0">
                <a:solidFill>
                  <a:srgbClr val="6F6F6F"/>
                </a:solidFill>
                <a:latin typeface="Arial" charset="0"/>
                <a:ea typeface="ＭＳ Ｐゴシック" pitchFamily="34" charset="-128"/>
                <a:hlinkClick r:id="rId6" action="ppaction://hlinksldjump"/>
              </a:rPr>
              <a:t>21</a:t>
            </a:r>
            <a:endParaRPr lang="fr-FR" sz="1600" dirty="0" smtClean="0">
              <a:solidFill>
                <a:srgbClr val="6F6F6F"/>
              </a:solidFill>
              <a:latin typeface="Arial" charset="0"/>
              <a:ea typeface="ＭＳ Ｐゴシック" pitchFamily="34" charset="-128"/>
            </a:endParaRPr>
          </a:p>
          <a:p>
            <a:pPr marL="287338" indent="-228600" algn="just" eaLnBrk="1" hangingPunct="1">
              <a:spcBef>
                <a:spcPts val="0"/>
              </a:spcBef>
              <a:spcAft>
                <a:spcPts val="1200"/>
              </a:spcAft>
              <a:buSzTx/>
              <a:buFont typeface="Arial" pitchFamily="34" charset="0"/>
              <a:buChar char="•"/>
            </a:pPr>
            <a:r>
              <a:rPr lang="fr-FR" sz="1600" dirty="0" err="1" smtClean="0">
                <a:solidFill>
                  <a:schemeClr val="bg2">
                    <a:lumMod val="10000"/>
                  </a:schemeClr>
                </a:solidFill>
                <a:latin typeface="Arial" charset="0"/>
                <a:ea typeface="ＭＳ Ｐゴシック" pitchFamily="34" charset="-128"/>
              </a:rPr>
              <a:t>Nexxus</a:t>
            </a:r>
            <a:r>
              <a:rPr lang="fr-FR" sz="1600" dirty="0" err="1" smtClean="0">
                <a:latin typeface="Arial" charset="0"/>
                <a:ea typeface="ＭＳ Ｐゴシック" pitchFamily="34" charset="-128"/>
              </a:rPr>
              <a:t>ETL</a:t>
            </a:r>
            <a:r>
              <a:rPr lang="fr-FR" sz="1600" dirty="0" smtClean="0">
                <a:latin typeface="Arial" charset="0"/>
                <a:ea typeface="ＭＳ Ｐゴシック" pitchFamily="34" charset="-128"/>
              </a:rPr>
              <a:t> </a:t>
            </a:r>
            <a:r>
              <a:rPr lang="fr-FR" sz="1600" dirty="0" smtClean="0">
                <a:solidFill>
                  <a:schemeClr val="bg2">
                    <a:lumMod val="10000"/>
                  </a:schemeClr>
                </a:solidFill>
                <a:latin typeface="Arial" charset="0"/>
                <a:ea typeface="ＭＳ Ｐゴシック" pitchFamily="34" charset="-128"/>
              </a:rPr>
              <a:t>GUI…….…………………………………..…......….</a:t>
            </a:r>
            <a:r>
              <a:rPr lang="fr-FR" sz="1600" dirty="0" smtClean="0">
                <a:solidFill>
                  <a:srgbClr val="6F6F6F"/>
                </a:solidFill>
                <a:latin typeface="Arial" charset="0"/>
                <a:ea typeface="ＭＳ Ｐゴシック" pitchFamily="34" charset="-128"/>
              </a:rPr>
              <a:t>	</a:t>
            </a:r>
            <a:r>
              <a:rPr lang="fr-FR" sz="1600" dirty="0" smtClean="0">
                <a:solidFill>
                  <a:srgbClr val="6F6F6F"/>
                </a:solidFill>
                <a:latin typeface="Arial" charset="0"/>
                <a:ea typeface="ＭＳ Ｐゴシック" pitchFamily="34" charset="-128"/>
                <a:hlinkClick r:id="rId7" action="ppaction://hlinksldjump"/>
              </a:rPr>
              <a:t>35</a:t>
            </a:r>
            <a:endParaRPr lang="fr-FR" sz="1600" dirty="0" smtClean="0">
              <a:solidFill>
                <a:srgbClr val="6F6F6F"/>
              </a:solidFill>
              <a:latin typeface="Arial" charset="0"/>
              <a:ea typeface="ＭＳ Ｐゴシック" pitchFamily="34" charset="-128"/>
            </a:endParaRPr>
          </a:p>
          <a:p>
            <a:pPr marL="287338" indent="-228600" algn="just" eaLnBrk="1" hangingPunct="1">
              <a:spcBef>
                <a:spcPts val="0"/>
              </a:spcBef>
              <a:spcAft>
                <a:spcPts val="1200"/>
              </a:spcAft>
              <a:buSzTx/>
              <a:buFont typeface="Arial" pitchFamily="34" charset="0"/>
              <a:buChar char="•"/>
            </a:pPr>
            <a:r>
              <a:rPr lang="fr-FR" sz="1600" dirty="0" smtClean="0">
                <a:solidFill>
                  <a:schemeClr val="bg2">
                    <a:lumMod val="10000"/>
                  </a:schemeClr>
                </a:solidFill>
                <a:latin typeface="Arial" charset="0"/>
                <a:ea typeface="ＭＳ Ｐゴシック" pitchFamily="34" charset="-128"/>
              </a:rPr>
              <a:t>LOADING FASTER WITH DEDICATED JOBS…..………….....</a:t>
            </a:r>
            <a:r>
              <a:rPr lang="fr-FR" sz="1600" dirty="0" smtClean="0">
                <a:solidFill>
                  <a:srgbClr val="6F6F6F"/>
                </a:solidFill>
                <a:latin typeface="Arial" charset="0"/>
                <a:ea typeface="ＭＳ Ｐゴシック" pitchFamily="34" charset="-128"/>
              </a:rPr>
              <a:t>	</a:t>
            </a:r>
            <a:r>
              <a:rPr lang="fr-FR" sz="1600" dirty="0" smtClean="0">
                <a:solidFill>
                  <a:srgbClr val="6F6F6F"/>
                </a:solidFill>
                <a:latin typeface="Arial" charset="0"/>
                <a:ea typeface="ＭＳ Ｐゴシック" pitchFamily="34" charset="-128"/>
                <a:hlinkClick r:id="rId8" action="ppaction://hlinksldjump"/>
              </a:rPr>
              <a:t>55</a:t>
            </a:r>
            <a:endParaRPr lang="fr-FR" sz="1600" dirty="0" smtClean="0">
              <a:solidFill>
                <a:srgbClr val="6F6F6F"/>
              </a:solidFill>
              <a:latin typeface="Arial" charset="0"/>
              <a:ea typeface="ＭＳ Ｐゴシック" pitchFamily="34" charset="-128"/>
            </a:endParaRPr>
          </a:p>
          <a:p>
            <a:pPr marL="287338" indent="-228600" algn="just" eaLnBrk="1" hangingPunct="1">
              <a:spcBef>
                <a:spcPts val="0"/>
              </a:spcBef>
              <a:spcAft>
                <a:spcPts val="1200"/>
              </a:spcAft>
              <a:buSzTx/>
              <a:buFont typeface="Arial" pitchFamily="34" charset="0"/>
              <a:buChar char="•"/>
            </a:pPr>
            <a:r>
              <a:rPr lang="fr-FR" sz="1600" dirty="0" smtClean="0">
                <a:solidFill>
                  <a:schemeClr val="bg2">
                    <a:lumMod val="10000"/>
                  </a:schemeClr>
                </a:solidFill>
                <a:latin typeface="Arial" charset="0"/>
                <a:ea typeface="ＭＳ Ｐゴシック" pitchFamily="34" charset="-128"/>
              </a:rPr>
              <a:t>LOADING ONE SINGLE FILE…………………….……………...	</a:t>
            </a:r>
            <a:r>
              <a:rPr lang="fr-FR" sz="1600" dirty="0" smtClean="0">
                <a:solidFill>
                  <a:srgbClr val="6F6F6F"/>
                </a:solidFill>
                <a:latin typeface="Arial" charset="0"/>
                <a:ea typeface="ＭＳ Ｐゴシック" pitchFamily="34" charset="-128"/>
                <a:hlinkClick r:id="rId9" action="ppaction://hlinksldjump"/>
              </a:rPr>
              <a:t>62</a:t>
            </a:r>
            <a:endParaRPr lang="fr-FR" sz="1600" dirty="0" smtClean="0">
              <a:solidFill>
                <a:srgbClr val="6F6F6F"/>
              </a:solidFill>
              <a:latin typeface="Arial" charset="0"/>
              <a:ea typeface="ＭＳ Ｐゴシック" pitchFamily="34" charset="-128"/>
            </a:endParaRPr>
          </a:p>
          <a:p>
            <a:pPr marL="287338" indent="-228600" algn="just" eaLnBrk="1" hangingPunct="1">
              <a:spcBef>
                <a:spcPts val="0"/>
              </a:spcBef>
              <a:spcAft>
                <a:spcPts val="1200"/>
              </a:spcAft>
              <a:buSzTx/>
              <a:buFont typeface="Arial" pitchFamily="34" charset="0"/>
              <a:buChar char="•"/>
            </a:pPr>
            <a:r>
              <a:rPr lang="fr-FR" sz="1600" dirty="0" err="1" smtClean="0">
                <a:solidFill>
                  <a:schemeClr val="bg2">
                    <a:lumMod val="10000"/>
                  </a:schemeClr>
                </a:solidFill>
                <a:latin typeface="Arial" charset="0"/>
                <a:ea typeface="ＭＳ Ｐゴシック" pitchFamily="34" charset="-128"/>
              </a:rPr>
              <a:t>NexxusETL</a:t>
            </a:r>
            <a:r>
              <a:rPr lang="fr-FR" sz="1600" dirty="0" smtClean="0">
                <a:solidFill>
                  <a:schemeClr val="bg2">
                    <a:lumMod val="10000"/>
                  </a:schemeClr>
                </a:solidFill>
                <a:latin typeface="Arial" charset="0"/>
                <a:ea typeface="ＭＳ Ｐゴシック" pitchFamily="34" charset="-128"/>
              </a:rPr>
              <a:t> &amp; ONEKEY DATA LOADING….……………..........</a:t>
            </a:r>
            <a:r>
              <a:rPr lang="fr-FR" sz="1600" dirty="0" smtClean="0">
                <a:solidFill>
                  <a:srgbClr val="6F6F6F"/>
                </a:solidFill>
                <a:latin typeface="Arial" charset="0"/>
                <a:ea typeface="ＭＳ Ｐゴシック" pitchFamily="34" charset="-128"/>
              </a:rPr>
              <a:t>	</a:t>
            </a:r>
            <a:r>
              <a:rPr lang="fr-FR" sz="1600" dirty="0" smtClean="0">
                <a:solidFill>
                  <a:srgbClr val="6F6F6F"/>
                </a:solidFill>
                <a:latin typeface="Arial" charset="0"/>
                <a:ea typeface="ＭＳ Ｐゴシック" pitchFamily="34" charset="-128"/>
                <a:hlinkClick r:id="rId10" action="ppaction://hlinksldjump"/>
              </a:rPr>
              <a:t>76</a:t>
            </a:r>
            <a:endParaRPr lang="fr-FR" sz="1600" dirty="0" smtClean="0">
              <a:solidFill>
                <a:srgbClr val="6F6F6F"/>
              </a:solidFill>
              <a:latin typeface="Arial" charset="0"/>
              <a:ea typeface="ＭＳ Ｐゴシック" pitchFamily="34" charset="-128"/>
            </a:endParaRPr>
          </a:p>
          <a:p>
            <a:pPr marL="287338" indent="-228600" algn="just">
              <a:spcBef>
                <a:spcPts val="0"/>
              </a:spcBef>
              <a:spcAft>
                <a:spcPts val="1200"/>
              </a:spcAft>
              <a:buSzTx/>
              <a:buFont typeface="Arial" pitchFamily="34" charset="0"/>
              <a:buChar char="•"/>
            </a:pPr>
            <a:r>
              <a:rPr lang="en-US" sz="1600" dirty="0" smtClean="0">
                <a:latin typeface="Arial" charset="0"/>
                <a:ea typeface="ＭＳ Ｐゴシック" pitchFamily="34" charset="-128"/>
              </a:rPr>
              <a:t>ONEKEY SETTINGS IN </a:t>
            </a:r>
            <a:r>
              <a:rPr lang="en-US" sz="1600" dirty="0" err="1" smtClean="0">
                <a:latin typeface="Arial" charset="0"/>
                <a:ea typeface="ＭＳ Ｐゴシック" pitchFamily="34" charset="-128"/>
              </a:rPr>
              <a:t>NexxusETL</a:t>
            </a:r>
            <a:r>
              <a:rPr lang="en-US" sz="1600" dirty="0" smtClean="0">
                <a:latin typeface="Arial" charset="0"/>
                <a:ea typeface="ＭＳ Ｐゴシック" pitchFamily="34" charset="-128"/>
              </a:rPr>
              <a:t>….………………….………..</a:t>
            </a:r>
            <a:r>
              <a:rPr lang="en-US" sz="1600" dirty="0" smtClean="0">
                <a:solidFill>
                  <a:srgbClr val="6F6F6F"/>
                </a:solidFill>
                <a:latin typeface="Arial" charset="0"/>
                <a:ea typeface="ＭＳ Ｐゴシック" pitchFamily="34" charset="-128"/>
              </a:rPr>
              <a:t>	</a:t>
            </a:r>
            <a:r>
              <a:rPr lang="en-US" sz="1600" dirty="0" smtClean="0">
                <a:solidFill>
                  <a:srgbClr val="6F6F6F"/>
                </a:solidFill>
                <a:latin typeface="Arial" charset="0"/>
                <a:ea typeface="ＭＳ Ｐゴシック" pitchFamily="34" charset="-128"/>
                <a:hlinkClick r:id="rId11" action="ppaction://hlinksldjump"/>
              </a:rPr>
              <a:t>92</a:t>
            </a:r>
            <a:endParaRPr lang="en-US" sz="1600" dirty="0" smtClean="0">
              <a:solidFill>
                <a:srgbClr val="6F6F6F"/>
              </a:solidFill>
              <a:latin typeface="Arial" charset="0"/>
              <a:ea typeface="ＭＳ Ｐゴシック" pitchFamily="34" charset="-128"/>
            </a:endParaRPr>
          </a:p>
          <a:p>
            <a:pPr marL="287338" indent="-228600" algn="just">
              <a:spcBef>
                <a:spcPts val="0"/>
              </a:spcBef>
              <a:spcAft>
                <a:spcPts val="1200"/>
              </a:spcAft>
              <a:buSzTx/>
              <a:buFont typeface="Arial" pitchFamily="34" charset="0"/>
              <a:buChar char="•"/>
            </a:pPr>
            <a:r>
              <a:rPr lang="fr-FR" sz="1600" dirty="0" smtClean="0">
                <a:latin typeface="Arial" charset="0"/>
                <a:ea typeface="ＭＳ Ｐゴシック" pitchFamily="34" charset="-128"/>
              </a:rPr>
              <a:t>CHANGE REQUESTS MANAGEMENT………………………...</a:t>
            </a:r>
            <a:r>
              <a:rPr lang="fr-FR" sz="1600" dirty="0" smtClean="0">
                <a:solidFill>
                  <a:srgbClr val="6F6F6F"/>
                </a:solidFill>
                <a:latin typeface="Arial" charset="0"/>
                <a:ea typeface="ＭＳ Ｐゴシック" pitchFamily="34" charset="-128"/>
              </a:rPr>
              <a:t>	</a:t>
            </a:r>
            <a:r>
              <a:rPr lang="fr-FR" sz="1600" dirty="0" smtClean="0">
                <a:solidFill>
                  <a:srgbClr val="6F6F6F"/>
                </a:solidFill>
                <a:latin typeface="Arial" charset="0"/>
                <a:ea typeface="ＭＳ Ｐゴシック" pitchFamily="34" charset="-128"/>
                <a:hlinkClick r:id="rId12" action="ppaction://hlinksldjump"/>
              </a:rPr>
              <a:t>108</a:t>
            </a:r>
            <a:endParaRPr lang="fr-FR" sz="1600" dirty="0" smtClean="0">
              <a:solidFill>
                <a:srgbClr val="6F6F6F"/>
              </a:solidFill>
              <a:latin typeface="Arial" charset="0"/>
              <a:ea typeface="ＭＳ Ｐゴシック" pitchFamily="34" charset="-128"/>
            </a:endParaRPr>
          </a:p>
          <a:p>
            <a:pPr marL="287338" indent="-228600" algn="just">
              <a:spcBef>
                <a:spcPts val="0"/>
              </a:spcBef>
              <a:spcAft>
                <a:spcPts val="1200"/>
              </a:spcAft>
              <a:buSzTx/>
              <a:buFont typeface="Arial" pitchFamily="34" charset="0"/>
              <a:buChar char="•"/>
            </a:pPr>
            <a:r>
              <a:rPr lang="fr-FR" sz="1600" dirty="0" smtClean="0">
                <a:latin typeface="Arial" charset="0"/>
                <a:ea typeface="ＭＳ Ｐゴシック" pitchFamily="34" charset="-128"/>
              </a:rPr>
              <a:t>DOCUMENT UPDATES .……………………………....………..</a:t>
            </a:r>
            <a:r>
              <a:rPr lang="fr-FR" sz="1600" dirty="0" smtClean="0">
                <a:solidFill>
                  <a:srgbClr val="6F6F6F"/>
                </a:solidFill>
                <a:latin typeface="Arial" charset="0"/>
                <a:ea typeface="ＭＳ Ｐゴシック" pitchFamily="34" charset="-128"/>
              </a:rPr>
              <a:t>	</a:t>
            </a:r>
            <a:r>
              <a:rPr lang="fr-FR" sz="1600" dirty="0" smtClean="0">
                <a:solidFill>
                  <a:srgbClr val="6F6F6F"/>
                </a:solidFill>
                <a:latin typeface="Arial" charset="0"/>
                <a:ea typeface="ＭＳ Ｐゴシック" pitchFamily="34" charset="-128"/>
                <a:hlinkClick r:id="rId13" action="ppaction://hlinksldjump"/>
              </a:rPr>
              <a:t>115</a:t>
            </a:r>
            <a:endParaRPr lang="fr-FR" sz="1600" dirty="0" smtClean="0">
              <a:solidFill>
                <a:srgbClr val="6F6F6F"/>
              </a:solidFill>
              <a:latin typeface="Arial" charset="0"/>
              <a:ea typeface="ＭＳ Ｐゴシック" pitchFamily="34" charset="-128"/>
            </a:endParaRPr>
          </a:p>
        </p:txBody>
      </p:sp>
      <p:sp>
        <p:nvSpPr>
          <p:cNvPr id="5" name="Title 3"/>
          <p:cNvSpPr txBox="1">
            <a:spLocks/>
          </p:cNvSpPr>
          <p:nvPr/>
        </p:nvSpPr>
        <p:spPr bwMode="auto">
          <a:xfrm>
            <a:off x="304800" y="0"/>
            <a:ext cx="8229600" cy="990600"/>
          </a:xfrm>
          <a:prstGeom prst="rect">
            <a:avLst/>
          </a:prstGeom>
          <a:noFill/>
          <a:ln>
            <a:miter lim="800000"/>
            <a:headEnd/>
            <a:tailEnd/>
          </a:ln>
        </p:spPr>
        <p:txBody>
          <a:bodyPr vert="horz" wrap="square" lIns="91440" tIns="45720" rIns="91440" bIns="45720" numCol="1" anchor="ctr" anchorCtr="0" compatLnSpc="1">
            <a:prstTxWarp prst="textNoShape">
              <a:avLst/>
            </a:prstTxWarp>
          </a:bodyPr>
          <a:lstStyle/>
          <a:p>
            <a:r>
              <a:rPr lang="en-US" sz="3000" dirty="0" smtClean="0">
                <a:solidFill>
                  <a:schemeClr val="accent2"/>
                </a:solidFill>
                <a:latin typeface="Arial" pitchFamily="34" charset="0"/>
                <a:ea typeface="ＭＳ Ｐゴシック" pitchFamily="-107" charset="-128"/>
              </a:rPr>
              <a:t>Table of Content</a:t>
            </a:r>
            <a:endParaRPr lang="fr-FR" sz="2400" dirty="0" smtClean="0">
              <a:solidFill>
                <a:schemeClr val="accent2"/>
              </a:solidFill>
              <a:latin typeface="Arial" pitchFamily="34" charset="0"/>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75789"/>
            <a:ext cx="8279999" cy="5042461"/>
          </a:xfrm>
        </p:spPr>
        <p:txBody>
          <a:bodyPr/>
          <a:lstStyle/>
          <a:p>
            <a:pPr marL="342900" lvl="1" indent="-342900">
              <a:buSzTx/>
              <a:buFont typeface="Arial" pitchFamily="34" charset="0"/>
              <a:buChar char="•"/>
            </a:pPr>
            <a:r>
              <a:rPr lang="en-US" dirty="0" smtClean="0">
                <a:latin typeface="Arial" pitchFamily="34" charset="0"/>
                <a:ea typeface="ＭＳ Ｐゴシック" pitchFamily="34" charset="-128"/>
              </a:rPr>
              <a:t>All loading files should be in UTF-8 Format. </a:t>
            </a:r>
          </a:p>
          <a:p>
            <a:pPr marL="342900" lvl="1" indent="-342900">
              <a:buSzTx/>
              <a:buFont typeface="Arial" pitchFamily="34" charset="0"/>
              <a:buChar char="•"/>
            </a:pPr>
            <a:r>
              <a:rPr lang="en-US" dirty="0" smtClean="0">
                <a:latin typeface="Arial" pitchFamily="34" charset="0"/>
                <a:ea typeface="ＭＳ Ｐゴシック" pitchFamily="34" charset="-128"/>
              </a:rPr>
              <a:t>ANSI formatted files will be processed but special and accentuated characters will be incorrectly interpreted and will be displayed in the Front-end as “</a:t>
            </a:r>
            <a:r>
              <a:rPr lang="en-US" b="1" dirty="0" smtClean="0">
                <a:latin typeface="Arial" pitchFamily="34" charset="0"/>
                <a:ea typeface="ＭＳ Ｐゴシック" pitchFamily="34" charset="-128"/>
              </a:rPr>
              <a:t>?</a:t>
            </a:r>
            <a:r>
              <a:rPr lang="en-US" dirty="0" smtClean="0">
                <a:latin typeface="Arial" pitchFamily="34" charset="0"/>
                <a:ea typeface="ＭＳ Ｐゴシック" pitchFamily="34" charset="-128"/>
              </a:rPr>
              <a:t>”. Be careful if using Windows Notepad, since, by default, files will be saved in ANSI.</a:t>
            </a:r>
          </a:p>
          <a:p>
            <a:pPr marL="342900" lvl="1" indent="-342900">
              <a:buSzTx/>
              <a:buFont typeface="Arial" pitchFamily="34" charset="0"/>
              <a:buChar char="•"/>
            </a:pPr>
            <a:endParaRPr lang="en-US" dirty="0" smtClean="0">
              <a:latin typeface="Arial" pitchFamily="34" charset="0"/>
              <a:ea typeface="ＭＳ Ｐゴシック" pitchFamily="34" charset="-128"/>
            </a:endParaRPr>
          </a:p>
          <a:p>
            <a:pPr marL="342900" lvl="1" indent="-342900">
              <a:buSzTx/>
              <a:buFont typeface="Arial" pitchFamily="34" charset="0"/>
              <a:buChar char="•"/>
            </a:pPr>
            <a:endParaRPr lang="en-US" dirty="0" smtClean="0">
              <a:latin typeface="Arial" pitchFamily="34" charset="0"/>
              <a:ea typeface="ＭＳ Ｐゴシック" pitchFamily="34" charset="-128"/>
            </a:endParaRPr>
          </a:p>
          <a:p>
            <a:pPr marL="342900" lvl="1" indent="-342900">
              <a:buSzTx/>
              <a:buFont typeface="Arial" pitchFamily="34" charset="0"/>
              <a:buChar char="•"/>
            </a:pPr>
            <a:endParaRPr lang="en-US" dirty="0" smtClean="0">
              <a:latin typeface="Arial" pitchFamily="34" charset="0"/>
              <a:ea typeface="ＭＳ Ｐゴシック" pitchFamily="34" charset="-128"/>
            </a:endParaRPr>
          </a:p>
          <a:p>
            <a:pPr marL="342900" lvl="1" indent="-342900">
              <a:buSzTx/>
              <a:buFont typeface="Arial" pitchFamily="34" charset="0"/>
              <a:buChar char="•"/>
            </a:pPr>
            <a:endParaRPr lang="en-US" dirty="0" smtClean="0">
              <a:latin typeface="Arial" pitchFamily="34" charset="0"/>
              <a:ea typeface="ＭＳ Ｐゴシック" pitchFamily="34" charset="-128"/>
            </a:endParaRPr>
          </a:p>
          <a:p>
            <a:pPr marL="342900" lvl="1" indent="-342900">
              <a:buSzTx/>
              <a:buFont typeface="Arial" pitchFamily="34" charset="0"/>
              <a:buChar char="•"/>
            </a:pPr>
            <a:endParaRPr lang="en-US" dirty="0" smtClean="0">
              <a:latin typeface="Arial" pitchFamily="34" charset="0"/>
              <a:ea typeface="ＭＳ Ｐゴシック" pitchFamily="34" charset="-128"/>
            </a:endParaRPr>
          </a:p>
          <a:p>
            <a:pPr marL="342900" lvl="1" indent="-342900">
              <a:buSzTx/>
              <a:buFont typeface="Arial" pitchFamily="34" charset="0"/>
              <a:buChar char="•"/>
            </a:pPr>
            <a:r>
              <a:rPr lang="en-US" dirty="0" smtClean="0">
                <a:latin typeface="Arial" pitchFamily="34" charset="0"/>
                <a:ea typeface="ＭＳ Ｐゴシック" pitchFamily="34" charset="-128"/>
              </a:rPr>
              <a:t>Also, configure your Operating System to show file extensions in order to prevent errors in file naming.</a:t>
            </a:r>
          </a:p>
        </p:txBody>
      </p:sp>
      <p:sp>
        <p:nvSpPr>
          <p:cNvPr id="4" name="Title 3"/>
          <p:cNvSpPr>
            <a:spLocks noGrp="1"/>
          </p:cNvSpPr>
          <p:nvPr>
            <p:ph type="title"/>
          </p:nvPr>
        </p:nvSpPr>
        <p:spPr/>
        <p:txBody>
          <a:bodyPr/>
          <a:lstStyle/>
          <a:p>
            <a:r>
              <a:rPr lang="fr-FR" dirty="0" err="1" smtClean="0">
                <a:ea typeface="ＭＳ Ｐゴシック" pitchFamily="34" charset="-128"/>
                <a:sym typeface="Arial" pitchFamily="34" charset="0"/>
              </a:rPr>
              <a:t>Create</a:t>
            </a:r>
            <a:r>
              <a:rPr lang="fr-FR" dirty="0" smtClean="0">
                <a:ea typeface="ＭＳ Ｐゴシック" pitchFamily="34" charset="-128"/>
                <a:sym typeface="Arial" pitchFamily="34" charset="0"/>
              </a:rPr>
              <a:t> a data </a:t>
            </a:r>
            <a:r>
              <a:rPr lang="fr-FR" dirty="0" err="1" smtClean="0">
                <a:ea typeface="ＭＳ Ｐゴシック" pitchFamily="34" charset="-128"/>
                <a:sym typeface="Arial" pitchFamily="34" charset="0"/>
              </a:rPr>
              <a:t>loading</a:t>
            </a:r>
            <a:r>
              <a:rPr lang="fr-FR" dirty="0" smtClean="0">
                <a:ea typeface="ＭＳ Ｐゴシック" pitchFamily="34" charset="-128"/>
                <a:sym typeface="Arial" pitchFamily="34" charset="0"/>
              </a:rPr>
              <a:t> file</a:t>
            </a:r>
            <a:endParaRPr lang="en-GB" dirty="0"/>
          </a:p>
        </p:txBody>
      </p:sp>
      <p:pic>
        <p:nvPicPr>
          <p:cNvPr id="5" name="Picture 4" descr="warning"/>
          <p:cNvPicPr>
            <a:picLocks noChangeAspect="1" noChangeArrowheads="1"/>
          </p:cNvPicPr>
          <p:nvPr/>
        </p:nvPicPr>
        <p:blipFill>
          <a:blip r:embed="rId2" cstate="print"/>
          <a:srcRect/>
          <a:stretch>
            <a:fillRect/>
          </a:stretch>
        </p:blipFill>
        <p:spPr bwMode="auto">
          <a:xfrm>
            <a:off x="787400" y="3382251"/>
            <a:ext cx="1066800" cy="1007898"/>
          </a:xfrm>
          <a:prstGeom prst="rect">
            <a:avLst/>
          </a:prstGeom>
          <a:noFill/>
          <a:ln w="9525">
            <a:noFill/>
            <a:miter lim="800000"/>
            <a:headEnd/>
            <a:tailEnd/>
          </a:ln>
        </p:spPr>
      </p:pic>
      <p:sp>
        <p:nvSpPr>
          <p:cNvPr id="6" name="Content Placeholder 4"/>
          <p:cNvSpPr txBox="1">
            <a:spLocks/>
          </p:cNvSpPr>
          <p:nvPr/>
        </p:nvSpPr>
        <p:spPr bwMode="auto">
          <a:xfrm>
            <a:off x="1295400" y="2971800"/>
            <a:ext cx="7239000" cy="914400"/>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342900" marR="0" lvl="1" indent="-342900" algn="l" defTabSz="457200" rtl="0" eaLnBrk="1" fontAlgn="base" latinLnBrk="0" hangingPunct="1">
              <a:lnSpc>
                <a:spcPct val="100000"/>
              </a:lnSpc>
              <a:spcBef>
                <a:spcPct val="20000"/>
              </a:spcBef>
              <a:spcAft>
                <a:spcPct val="0"/>
              </a:spcAft>
              <a:buClrTx/>
              <a:buSzTx/>
              <a:buFontTx/>
              <a:buBlip>
                <a:blip r:embed="rId3"/>
              </a:buBlip>
              <a:tabLst/>
              <a:defRPr/>
            </a:pPr>
            <a:endParaRPr kumimoji="0" lang="en-US" sz="2000" b="0" i="0" u="none" strike="noStrike" kern="1200" cap="none" spc="0" normalizeH="0" baseline="0" noProof="0" dirty="0" smtClean="0">
              <a:ln>
                <a:noFill/>
              </a:ln>
              <a:solidFill>
                <a:srgbClr val="008CDD"/>
              </a:solidFill>
              <a:effectLst/>
              <a:uLnTx/>
              <a:uFillTx/>
              <a:latin typeface="Arial" pitchFamily="34" charset="0"/>
              <a:ea typeface="ＭＳ Ｐゴシック" pitchFamily="34" charset="-128"/>
              <a:cs typeface="ＭＳ Ｐゴシック"/>
            </a:endParaRPr>
          </a:p>
          <a:p>
            <a:pPr marL="342900" marR="0" lvl="1" indent="-342900" algn="l" defTabSz="457200" rtl="0" eaLnBrk="1" fontAlgn="base" latinLnBrk="0" hangingPunct="1">
              <a:lnSpc>
                <a:spcPct val="100000"/>
              </a:lnSpc>
              <a:spcBef>
                <a:spcPct val="20000"/>
              </a:spcBef>
              <a:spcAft>
                <a:spcPct val="0"/>
              </a:spcAft>
              <a:buClrTx/>
              <a:buSzTx/>
              <a:buFontTx/>
              <a:buBlip>
                <a:blip r:embed="rId3"/>
              </a:buBlip>
              <a:tabLst/>
              <a:defRPr/>
            </a:pPr>
            <a:endParaRPr kumimoji="0" lang="en-US" sz="2000" b="0" i="0" u="none" strike="noStrike" kern="1200" cap="none" spc="0" normalizeH="0" baseline="0" noProof="0" dirty="0" smtClean="0">
              <a:ln>
                <a:noFill/>
              </a:ln>
              <a:solidFill>
                <a:srgbClr val="008CDD"/>
              </a:solidFill>
              <a:effectLst/>
              <a:uLnTx/>
              <a:uFillTx/>
              <a:latin typeface="Arial" pitchFamily="34" charset="0"/>
              <a:ea typeface="ＭＳ Ｐゴシック" pitchFamily="34" charset="-128"/>
              <a:cs typeface="ＭＳ Ｐゴシック"/>
            </a:endParaRPr>
          </a:p>
          <a:p>
            <a:pPr marL="342900" marR="0" lvl="1" indent="-342900" algn="l" defTabSz="457200" rtl="0" eaLnBrk="1" fontAlgn="base" latinLnBrk="0" hangingPunct="1">
              <a:lnSpc>
                <a:spcPct val="100000"/>
              </a:lnSpc>
              <a:spcBef>
                <a:spcPct val="20000"/>
              </a:spcBef>
              <a:spcAft>
                <a:spcPct val="0"/>
              </a:spcAft>
              <a:buClrTx/>
              <a:buSzTx/>
              <a:buFontTx/>
              <a:buBlip>
                <a:blip r:embed="rId3"/>
              </a:buBlip>
              <a:tabLst/>
              <a:defRPr/>
            </a:pPr>
            <a:endParaRPr kumimoji="0" lang="en-US" sz="2000" b="0" i="0" u="none" strike="noStrike" kern="1200" cap="none" spc="0" normalizeH="0" baseline="0" noProof="0" dirty="0" smtClean="0">
              <a:ln>
                <a:noFill/>
              </a:ln>
              <a:solidFill>
                <a:srgbClr val="008CDD"/>
              </a:solidFill>
              <a:effectLst/>
              <a:uLnTx/>
              <a:uFillTx/>
              <a:latin typeface="Arial" pitchFamily="34" charset="0"/>
              <a:ea typeface="ＭＳ Ｐゴシック" pitchFamily="34" charset="-128"/>
              <a:cs typeface="ＭＳ Ｐゴシック"/>
            </a:endParaRPr>
          </a:p>
          <a:p>
            <a:pPr marL="342900" marR="0" lvl="1" indent="-342900" algn="l" defTabSz="457200" rtl="0" eaLnBrk="1" fontAlgn="base" latinLnBrk="0" hangingPunct="1">
              <a:lnSpc>
                <a:spcPct val="100000"/>
              </a:lnSpc>
              <a:spcBef>
                <a:spcPct val="20000"/>
              </a:spcBef>
              <a:spcAft>
                <a:spcPct val="0"/>
              </a:spcAft>
              <a:buClrTx/>
              <a:buSzTx/>
              <a:buFontTx/>
              <a:buBlip>
                <a:blip r:embed="rId3"/>
              </a:buBlip>
              <a:tabLst/>
              <a:defRPr/>
            </a:pPr>
            <a:endParaRPr kumimoji="0" lang="en-US" sz="2000" b="0" i="0" u="none" strike="noStrike" kern="1200" cap="none" spc="0" normalizeH="0" baseline="0" noProof="0" dirty="0" smtClean="0">
              <a:ln>
                <a:noFill/>
              </a:ln>
              <a:solidFill>
                <a:srgbClr val="008CDD"/>
              </a:solidFill>
              <a:effectLst/>
              <a:uLnTx/>
              <a:uFillTx/>
              <a:latin typeface="Arial" pitchFamily="34" charset="0"/>
              <a:ea typeface="ＭＳ Ｐゴシック" pitchFamily="34" charset="-128"/>
              <a:cs typeface="ＭＳ Ｐゴシック"/>
            </a:endParaRPr>
          </a:p>
          <a:p>
            <a:pPr marL="342900" marR="0" lvl="1" indent="-342900" algn="l" defTabSz="457200" rtl="0" eaLnBrk="1" fontAlgn="base" latinLnBrk="0" hangingPunct="1">
              <a:lnSpc>
                <a:spcPct val="100000"/>
              </a:lnSpc>
              <a:spcBef>
                <a:spcPct val="20000"/>
              </a:spcBef>
              <a:spcAft>
                <a:spcPct val="0"/>
              </a:spcAft>
              <a:buClrTx/>
              <a:buSzTx/>
              <a:tabLst/>
              <a:defRPr/>
            </a:pPr>
            <a:endParaRPr kumimoji="0" lang="en-US" sz="2000" b="0" i="0" u="none" strike="noStrike" kern="1200" cap="none" spc="0" normalizeH="0" baseline="0" noProof="0" dirty="0" smtClean="0">
              <a:ln>
                <a:noFill/>
              </a:ln>
              <a:solidFill>
                <a:srgbClr val="008CDD"/>
              </a:solidFill>
              <a:effectLst/>
              <a:uLnTx/>
              <a:uFillTx/>
              <a:latin typeface="Arial" pitchFamily="34" charset="0"/>
              <a:ea typeface="ＭＳ Ｐゴシック" pitchFamily="34" charset="-128"/>
              <a:cs typeface="ＭＳ Ｐゴシック"/>
            </a:endParaRPr>
          </a:p>
          <a:p>
            <a:pPr marL="342900" marR="0" lvl="0" indent="-342900" algn="l" defTabSz="457200" rtl="0" eaLnBrk="1" fontAlgn="base" latinLnBrk="0" hangingPunct="1">
              <a:lnSpc>
                <a:spcPct val="100000"/>
              </a:lnSpc>
              <a:spcBef>
                <a:spcPct val="20000"/>
              </a:spcBef>
              <a:spcAft>
                <a:spcPct val="0"/>
              </a:spcAft>
              <a:buClrTx/>
              <a:buSzTx/>
              <a:buFontTx/>
              <a:buBlip>
                <a:blip r:embed="rId3"/>
              </a:buBlip>
              <a:tabLst/>
              <a:defRPr/>
            </a:pPr>
            <a:endParaRPr kumimoji="0" lang="en-US" sz="2400" b="1" i="0" u="none" strike="noStrike" kern="1200" cap="none" spc="0" normalizeH="0" baseline="0" noProof="0" dirty="0" smtClean="0">
              <a:ln>
                <a:noFill/>
              </a:ln>
              <a:solidFill>
                <a:srgbClr val="008CDD"/>
              </a:solidFill>
              <a:effectLst/>
              <a:uLnTx/>
              <a:uFillTx/>
              <a:latin typeface="Arial" pitchFamily="34" charset="0"/>
              <a:ea typeface="ＭＳ Ｐゴシック" pitchFamily="34" charset="-128"/>
              <a:cs typeface="ＭＳ Ｐゴシック" pitchFamily="-107" charset="-128"/>
            </a:endParaRPr>
          </a:p>
        </p:txBody>
      </p:sp>
      <p:grpSp>
        <p:nvGrpSpPr>
          <p:cNvPr id="8" name="Group 7"/>
          <p:cNvGrpSpPr/>
          <p:nvPr/>
        </p:nvGrpSpPr>
        <p:grpSpPr>
          <a:xfrm>
            <a:off x="2881062" y="2854374"/>
            <a:ext cx="3441828" cy="2508738"/>
            <a:chOff x="1935407" y="2691912"/>
            <a:chExt cx="3441828" cy="2508738"/>
          </a:xfrm>
        </p:grpSpPr>
        <p:pic>
          <p:nvPicPr>
            <p:cNvPr id="9" name="Picture 2"/>
            <p:cNvPicPr>
              <a:picLocks noChangeAspect="1" noChangeArrowheads="1"/>
            </p:cNvPicPr>
            <p:nvPr/>
          </p:nvPicPr>
          <p:blipFill>
            <a:blip r:embed="rId4" cstate="print"/>
            <a:srcRect/>
            <a:stretch>
              <a:fillRect/>
            </a:stretch>
          </p:blipFill>
          <p:spPr bwMode="auto">
            <a:xfrm>
              <a:off x="1935407" y="2691912"/>
              <a:ext cx="3441828" cy="2501412"/>
            </a:xfrm>
            <a:prstGeom prst="rect">
              <a:avLst/>
            </a:prstGeom>
            <a:noFill/>
            <a:ln w="9525">
              <a:noFill/>
              <a:miter lim="800000"/>
              <a:headEnd/>
              <a:tailEnd/>
            </a:ln>
          </p:spPr>
        </p:pic>
        <p:sp>
          <p:nvSpPr>
            <p:cNvPr id="10" name="Rectangle 9"/>
            <p:cNvSpPr/>
            <p:nvPr/>
          </p:nvSpPr>
          <p:spPr>
            <a:xfrm>
              <a:off x="3276600" y="4710113"/>
              <a:ext cx="1072662" cy="490537"/>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1" name="Footer Placeholder 2"/>
          <p:cNvSpPr>
            <a:spLocks noGrp="1"/>
          </p:cNvSpPr>
          <p:nvPr>
            <p:ph type="ftr" sz="quarter" idx="12"/>
          </p:nvPr>
        </p:nvSpPr>
        <p:spPr>
          <a:xfrm>
            <a:off x="622300" y="6318250"/>
            <a:ext cx="5727700" cy="365125"/>
          </a:xfrm>
        </p:spPr>
        <p:txBody>
          <a:bodyPr/>
          <a:lstStyle/>
          <a:p>
            <a:r>
              <a:rPr lang="en-GB" dirty="0" smtClean="0"/>
              <a:t>IMS Health Confidential</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2000"/>
                                        <p:tgtEl>
                                          <p:spTgt spid="8"/>
                                        </p:tgtEl>
                                      </p:cBhvr>
                                    </p:animEffect>
                                  </p:childTnLst>
                                </p:cTn>
                              </p:par>
                            </p:childTnLst>
                          </p:cTn>
                        </p:par>
                        <p:par>
                          <p:cTn id="11" fill="hold">
                            <p:stCondLst>
                              <p:cond delay="2000"/>
                            </p:stCondLst>
                            <p:childTnLst>
                              <p:par>
                                <p:cTn id="12" presetID="10" presetClass="exit" presetSubtype="0" fill="hold" nodeType="afterEffect">
                                  <p:stCondLst>
                                    <p:cond delay="0"/>
                                  </p:stCondLst>
                                  <p:childTnLst>
                                    <p:animEffect transition="out" filter="fade">
                                      <p:cBhvr>
                                        <p:cTn id="13" dur="500"/>
                                        <p:tgtEl>
                                          <p:spTgt spid="5"/>
                                        </p:tgtEl>
                                      </p:cBhvr>
                                    </p:animEffect>
                                    <p:set>
                                      <p:cBhvr>
                                        <p:cTn id="14" dur="1" fill="hold">
                                          <p:stCondLst>
                                            <p:cond delay="499"/>
                                          </p:stCondLst>
                                        </p:cTn>
                                        <p:tgtEl>
                                          <p:spTgt spid="5"/>
                                        </p:tgtEl>
                                        <p:attrNameLst>
                                          <p:attrName>style.visibility</p:attrName>
                                        </p:attrNameLst>
                                      </p:cBhvr>
                                      <p:to>
                                        <p:strVal val="hidden"/>
                                      </p:to>
                                    </p:set>
                                  </p:childTnLst>
                                </p:cTn>
                              </p:par>
                            </p:childTnLst>
                          </p:cTn>
                        </p:par>
                        <p:par>
                          <p:cTn id="15" fill="hold">
                            <p:stCondLst>
                              <p:cond delay="2500"/>
                            </p:stCondLst>
                            <p:childTnLst>
                              <p:par>
                                <p:cTn id="16" presetID="10"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 </a:t>
            </a:r>
            <a:r>
              <a:rPr lang="en-US" dirty="0" err="1" smtClean="0"/>
              <a:t>Idl</a:t>
            </a:r>
            <a:r>
              <a:rPr lang="en-US" dirty="0" smtClean="0"/>
              <a:t> file must be in contained in a zip archive before being uploaded on </a:t>
            </a:r>
            <a:r>
              <a:rPr lang="en-US" dirty="0" err="1" smtClean="0"/>
              <a:t>MoveIt</a:t>
            </a:r>
            <a:r>
              <a:rPr lang="en-US" dirty="0" smtClean="0"/>
              <a:t>. Not archived </a:t>
            </a:r>
            <a:r>
              <a:rPr lang="en-US" dirty="0" err="1" smtClean="0"/>
              <a:t>idl</a:t>
            </a:r>
            <a:r>
              <a:rPr lang="en-US" dirty="0" smtClean="0"/>
              <a:t> files will be ignored.</a:t>
            </a:r>
          </a:p>
          <a:p>
            <a:r>
              <a:rPr lang="en-US" dirty="0" smtClean="0"/>
              <a:t>The name format must be:</a:t>
            </a:r>
          </a:p>
          <a:p>
            <a:pPr lvl="1"/>
            <a:r>
              <a:rPr lang="en-US" b="1" dirty="0" smtClean="0"/>
              <a:t>&lt;</a:t>
            </a:r>
            <a:r>
              <a:rPr lang="en-US" b="1" dirty="0" err="1" smtClean="0"/>
              <a:t>clientcode</a:t>
            </a:r>
            <a:r>
              <a:rPr lang="en-US" b="1" dirty="0" smtClean="0"/>
              <a:t>&gt;_timestamp.zip</a:t>
            </a:r>
          </a:p>
          <a:p>
            <a:pPr lvl="1"/>
            <a:r>
              <a:rPr lang="en-US" dirty="0" smtClean="0"/>
              <a:t>e.g.: </a:t>
            </a:r>
            <a:r>
              <a:rPr lang="en-US" sz="1600" dirty="0" smtClean="0">
                <a:solidFill>
                  <a:srgbClr val="008CDD"/>
                </a:solidFill>
                <a:latin typeface="Arial" pitchFamily="34" charset="0"/>
                <a:ea typeface="ＭＳ Ｐゴシック" pitchFamily="34" charset="-128"/>
              </a:rPr>
              <a:t>CTC_20150801153212.zip</a:t>
            </a: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fr-FR" dirty="0" err="1" smtClean="0">
                <a:ea typeface="ＭＳ Ｐゴシック" pitchFamily="34" charset="-128"/>
                <a:sym typeface="Arial" pitchFamily="34" charset="0"/>
              </a:rPr>
              <a:t>Create</a:t>
            </a:r>
            <a:r>
              <a:rPr lang="fr-FR" dirty="0" smtClean="0">
                <a:ea typeface="ＭＳ Ｐゴシック" pitchFamily="34" charset="-128"/>
                <a:sym typeface="Arial" pitchFamily="34" charset="0"/>
              </a:rPr>
              <a:t> a data </a:t>
            </a:r>
            <a:r>
              <a:rPr lang="fr-FR" dirty="0" err="1" smtClean="0">
                <a:ea typeface="ＭＳ Ｐゴシック" pitchFamily="34" charset="-128"/>
                <a:sym typeface="Arial" pitchFamily="34" charset="0"/>
              </a:rPr>
              <a:t>loading</a:t>
            </a:r>
            <a:r>
              <a:rPr lang="fr-FR" dirty="0" smtClean="0">
                <a:ea typeface="ＭＳ Ｐゴシック" pitchFamily="34" charset="-128"/>
                <a:sym typeface="Arial" pitchFamily="34" charset="0"/>
              </a:rPr>
              <a:t> file</a:t>
            </a:r>
            <a:endParaRPr lang="en-GB" dirty="0"/>
          </a:p>
        </p:txBody>
      </p:sp>
      <p:cxnSp>
        <p:nvCxnSpPr>
          <p:cNvPr id="6" name="Straight Arrow Connector 5"/>
          <p:cNvCxnSpPr/>
          <p:nvPr/>
        </p:nvCxnSpPr>
        <p:spPr>
          <a:xfrm>
            <a:off x="2971800" y="4737100"/>
            <a:ext cx="2209800" cy="0"/>
          </a:xfrm>
          <a:prstGeom prst="straightConnector1">
            <a:avLst/>
          </a:prstGeom>
          <a:ln>
            <a:tailEnd type="arrow"/>
          </a:ln>
          <a:effectLst>
            <a:outerShdw blurRad="50800" dist="38100" algn="l"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pic>
        <p:nvPicPr>
          <p:cNvPr id="7" name="Picture 5"/>
          <p:cNvPicPr>
            <a:picLocks noChangeAspect="1" noChangeArrowheads="1"/>
          </p:cNvPicPr>
          <p:nvPr/>
        </p:nvPicPr>
        <p:blipFill>
          <a:blip r:embed="rId2" cstate="print"/>
          <a:srcRect/>
          <a:stretch>
            <a:fillRect/>
          </a:stretch>
        </p:blipFill>
        <p:spPr bwMode="auto">
          <a:xfrm>
            <a:off x="1785938" y="4125521"/>
            <a:ext cx="848726" cy="1127760"/>
          </a:xfrm>
          <a:prstGeom prst="rect">
            <a:avLst/>
          </a:prstGeom>
          <a:ln>
            <a:noFill/>
          </a:ln>
          <a:effectLst>
            <a:outerShdw blurRad="292100" dist="139700" dir="2700000" algn="tl" rotWithShape="0">
              <a:srgbClr val="333333">
                <a:alpha val="65000"/>
              </a:srgbClr>
            </a:outerShdw>
          </a:effectLst>
        </p:spPr>
      </p:pic>
      <p:pic>
        <p:nvPicPr>
          <p:cNvPr id="8" name="Picture 3"/>
          <p:cNvPicPr>
            <a:picLocks noChangeAspect="1" noChangeArrowheads="1"/>
          </p:cNvPicPr>
          <p:nvPr/>
        </p:nvPicPr>
        <p:blipFill>
          <a:blip r:embed="rId3" cstate="print"/>
          <a:srcRect l="2212" t="3877" r="2655" b="1339"/>
          <a:stretch>
            <a:fillRect/>
          </a:stretch>
        </p:blipFill>
        <p:spPr bwMode="auto">
          <a:xfrm>
            <a:off x="5418773" y="4216083"/>
            <a:ext cx="1023937" cy="104775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MoveIt</a:t>
            </a:r>
            <a:endParaRPr lang="en-US" dirty="0"/>
          </a:p>
        </p:txBody>
      </p:sp>
    </p:spTree>
    <p:extLst>
      <p:ext uri="{BB962C8B-B14F-4D97-AF65-F5344CB8AC3E}">
        <p14:creationId xmlns="" xmlns:p14="http://schemas.microsoft.com/office/powerpoint/2010/main" val="4854817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buSzTx/>
              <a:buFont typeface="Arial" pitchFamily="34" charset="0"/>
              <a:buChar char="•"/>
            </a:pPr>
            <a:r>
              <a:rPr lang="en-US" dirty="0" smtClean="0"/>
              <a:t> </a:t>
            </a:r>
            <a:r>
              <a:rPr lang="en-US" dirty="0" err="1" smtClean="0"/>
              <a:t>MoveIT</a:t>
            </a:r>
            <a:r>
              <a:rPr lang="en-US" dirty="0" smtClean="0"/>
              <a:t> is a File Transfer Protocol (FTP) used to deposit and retrieve zip archives on and from the </a:t>
            </a:r>
            <a:r>
              <a:rPr lang="en-US" dirty="0" err="1" smtClean="0"/>
              <a:t>Nexxus</a:t>
            </a:r>
            <a:r>
              <a:rPr lang="en-US" dirty="0" smtClean="0"/>
              <a:t> MI application server.</a:t>
            </a:r>
            <a:endParaRPr lang="en-US" dirty="0" smtClean="0">
              <a:latin typeface="Arial" pitchFamily="34" charset="0"/>
              <a:ea typeface="ＭＳ Ｐゴシック" pitchFamily="34" charset="-128"/>
            </a:endParaRP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fr-FR" dirty="0" smtClean="0">
                <a:ea typeface="ＭＳ Ｐゴシック" pitchFamily="34" charset="-128"/>
                <a:sym typeface="Arial" pitchFamily="34" charset="0"/>
              </a:rPr>
              <a:t>Data </a:t>
            </a:r>
            <a:r>
              <a:rPr lang="fr-FR" dirty="0" err="1" smtClean="0">
                <a:ea typeface="ＭＳ Ｐゴシック" pitchFamily="34" charset="-128"/>
                <a:sym typeface="Arial" pitchFamily="34" charset="0"/>
              </a:rPr>
              <a:t>loading</a:t>
            </a:r>
            <a:endParaRPr lang="en-GB" dirty="0"/>
          </a:p>
        </p:txBody>
      </p:sp>
      <p:pic>
        <p:nvPicPr>
          <p:cNvPr id="101377" name="Picture 1"/>
          <p:cNvPicPr>
            <a:picLocks noChangeAspect="1" noChangeArrowheads="1"/>
          </p:cNvPicPr>
          <p:nvPr/>
        </p:nvPicPr>
        <p:blipFill>
          <a:blip r:embed="rId2" cstate="print"/>
          <a:srcRect/>
          <a:stretch>
            <a:fillRect/>
          </a:stretch>
        </p:blipFill>
        <p:spPr bwMode="auto">
          <a:xfrm>
            <a:off x="495443" y="2531182"/>
            <a:ext cx="8178318" cy="3364498"/>
          </a:xfrm>
          <a:prstGeom prst="rect">
            <a:avLst/>
          </a:prstGeom>
          <a:noFill/>
          <a:ln w="3175">
            <a:solidFill>
              <a:schemeClr val="tx1"/>
            </a:solidFill>
            <a:miter lim="800000"/>
            <a:headEnd/>
            <a:tailEnd/>
          </a:ln>
        </p:spPr>
      </p:pic>
      <p:sp>
        <p:nvSpPr>
          <p:cNvPr id="7" name="Rectangle à coins arrondis 4"/>
          <p:cNvSpPr>
            <a:spLocks noChangeArrowheads="1"/>
          </p:cNvSpPr>
          <p:nvPr/>
        </p:nvSpPr>
        <p:spPr bwMode="auto">
          <a:xfrm>
            <a:off x="6682418" y="1991201"/>
            <a:ext cx="2083296" cy="340519"/>
          </a:xfrm>
          <a:prstGeom prst="wedgeRoundRectCallout">
            <a:avLst>
              <a:gd name="adj1" fmla="val -88662"/>
              <a:gd name="adj2" fmla="val 170972"/>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Login Page</a:t>
            </a:r>
            <a:endParaRPr lang="en-GB" sz="1400" dirty="0">
              <a:cs typeface="Arial" charset="0"/>
              <a:sym typeface="Arial"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buSzTx/>
              <a:buFont typeface="Arial" pitchFamily="34" charset="0"/>
              <a:buChar char="•"/>
            </a:pPr>
            <a:r>
              <a:rPr lang="en-US" dirty="0" smtClean="0"/>
              <a:t> </a:t>
            </a:r>
            <a:r>
              <a:rPr lang="en-US" dirty="0" smtClean="0">
                <a:latin typeface="Arial" pitchFamily="34" charset="0"/>
                <a:ea typeface="ＭＳ Ｐゴシック" pitchFamily="34" charset="-128"/>
              </a:rPr>
              <a:t>Once logged in, select the company folder</a:t>
            </a:r>
          </a:p>
          <a:p>
            <a:pPr lvl="1">
              <a:buSzTx/>
              <a:buFont typeface="Arial" pitchFamily="34" charset="0"/>
              <a:buChar char="•"/>
            </a:pPr>
            <a:endParaRPr lang="en-US" dirty="0" smtClean="0">
              <a:latin typeface="Arial" pitchFamily="34" charset="0"/>
              <a:ea typeface="ＭＳ Ｐゴシック" pitchFamily="34" charset="-128"/>
            </a:endParaRP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fr-FR" dirty="0" smtClean="0">
                <a:ea typeface="ＭＳ Ｐゴシック" pitchFamily="34" charset="-128"/>
                <a:sym typeface="Arial" pitchFamily="34" charset="0"/>
              </a:rPr>
              <a:t>Data </a:t>
            </a:r>
            <a:r>
              <a:rPr lang="fr-FR" dirty="0" err="1" smtClean="0">
                <a:ea typeface="ＭＳ Ｐゴシック" pitchFamily="34" charset="-128"/>
                <a:sym typeface="Arial" pitchFamily="34" charset="0"/>
              </a:rPr>
              <a:t>loading</a:t>
            </a:r>
            <a:endParaRPr lang="en-GB" dirty="0"/>
          </a:p>
        </p:txBody>
      </p:sp>
      <p:pic>
        <p:nvPicPr>
          <p:cNvPr id="100354" name="Picture 2"/>
          <p:cNvPicPr>
            <a:picLocks noChangeAspect="1" noChangeArrowheads="1"/>
          </p:cNvPicPr>
          <p:nvPr/>
        </p:nvPicPr>
        <p:blipFill>
          <a:blip r:embed="rId2" cstate="print"/>
          <a:srcRect l="876"/>
          <a:stretch>
            <a:fillRect/>
          </a:stretch>
        </p:blipFill>
        <p:spPr bwMode="auto">
          <a:xfrm>
            <a:off x="833438" y="2047287"/>
            <a:ext cx="7543800" cy="3867150"/>
          </a:xfrm>
          <a:prstGeom prst="rect">
            <a:avLst/>
          </a:prstGeom>
          <a:noFill/>
          <a:ln w="3175">
            <a:solidFill>
              <a:schemeClr val="tx1"/>
            </a:solid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1">
              <a:buSzTx/>
              <a:buFont typeface="Arial" pitchFamily="34" charset="0"/>
              <a:buChar char="•"/>
            </a:pPr>
            <a:r>
              <a:rPr lang="en-US" dirty="0" smtClean="0"/>
              <a:t> </a:t>
            </a:r>
            <a:r>
              <a:rPr lang="en-US" dirty="0" smtClean="0">
                <a:latin typeface="Arial" pitchFamily="34" charset="0"/>
                <a:ea typeface="ＭＳ Ｐゴシック" pitchFamily="34" charset="-128"/>
                <a:cs typeface="ＭＳ Ｐゴシック"/>
              </a:rPr>
              <a:t>And select the </a:t>
            </a:r>
            <a:r>
              <a:rPr lang="en-US" dirty="0" smtClean="0">
                <a:cs typeface="ＭＳ Ｐゴシック"/>
              </a:rPr>
              <a:t>‘</a:t>
            </a:r>
            <a:r>
              <a:rPr lang="en-US" dirty="0" err="1" smtClean="0">
                <a:cs typeface="ＭＳ Ｐゴシック"/>
              </a:rPr>
              <a:t>ImportFileToMI</a:t>
            </a:r>
            <a:r>
              <a:rPr lang="en-US" dirty="0" smtClean="0">
                <a:cs typeface="ＭＳ Ｐゴシック"/>
              </a:rPr>
              <a:t>’ </a:t>
            </a:r>
            <a:r>
              <a:rPr lang="en-US" dirty="0" smtClean="0">
                <a:latin typeface="Arial" pitchFamily="34" charset="0"/>
                <a:ea typeface="ＭＳ Ｐゴシック" pitchFamily="34" charset="-128"/>
                <a:cs typeface="ＭＳ Ｐゴシック"/>
              </a:rPr>
              <a:t>directory</a:t>
            </a:r>
            <a:endParaRPr lang="en-US" sz="1600" dirty="0" smtClean="0">
              <a:latin typeface="Arial" pitchFamily="34" charset="0"/>
              <a:ea typeface="ＭＳ Ｐゴシック" pitchFamily="34" charset="-128"/>
              <a:cs typeface="ＭＳ Ｐゴシック"/>
            </a:endParaRPr>
          </a:p>
          <a:p>
            <a:pPr lvl="1">
              <a:buSzTx/>
              <a:buFont typeface="Arial" pitchFamily="34" charset="0"/>
              <a:buChar char="•"/>
            </a:pPr>
            <a:endParaRPr lang="en-US" dirty="0" smtClean="0">
              <a:latin typeface="Arial" pitchFamily="34" charset="0"/>
              <a:ea typeface="ＭＳ Ｐゴシック" pitchFamily="34" charset="-128"/>
            </a:endParaRPr>
          </a:p>
          <a:p>
            <a:pPr lvl="1">
              <a:buSzTx/>
              <a:buFont typeface="Arial" pitchFamily="34" charset="0"/>
              <a:buChar char="•"/>
            </a:pPr>
            <a:endParaRPr lang="en-US" dirty="0" smtClean="0">
              <a:latin typeface="Arial" pitchFamily="34" charset="0"/>
              <a:ea typeface="ＭＳ Ｐゴシック" pitchFamily="34" charset="-128"/>
            </a:endParaRP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fr-FR" dirty="0" smtClean="0">
                <a:ea typeface="ＭＳ Ｐゴシック" pitchFamily="34" charset="-128"/>
                <a:sym typeface="Arial" pitchFamily="34" charset="0"/>
              </a:rPr>
              <a:t>Data </a:t>
            </a:r>
            <a:r>
              <a:rPr lang="fr-FR" dirty="0" err="1" smtClean="0">
                <a:ea typeface="ＭＳ Ｐゴシック" pitchFamily="34" charset="-128"/>
                <a:sym typeface="Arial" pitchFamily="34" charset="0"/>
              </a:rPr>
              <a:t>loading</a:t>
            </a:r>
            <a:endParaRPr lang="en-GB" dirty="0"/>
          </a:p>
        </p:txBody>
      </p:sp>
      <p:pic>
        <p:nvPicPr>
          <p:cNvPr id="7" name="Picture 2"/>
          <p:cNvPicPr>
            <a:picLocks noChangeAspect="1" noChangeArrowheads="1"/>
          </p:cNvPicPr>
          <p:nvPr/>
        </p:nvPicPr>
        <p:blipFill>
          <a:blip r:embed="rId2" cstate="print"/>
          <a:srcRect t="22558" r="48906" b="46680"/>
          <a:stretch>
            <a:fillRect/>
          </a:stretch>
        </p:blipFill>
        <p:spPr bwMode="auto">
          <a:xfrm>
            <a:off x="1295396" y="2479794"/>
            <a:ext cx="6229350" cy="3000375"/>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3397592" y="4557400"/>
            <a:ext cx="4127154" cy="460370"/>
          </a:xfrm>
          <a:prstGeom prst="rect">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p:nvSpPr>
        <p:spPr>
          <a:xfrm>
            <a:off x="3397592" y="5019799"/>
            <a:ext cx="4127154" cy="460370"/>
          </a:xfrm>
          <a:prstGeom prst="rect">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Rectangle à coins arrondis 4"/>
          <p:cNvSpPr>
            <a:spLocks noChangeArrowheads="1"/>
          </p:cNvSpPr>
          <p:nvPr/>
        </p:nvSpPr>
        <p:spPr bwMode="auto">
          <a:xfrm>
            <a:off x="5705216" y="5159158"/>
            <a:ext cx="3279775" cy="340519"/>
          </a:xfrm>
          <a:prstGeom prst="wedgeRoundRectCallout">
            <a:avLst>
              <a:gd name="adj1" fmla="val -76814"/>
              <a:gd name="adj2" fmla="val -2407"/>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Non-</a:t>
            </a:r>
            <a:r>
              <a:rPr lang="en-GB" sz="1400" dirty="0" err="1" smtClean="0">
                <a:cs typeface="Arial" charset="0"/>
                <a:sym typeface="Arial" charset="0"/>
              </a:rPr>
              <a:t>OneKey</a:t>
            </a:r>
            <a:r>
              <a:rPr lang="en-GB" sz="1400" dirty="0" smtClean="0">
                <a:cs typeface="Arial" charset="0"/>
                <a:sym typeface="Arial" charset="0"/>
              </a:rPr>
              <a:t> archives directories</a:t>
            </a:r>
            <a:endParaRPr lang="en-GB" sz="1400" dirty="0">
              <a:cs typeface="Arial" charset="0"/>
              <a:sym typeface="Arial" charset="0"/>
            </a:endParaRPr>
          </a:p>
        </p:txBody>
      </p:sp>
      <p:sp>
        <p:nvSpPr>
          <p:cNvPr id="10" name="Rectangle à coins arrondis 4"/>
          <p:cNvSpPr>
            <a:spLocks noChangeArrowheads="1"/>
          </p:cNvSpPr>
          <p:nvPr/>
        </p:nvSpPr>
        <p:spPr bwMode="auto">
          <a:xfrm>
            <a:off x="5705217" y="4148778"/>
            <a:ext cx="3279775" cy="817245"/>
          </a:xfrm>
          <a:prstGeom prst="wedgeRoundRectCallout">
            <a:avLst>
              <a:gd name="adj1" fmla="val -73329"/>
              <a:gd name="adj2" fmla="val 38728"/>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err="1" smtClean="0">
                <a:cs typeface="Arial" charset="0"/>
                <a:sym typeface="Arial" charset="0"/>
              </a:rPr>
              <a:t>OneKey</a:t>
            </a:r>
            <a:r>
              <a:rPr lang="en-GB" sz="1400" dirty="0" smtClean="0">
                <a:cs typeface="Arial" charset="0"/>
                <a:sym typeface="Arial" charset="0"/>
              </a:rPr>
              <a:t> archives directories (here, “Client” stands for Pharmaceutical client</a:t>
            </a:r>
            <a:endParaRPr lang="en-GB" sz="1400" dirty="0">
              <a:cs typeface="Arial" charset="0"/>
              <a:sym typeface="Arial"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fr-FR" dirty="0" smtClean="0">
                <a:ea typeface="ＭＳ Ｐゴシック" pitchFamily="34" charset="-128"/>
                <a:sym typeface="Arial" pitchFamily="34" charset="0"/>
              </a:rPr>
              <a:t>Data </a:t>
            </a:r>
            <a:r>
              <a:rPr lang="fr-FR" dirty="0" err="1" smtClean="0">
                <a:ea typeface="ＭＳ Ｐゴシック" pitchFamily="34" charset="-128"/>
                <a:sym typeface="Arial" pitchFamily="34" charset="0"/>
              </a:rPr>
              <a:t>loading</a:t>
            </a:r>
            <a:endParaRPr lang="en-GB" dirty="0"/>
          </a:p>
        </p:txBody>
      </p:sp>
      <p:grpSp>
        <p:nvGrpSpPr>
          <p:cNvPr id="10" name="Group 9"/>
          <p:cNvGrpSpPr/>
          <p:nvPr/>
        </p:nvGrpSpPr>
        <p:grpSpPr>
          <a:xfrm>
            <a:off x="128954" y="1568695"/>
            <a:ext cx="8891890" cy="4429173"/>
            <a:chOff x="152400" y="1685925"/>
            <a:chExt cx="8891890" cy="4429173"/>
          </a:xfrm>
        </p:grpSpPr>
        <p:pic>
          <p:nvPicPr>
            <p:cNvPr id="14" name="Picture 2"/>
            <p:cNvPicPr>
              <a:picLocks noChangeAspect="1" noChangeArrowheads="1"/>
            </p:cNvPicPr>
            <p:nvPr/>
          </p:nvPicPr>
          <p:blipFill>
            <a:blip r:embed="rId2" cstate="print"/>
            <a:srcRect t="22631" r="2220" b="16487"/>
            <a:stretch>
              <a:fillRect/>
            </a:stretch>
          </p:blipFill>
          <p:spPr bwMode="auto">
            <a:xfrm>
              <a:off x="152400" y="1685925"/>
              <a:ext cx="8891890" cy="4429173"/>
            </a:xfrm>
            <a:prstGeom prst="rect">
              <a:avLst/>
            </a:prstGeom>
            <a:ln>
              <a:noFill/>
            </a:ln>
            <a:effectLst>
              <a:outerShdw blurRad="292100" dist="139700" dir="2700000" algn="tl" rotWithShape="0">
                <a:srgbClr val="333333">
                  <a:alpha val="65000"/>
                </a:srgbClr>
              </a:outerShdw>
            </a:effectLst>
          </p:spPr>
        </p:pic>
        <p:sp>
          <p:nvSpPr>
            <p:cNvPr id="15" name="Rectangle 14"/>
            <p:cNvSpPr/>
            <p:nvPr/>
          </p:nvSpPr>
          <p:spPr>
            <a:xfrm>
              <a:off x="4168141" y="5272635"/>
              <a:ext cx="607060" cy="182015"/>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Rectangle à coins arrondis 4"/>
            <p:cNvSpPr>
              <a:spLocks noChangeArrowheads="1"/>
            </p:cNvSpPr>
            <p:nvPr/>
          </p:nvSpPr>
          <p:spPr bwMode="auto">
            <a:xfrm>
              <a:off x="5181600" y="5098116"/>
              <a:ext cx="1638300" cy="340519"/>
            </a:xfrm>
            <a:prstGeom prst="wedgeRoundRectCallout">
              <a:avLst>
                <a:gd name="adj1" fmla="val -76814"/>
                <a:gd name="adj2" fmla="val -2407"/>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1 - Browse for file</a:t>
              </a:r>
              <a:endParaRPr lang="en-GB" sz="1400" dirty="0">
                <a:cs typeface="Arial" charset="0"/>
                <a:sym typeface="Arial" charset="0"/>
              </a:endParaRPr>
            </a:p>
          </p:txBody>
        </p:sp>
        <p:sp>
          <p:nvSpPr>
            <p:cNvPr id="17" name="Rectangle à coins arrondis 4"/>
            <p:cNvSpPr>
              <a:spLocks noChangeArrowheads="1"/>
            </p:cNvSpPr>
            <p:nvPr/>
          </p:nvSpPr>
          <p:spPr bwMode="auto">
            <a:xfrm>
              <a:off x="3707904" y="3573016"/>
              <a:ext cx="2083296" cy="578882"/>
            </a:xfrm>
            <a:prstGeom prst="wedgeRoundRectCallout">
              <a:avLst>
                <a:gd name="adj1" fmla="val -78786"/>
                <a:gd name="adj2" fmla="val -6930"/>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2 – Archives for loading appear here</a:t>
              </a:r>
              <a:endParaRPr lang="en-GB" sz="1400" dirty="0">
                <a:cs typeface="Arial" charset="0"/>
                <a:sym typeface="Arial" charset="0"/>
              </a:endParaRPr>
            </a:p>
          </p:txBody>
        </p:sp>
        <p:pic>
          <p:nvPicPr>
            <p:cNvPr id="18" name="Picture 1"/>
            <p:cNvPicPr>
              <a:picLocks noChangeAspect="1" noChangeArrowheads="1"/>
            </p:cNvPicPr>
            <p:nvPr/>
          </p:nvPicPr>
          <p:blipFill>
            <a:blip r:embed="rId3" cstate="print"/>
            <a:srcRect/>
            <a:stretch>
              <a:fillRect/>
            </a:stretch>
          </p:blipFill>
          <p:spPr bwMode="auto">
            <a:xfrm>
              <a:off x="2125670" y="3654098"/>
              <a:ext cx="870744" cy="136290"/>
            </a:xfrm>
            <a:prstGeom prst="rect">
              <a:avLst/>
            </a:prstGeom>
            <a:noFill/>
            <a:ln w="9525">
              <a:noFill/>
              <a:miter lim="800000"/>
              <a:headEnd/>
              <a:tailEnd/>
            </a:ln>
          </p:spPr>
        </p:pic>
        <p:sp>
          <p:nvSpPr>
            <p:cNvPr id="19" name="Rectangle 18"/>
            <p:cNvSpPr/>
            <p:nvPr/>
          </p:nvSpPr>
          <p:spPr>
            <a:xfrm>
              <a:off x="1763688" y="3625851"/>
              <a:ext cx="1360512" cy="163190"/>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latin typeface="Arial" pitchFamily="34" charset="0"/>
              </a:rPr>
              <a:t> In order to receive the files for loading, the Tenant requires some specific set-up</a:t>
            </a:r>
          </a:p>
          <a:p>
            <a:r>
              <a:rPr lang="en-US" dirty="0" smtClean="0">
                <a:latin typeface="Arial" pitchFamily="34" charset="0"/>
              </a:rPr>
              <a:t>This is carried out in Force Administrator</a:t>
            </a:r>
          </a:p>
          <a:p>
            <a:pPr lvl="1">
              <a:buSzTx/>
              <a:buFont typeface="Arial" pitchFamily="34" charset="0"/>
              <a:buChar char="•"/>
            </a:pPr>
            <a:endParaRPr lang="en-US" dirty="0" smtClean="0">
              <a:latin typeface="Arial" pitchFamily="34" charset="0"/>
              <a:ea typeface="ＭＳ Ｐゴシック" pitchFamily="34" charset="-128"/>
            </a:endParaRP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fr-FR" dirty="0" smtClean="0">
                <a:ea typeface="ＭＳ Ｐゴシック" pitchFamily="34" charset="-128"/>
                <a:sym typeface="Arial" pitchFamily="34" charset="0"/>
              </a:rPr>
              <a:t>Data </a:t>
            </a:r>
            <a:r>
              <a:rPr lang="fr-FR" dirty="0" err="1" smtClean="0">
                <a:ea typeface="ＭＳ Ｐゴシック" pitchFamily="34" charset="-128"/>
                <a:sym typeface="Arial" pitchFamily="34" charset="0"/>
              </a:rPr>
              <a:t>loading</a:t>
            </a:r>
            <a:endParaRPr lang="en-GB" dirty="0"/>
          </a:p>
        </p:txBody>
      </p:sp>
      <p:pic>
        <p:nvPicPr>
          <p:cNvPr id="6" name="Picture 5"/>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1951221" y="2893642"/>
            <a:ext cx="5035733" cy="3255256"/>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Picture 3"/>
          <p:cNvPicPr>
            <a:picLocks noChangeAspect="1" noChangeArrowheads="1"/>
          </p:cNvPicPr>
          <p:nvPr/>
        </p:nvPicPr>
        <p:blipFill>
          <a:blip r:embed="rId2" cstate="print"/>
          <a:srcRect/>
          <a:stretch>
            <a:fillRect/>
          </a:stretch>
        </p:blipFill>
        <p:spPr bwMode="auto">
          <a:xfrm>
            <a:off x="304649" y="2961520"/>
            <a:ext cx="8001000" cy="2619375"/>
          </a:xfrm>
          <a:prstGeom prst="rect">
            <a:avLst/>
          </a:prstGeom>
          <a:noFill/>
          <a:ln w="9525">
            <a:solidFill>
              <a:schemeClr val="tx1"/>
            </a:solidFill>
            <a:miter lim="800000"/>
            <a:headEnd/>
            <a:tailEnd/>
          </a:ln>
        </p:spPr>
      </p:pic>
      <p:pic>
        <p:nvPicPr>
          <p:cNvPr id="96260" name="Picture 4"/>
          <p:cNvPicPr>
            <a:picLocks noChangeAspect="1" noChangeArrowheads="1"/>
          </p:cNvPicPr>
          <p:nvPr/>
        </p:nvPicPr>
        <p:blipFill>
          <a:blip r:embed="rId3" cstate="print"/>
          <a:srcRect/>
          <a:stretch>
            <a:fillRect/>
          </a:stretch>
        </p:blipFill>
        <p:spPr bwMode="auto">
          <a:xfrm>
            <a:off x="304649" y="2174346"/>
            <a:ext cx="8001000" cy="615461"/>
          </a:xfrm>
          <a:prstGeom prst="rect">
            <a:avLst/>
          </a:prstGeom>
          <a:noFill/>
          <a:ln w="9525">
            <a:solidFill>
              <a:schemeClr val="tx1"/>
            </a:solidFill>
            <a:miter lim="800000"/>
            <a:headEnd/>
            <a:tailEnd/>
          </a:ln>
        </p:spPr>
      </p:pic>
      <p:sp>
        <p:nvSpPr>
          <p:cNvPr id="2" name="Content Placeholder 1"/>
          <p:cNvSpPr>
            <a:spLocks noGrp="1"/>
          </p:cNvSpPr>
          <p:nvPr>
            <p:ph idx="1"/>
          </p:nvPr>
        </p:nvSpPr>
        <p:spPr>
          <a:xfrm>
            <a:off x="495443" y="1106488"/>
            <a:ext cx="8279999" cy="534744"/>
          </a:xfrm>
        </p:spPr>
        <p:txBody>
          <a:bodyPr/>
          <a:lstStyle/>
          <a:p>
            <a:pPr marL="137160" lvl="1" indent="-137160">
              <a:buFont typeface="Arial"/>
              <a:buChar char="•"/>
            </a:pPr>
            <a:r>
              <a:rPr lang="en-US" dirty="0" smtClean="0">
                <a:latin typeface="Arial" pitchFamily="34" charset="0"/>
              </a:rPr>
              <a:t> </a:t>
            </a:r>
            <a:r>
              <a:rPr lang="en-US" sz="2000" dirty="0" smtClean="0">
                <a:latin typeface="Arial" pitchFamily="34" charset="0"/>
                <a:ea typeface="ＭＳ Ｐゴシック" pitchFamily="34" charset="-128"/>
                <a:cs typeface="ＭＳ Ｐゴシック"/>
              </a:rPr>
              <a:t>In the Tenant, a link with the </a:t>
            </a:r>
            <a:r>
              <a:rPr lang="en-US" sz="2000" dirty="0" err="1" smtClean="0">
                <a:latin typeface="Arial" pitchFamily="34" charset="0"/>
                <a:ea typeface="ＭＳ Ｐゴシック" pitchFamily="34" charset="-128"/>
                <a:cs typeface="ＭＳ Ｐゴシック"/>
              </a:rPr>
              <a:t>MoveIt</a:t>
            </a:r>
            <a:r>
              <a:rPr lang="en-US" sz="2000" dirty="0" smtClean="0">
                <a:latin typeface="Arial" pitchFamily="34" charset="0"/>
                <a:ea typeface="ＭＳ Ｐゴシック" pitchFamily="34" charset="-128"/>
                <a:cs typeface="ＭＳ Ｐゴシック"/>
              </a:rPr>
              <a:t> account must be set up</a:t>
            </a:r>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fr-FR" dirty="0" smtClean="0">
                <a:ea typeface="ＭＳ Ｐゴシック" pitchFamily="34" charset="-128"/>
                <a:sym typeface="Arial" pitchFamily="34" charset="0"/>
              </a:rPr>
              <a:t>Data </a:t>
            </a:r>
            <a:r>
              <a:rPr lang="fr-FR" dirty="0" err="1" smtClean="0">
                <a:ea typeface="ＭＳ Ｐゴシック" pitchFamily="34" charset="-128"/>
                <a:sym typeface="Arial" pitchFamily="34" charset="0"/>
              </a:rPr>
              <a:t>loading</a:t>
            </a:r>
            <a:endParaRPr lang="en-GB" dirty="0"/>
          </a:p>
        </p:txBody>
      </p:sp>
      <p:sp>
        <p:nvSpPr>
          <p:cNvPr id="23" name="Rectangle 22"/>
          <p:cNvSpPr/>
          <p:nvPr/>
        </p:nvSpPr>
        <p:spPr>
          <a:xfrm>
            <a:off x="210865" y="2092285"/>
            <a:ext cx="1229063" cy="381000"/>
          </a:xfrm>
          <a:prstGeom prst="rect">
            <a:avLst/>
          </a:prstGeom>
          <a:noFill/>
          <a:ln w="571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25" name="Picture 2"/>
          <p:cNvPicPr>
            <a:picLocks noChangeAspect="1" noChangeArrowheads="1"/>
          </p:cNvPicPr>
          <p:nvPr/>
        </p:nvPicPr>
        <p:blipFill>
          <a:blip r:embed="rId4" cstate="print"/>
          <a:srcRect l="14138" t="29470" r="54630" b="46426"/>
          <a:stretch>
            <a:fillRect/>
          </a:stretch>
        </p:blipFill>
        <p:spPr bwMode="auto">
          <a:xfrm>
            <a:off x="102618" y="3639053"/>
            <a:ext cx="2651760" cy="1637262"/>
          </a:xfrm>
          <a:prstGeom prst="rect">
            <a:avLst/>
          </a:prstGeom>
          <a:noFill/>
          <a:ln w="9525">
            <a:noFill/>
            <a:miter lim="800000"/>
            <a:headEnd/>
            <a:tailEnd/>
          </a:ln>
        </p:spPr>
      </p:pic>
      <p:sp>
        <p:nvSpPr>
          <p:cNvPr id="28" name="Rectangle 27"/>
          <p:cNvSpPr/>
          <p:nvPr/>
        </p:nvSpPr>
        <p:spPr>
          <a:xfrm>
            <a:off x="73705" y="3676864"/>
            <a:ext cx="2680673" cy="1599452"/>
          </a:xfrm>
          <a:prstGeom prst="rect">
            <a:avLst/>
          </a:prstGeom>
          <a:noFill/>
          <a:ln w="571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6" name="Rectangle à coins arrondis 4"/>
          <p:cNvSpPr>
            <a:spLocks noChangeArrowheads="1"/>
          </p:cNvSpPr>
          <p:nvPr/>
        </p:nvSpPr>
        <p:spPr bwMode="auto">
          <a:xfrm>
            <a:off x="5618650" y="5633536"/>
            <a:ext cx="2162175" cy="578882"/>
          </a:xfrm>
          <a:prstGeom prst="wedgeRoundRectCallout">
            <a:avLst>
              <a:gd name="adj1" fmla="val -78517"/>
              <a:gd name="adj2" fmla="val -140551"/>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err="1" smtClean="0">
                <a:cs typeface="Arial" charset="0"/>
                <a:sym typeface="Arial" charset="0"/>
              </a:rPr>
              <a:t>MoveIt</a:t>
            </a:r>
            <a:r>
              <a:rPr lang="en-GB" sz="1400" dirty="0" smtClean="0">
                <a:cs typeface="Arial" charset="0"/>
                <a:sym typeface="Arial" charset="0"/>
              </a:rPr>
              <a:t> Address and credentials</a:t>
            </a:r>
            <a:endParaRPr lang="en-GB" sz="1400" dirty="0">
              <a:cs typeface="Arial" charset="0"/>
              <a:sym typeface="Arial" charset="0"/>
            </a:endParaRPr>
          </a:p>
        </p:txBody>
      </p:sp>
      <p:sp>
        <p:nvSpPr>
          <p:cNvPr id="24" name="Rectangle à coins arrondis 4"/>
          <p:cNvSpPr>
            <a:spLocks noChangeArrowheads="1"/>
          </p:cNvSpPr>
          <p:nvPr/>
        </p:nvSpPr>
        <p:spPr bwMode="auto">
          <a:xfrm>
            <a:off x="1926254" y="2092285"/>
            <a:ext cx="1095375" cy="340519"/>
          </a:xfrm>
          <a:prstGeom prst="wedgeRoundRectCallout">
            <a:avLst>
              <a:gd name="adj1" fmla="val -78630"/>
              <a:gd name="adj2" fmla="val 6021"/>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Tenant</a:t>
            </a:r>
            <a:endParaRPr lang="en-GB" sz="1400" dirty="0">
              <a:cs typeface="Arial" charset="0"/>
              <a:sym typeface="Arial" charset="0"/>
            </a:endParaRPr>
          </a:p>
        </p:txBody>
      </p:sp>
      <p:sp>
        <p:nvSpPr>
          <p:cNvPr id="33" name="Rectangle à coins arrondis 4"/>
          <p:cNvSpPr>
            <a:spLocks noChangeArrowheads="1"/>
          </p:cNvSpPr>
          <p:nvPr/>
        </p:nvSpPr>
        <p:spPr bwMode="auto">
          <a:xfrm>
            <a:off x="6350000" y="4655571"/>
            <a:ext cx="1758310" cy="340519"/>
          </a:xfrm>
          <a:prstGeom prst="wedgeRoundRectCallout">
            <a:avLst>
              <a:gd name="adj1" fmla="val -24505"/>
              <a:gd name="adj2" fmla="val -199810"/>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MI server folders</a:t>
            </a:r>
            <a:endParaRPr lang="en-GB" sz="1400" dirty="0">
              <a:cs typeface="Arial" charset="0"/>
              <a:sym typeface="Arial" charset="0"/>
            </a:endParaRPr>
          </a:p>
        </p:txBody>
      </p:sp>
      <p:sp>
        <p:nvSpPr>
          <p:cNvPr id="32" name="Rectangle à coins arrondis 4"/>
          <p:cNvSpPr>
            <a:spLocks noChangeArrowheads="1"/>
          </p:cNvSpPr>
          <p:nvPr/>
        </p:nvSpPr>
        <p:spPr bwMode="auto">
          <a:xfrm>
            <a:off x="5280415" y="2789807"/>
            <a:ext cx="2171945" cy="817245"/>
          </a:xfrm>
          <a:prstGeom prst="wedgeRoundRectCallout">
            <a:avLst>
              <a:gd name="adj1" fmla="val -78964"/>
              <a:gd name="adj2" fmla="val 25302"/>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Instead of </a:t>
            </a:r>
            <a:r>
              <a:rPr lang="en-GB" sz="1400" dirty="0" err="1" smtClean="0">
                <a:cs typeface="Arial" charset="0"/>
                <a:sym typeface="Arial" charset="0"/>
              </a:rPr>
              <a:t>MoveIt</a:t>
            </a:r>
            <a:r>
              <a:rPr lang="en-GB" sz="1400" dirty="0" smtClean="0">
                <a:cs typeface="Arial" charset="0"/>
                <a:sym typeface="Arial" charset="0"/>
              </a:rPr>
              <a:t>, it is possible to use a third party </a:t>
            </a:r>
            <a:r>
              <a:rPr lang="fr-FR" sz="1400" dirty="0" smtClean="0">
                <a:cs typeface="Arial" charset="0"/>
                <a:sym typeface="Arial" charset="0"/>
              </a:rPr>
              <a:t>Client FTP</a:t>
            </a:r>
            <a:endParaRPr lang="en-GB" sz="1400" dirty="0">
              <a:cs typeface="Arial" charset="0"/>
              <a:sym typeface="Arial" charset="0"/>
            </a:endParaRPr>
          </a:p>
        </p:txBody>
      </p:sp>
      <p:sp>
        <p:nvSpPr>
          <p:cNvPr id="21" name="Rectangle à coins arrondis 4"/>
          <p:cNvSpPr>
            <a:spLocks noChangeArrowheads="1"/>
          </p:cNvSpPr>
          <p:nvPr/>
        </p:nvSpPr>
        <p:spPr bwMode="auto">
          <a:xfrm>
            <a:off x="1535879" y="4996090"/>
            <a:ext cx="1485750" cy="340519"/>
          </a:xfrm>
          <a:prstGeom prst="wedgeRoundRectCallout">
            <a:avLst>
              <a:gd name="adj1" fmla="val 56406"/>
              <a:gd name="adj2" fmla="val -112795"/>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err="1" smtClean="0">
                <a:cs typeface="Arial" charset="0"/>
                <a:sym typeface="Arial" charset="0"/>
              </a:rPr>
              <a:t>MoveIt</a:t>
            </a:r>
            <a:r>
              <a:rPr lang="en-GB" sz="1400" dirty="0" smtClean="0">
                <a:cs typeface="Arial" charset="0"/>
                <a:sym typeface="Arial" charset="0"/>
              </a:rPr>
              <a:t> folders</a:t>
            </a:r>
            <a:endParaRPr lang="en-GB" sz="1400" dirty="0">
              <a:cs typeface="Arial" charset="0"/>
              <a:sym typeface="Arial" charset="0"/>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06488"/>
            <a:ext cx="8279999" cy="534744"/>
          </a:xfrm>
        </p:spPr>
        <p:txBody>
          <a:bodyPr/>
          <a:lstStyle/>
          <a:p>
            <a:pPr marL="137160" lvl="1" indent="-137160">
              <a:buFont typeface="Arial"/>
              <a:buChar char="•"/>
            </a:pPr>
            <a:r>
              <a:rPr lang="en-US" dirty="0" smtClean="0">
                <a:latin typeface="Arial" pitchFamily="34" charset="0"/>
              </a:rPr>
              <a:t> </a:t>
            </a:r>
            <a:r>
              <a:rPr lang="en-US" sz="2000" dirty="0" smtClean="0">
                <a:latin typeface="Arial" pitchFamily="34" charset="0"/>
                <a:ea typeface="ＭＳ Ｐゴシック" pitchFamily="34" charset="-128"/>
                <a:cs typeface="ＭＳ Ｐゴシック"/>
              </a:rPr>
              <a:t>In the Tenant, a link with the </a:t>
            </a:r>
            <a:r>
              <a:rPr lang="en-US" sz="2000" dirty="0" err="1" smtClean="0">
                <a:latin typeface="Arial" pitchFamily="34" charset="0"/>
                <a:ea typeface="ＭＳ Ｐゴシック" pitchFamily="34" charset="-128"/>
                <a:cs typeface="ＭＳ Ｐゴシック"/>
              </a:rPr>
              <a:t>MoveIt</a:t>
            </a:r>
            <a:r>
              <a:rPr lang="en-US" sz="2000" dirty="0" smtClean="0">
                <a:latin typeface="Arial" pitchFamily="34" charset="0"/>
                <a:ea typeface="ＭＳ Ｐゴシック" pitchFamily="34" charset="-128"/>
                <a:cs typeface="ＭＳ Ｐゴシック"/>
              </a:rPr>
              <a:t> account must be set up</a:t>
            </a:r>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fr-FR" dirty="0" smtClean="0">
                <a:ea typeface="ＭＳ Ｐゴシック" pitchFamily="34" charset="-128"/>
                <a:sym typeface="Arial" pitchFamily="34" charset="0"/>
              </a:rPr>
              <a:t>Data </a:t>
            </a:r>
            <a:r>
              <a:rPr lang="fr-FR" dirty="0" err="1" smtClean="0">
                <a:ea typeface="ＭＳ Ｐゴシック" pitchFamily="34" charset="-128"/>
                <a:sym typeface="Arial" pitchFamily="34" charset="0"/>
              </a:rPr>
              <a:t>loading</a:t>
            </a:r>
            <a:endParaRPr lang="en-GB" dirty="0"/>
          </a:p>
        </p:txBody>
      </p:sp>
      <p:pic>
        <p:nvPicPr>
          <p:cNvPr id="16" name="Picture 2"/>
          <p:cNvPicPr>
            <a:picLocks noChangeAspect="1" noChangeArrowheads="1"/>
          </p:cNvPicPr>
          <p:nvPr/>
        </p:nvPicPr>
        <p:blipFill>
          <a:blip r:embed="rId2" cstate="print"/>
          <a:srcRect t="68936" r="20696"/>
          <a:stretch>
            <a:fillRect/>
          </a:stretch>
        </p:blipFill>
        <p:spPr bwMode="auto">
          <a:xfrm>
            <a:off x="257114" y="2789807"/>
            <a:ext cx="8664720" cy="1993900"/>
          </a:xfrm>
          <a:prstGeom prst="rect">
            <a:avLst/>
          </a:prstGeom>
          <a:noFill/>
          <a:ln w="9525">
            <a:solidFill>
              <a:schemeClr val="tx1"/>
            </a:solidFill>
            <a:miter lim="800000"/>
            <a:headEnd/>
            <a:tailEnd/>
          </a:ln>
        </p:spPr>
      </p:pic>
      <p:sp>
        <p:nvSpPr>
          <p:cNvPr id="17" name="Rectangle à coins arrondis 4"/>
          <p:cNvSpPr>
            <a:spLocks noChangeArrowheads="1"/>
          </p:cNvSpPr>
          <p:nvPr/>
        </p:nvSpPr>
        <p:spPr bwMode="auto">
          <a:xfrm>
            <a:off x="1590604" y="1764030"/>
            <a:ext cx="3206360" cy="817245"/>
          </a:xfrm>
          <a:prstGeom prst="wedgeRoundRectCallout">
            <a:avLst>
              <a:gd name="adj1" fmla="val -64408"/>
              <a:gd name="adj2" fmla="val 82412"/>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fr-FR" sz="1400" dirty="0" smtClean="0">
                <a:cs typeface="Arial" charset="0"/>
                <a:sym typeface="Arial" charset="0"/>
              </a:rPr>
              <a:t>The Schedule </a:t>
            </a:r>
            <a:r>
              <a:rPr lang="fr-FR" sz="1400" dirty="0" err="1" smtClean="0">
                <a:cs typeface="Arial" charset="0"/>
                <a:sym typeface="Arial" charset="0"/>
              </a:rPr>
              <a:t>Details</a:t>
            </a:r>
            <a:r>
              <a:rPr lang="fr-FR" sz="1400" dirty="0" smtClean="0">
                <a:cs typeface="Arial" charset="0"/>
                <a:sym typeface="Arial" charset="0"/>
              </a:rPr>
              <a:t> section of the Tenant </a:t>
            </a:r>
            <a:r>
              <a:rPr lang="fr-FR" sz="1400" dirty="0" err="1" smtClean="0">
                <a:cs typeface="Arial" charset="0"/>
                <a:sym typeface="Arial" charset="0"/>
              </a:rPr>
              <a:t>Personalization</a:t>
            </a:r>
            <a:r>
              <a:rPr lang="fr-FR" sz="1400" dirty="0" smtClean="0">
                <a:cs typeface="Arial" charset="0"/>
                <a:sym typeface="Arial" charset="0"/>
              </a:rPr>
              <a:t> tab </a:t>
            </a:r>
            <a:r>
              <a:rPr lang="fr-FR" sz="1400" dirty="0" err="1" smtClean="0">
                <a:cs typeface="Arial" charset="0"/>
                <a:sym typeface="Arial" charset="0"/>
              </a:rPr>
              <a:t>is</a:t>
            </a:r>
            <a:r>
              <a:rPr lang="fr-FR" sz="1400" dirty="0" smtClean="0">
                <a:cs typeface="Arial" charset="0"/>
                <a:sym typeface="Arial" charset="0"/>
              </a:rPr>
              <a:t> not </a:t>
            </a:r>
            <a:r>
              <a:rPr lang="fr-FR" sz="1400" dirty="0" err="1" smtClean="0">
                <a:cs typeface="Arial" charset="0"/>
                <a:sym typeface="Arial" charset="0"/>
              </a:rPr>
              <a:t>related</a:t>
            </a:r>
            <a:r>
              <a:rPr lang="fr-FR" sz="1400" dirty="0" smtClean="0">
                <a:cs typeface="Arial" charset="0"/>
                <a:sym typeface="Arial" charset="0"/>
              </a:rPr>
              <a:t> to </a:t>
            </a:r>
            <a:r>
              <a:rPr lang="fr-FR" sz="1400" dirty="0" err="1" smtClean="0">
                <a:cs typeface="Arial" charset="0"/>
                <a:sym typeface="Arial" charset="0"/>
              </a:rPr>
              <a:t>NexxusETL</a:t>
            </a:r>
            <a:endParaRPr lang="en-GB" sz="1400" dirty="0">
              <a:cs typeface="Arial" charset="0"/>
              <a:sym typeface="Arial"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Introduction</a:t>
            </a:r>
            <a:endParaRPr lang="en-US" dirty="0"/>
          </a:p>
        </p:txBody>
      </p:sp>
    </p:spTree>
    <p:extLst>
      <p:ext uri="{BB962C8B-B14F-4D97-AF65-F5344CB8AC3E}">
        <p14:creationId xmlns="" xmlns:p14="http://schemas.microsoft.com/office/powerpoint/2010/main" val="4854817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4" name="Picture 2"/>
          <p:cNvPicPr>
            <a:picLocks noChangeAspect="1" noChangeArrowheads="1"/>
          </p:cNvPicPr>
          <p:nvPr/>
        </p:nvPicPr>
        <p:blipFill>
          <a:blip r:embed="rId2" cstate="print"/>
          <a:srcRect/>
          <a:stretch>
            <a:fillRect/>
          </a:stretch>
        </p:blipFill>
        <p:spPr bwMode="auto">
          <a:xfrm>
            <a:off x="411922" y="1898808"/>
            <a:ext cx="8318623" cy="3721696"/>
          </a:xfrm>
          <a:prstGeom prst="rect">
            <a:avLst/>
          </a:prstGeom>
          <a:noFill/>
          <a:ln w="9525">
            <a:solidFill>
              <a:schemeClr val="tx1"/>
            </a:solidFill>
            <a:miter lim="800000"/>
            <a:headEnd/>
            <a:tailEnd/>
          </a:ln>
        </p:spPr>
      </p:pic>
      <p:sp>
        <p:nvSpPr>
          <p:cNvPr id="2" name="Content Placeholder 1"/>
          <p:cNvSpPr>
            <a:spLocks noGrp="1"/>
          </p:cNvSpPr>
          <p:nvPr>
            <p:ph idx="1"/>
          </p:nvPr>
        </p:nvSpPr>
        <p:spPr>
          <a:xfrm>
            <a:off x="495443" y="1106487"/>
            <a:ext cx="8279999" cy="4478921"/>
          </a:xfrm>
        </p:spPr>
        <p:txBody>
          <a:bodyPr/>
          <a:lstStyle/>
          <a:p>
            <a:pPr marL="137160" lvl="1" indent="-137160">
              <a:buFont typeface="Arial"/>
              <a:buChar char="•"/>
            </a:pPr>
            <a:r>
              <a:rPr lang="en-US" dirty="0" smtClean="0">
                <a:latin typeface="Arial" pitchFamily="34" charset="0"/>
              </a:rPr>
              <a:t> </a:t>
            </a:r>
            <a:r>
              <a:rPr lang="en-US" sz="2000" dirty="0" smtClean="0">
                <a:latin typeface="Arial" pitchFamily="34" charset="0"/>
                <a:ea typeface="ＭＳ Ｐゴシック" pitchFamily="34" charset="-128"/>
              </a:rPr>
              <a:t>If the client requests for incremental data extraction through </a:t>
            </a:r>
            <a:r>
              <a:rPr lang="en-US" sz="2000" dirty="0" err="1" smtClean="0">
                <a:latin typeface="Arial" pitchFamily="34" charset="0"/>
                <a:ea typeface="ＭＳ Ｐゴシック" pitchFamily="34" charset="-128"/>
              </a:rPr>
              <a:t>NexxusETL</a:t>
            </a:r>
            <a:r>
              <a:rPr lang="en-US" sz="2000" dirty="0" smtClean="0">
                <a:latin typeface="Arial" pitchFamily="34" charset="0"/>
                <a:ea typeface="ＭＳ Ｐゴシック" pitchFamily="34" charset="-128"/>
              </a:rPr>
              <a:t>, this option needs to be enabled.</a:t>
            </a:r>
          </a:p>
          <a:p>
            <a:pPr marL="137160" lvl="1" indent="-137160">
              <a:buFont typeface="Arial"/>
              <a:buChar char="•"/>
            </a:pPr>
            <a:endParaRPr lang="en-US" dirty="0" smtClean="0">
              <a:latin typeface="Arial" pitchFamily="34" charset="0"/>
              <a:ea typeface="ＭＳ Ｐゴシック" pitchFamily="34" charset="-128"/>
            </a:endParaRP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fr-FR" dirty="0" smtClean="0">
                <a:ea typeface="ＭＳ Ｐゴシック" pitchFamily="34" charset="-128"/>
                <a:sym typeface="Arial" pitchFamily="34" charset="0"/>
              </a:rPr>
              <a:t>Data </a:t>
            </a:r>
            <a:r>
              <a:rPr lang="fr-FR" dirty="0" err="1" smtClean="0">
                <a:ea typeface="ＭＳ Ｐゴシック" pitchFamily="34" charset="-128"/>
                <a:sym typeface="Arial" pitchFamily="34" charset="0"/>
              </a:rPr>
              <a:t>loading</a:t>
            </a:r>
            <a:endParaRPr lang="en-GB" dirty="0"/>
          </a:p>
        </p:txBody>
      </p:sp>
      <p:sp>
        <p:nvSpPr>
          <p:cNvPr id="19" name="Rectangle 18"/>
          <p:cNvSpPr/>
          <p:nvPr/>
        </p:nvSpPr>
        <p:spPr>
          <a:xfrm>
            <a:off x="614680" y="3752117"/>
            <a:ext cx="7381875" cy="247650"/>
          </a:xfrm>
          <a:prstGeom prst="rect">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3" name="Rectangle à coins arrondis 4"/>
          <p:cNvSpPr>
            <a:spLocks noChangeArrowheads="1"/>
          </p:cNvSpPr>
          <p:nvPr/>
        </p:nvSpPr>
        <p:spPr bwMode="auto">
          <a:xfrm>
            <a:off x="1409700" y="5041622"/>
            <a:ext cx="4295775" cy="578882"/>
          </a:xfrm>
          <a:prstGeom prst="wedgeRoundRectCallout">
            <a:avLst>
              <a:gd name="adj1" fmla="val -53430"/>
              <a:gd name="adj2" fmla="val -205843"/>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Enabling this feature is very resource consuming. Do not enable it if it is not used.</a:t>
            </a:r>
            <a:endParaRPr lang="en-GB" sz="1400" dirty="0">
              <a:cs typeface="Arial" charset="0"/>
              <a:sym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up)">
                                      <p:cBhvr>
                                        <p:cTn id="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095550"/>
            <a:ext cx="8279999" cy="4478921"/>
          </a:xfrm>
        </p:spPr>
        <p:txBody>
          <a:bodyPr/>
          <a:lstStyle/>
          <a:p>
            <a:r>
              <a:rPr lang="en-US" dirty="0" smtClean="0">
                <a:latin typeface="Arial" pitchFamily="34" charset="0"/>
              </a:rPr>
              <a:t> Then, additional actions need to be performed in </a:t>
            </a:r>
            <a:r>
              <a:rPr lang="en-US" dirty="0" err="1" smtClean="0">
                <a:latin typeface="Arial" pitchFamily="34" charset="0"/>
              </a:rPr>
              <a:t>Nexxus</a:t>
            </a:r>
            <a:r>
              <a:rPr lang="en-US" dirty="0" smtClean="0">
                <a:latin typeface="Arial" pitchFamily="34" charset="0"/>
              </a:rPr>
              <a:t> MI in order a MI user can access </a:t>
            </a:r>
            <a:r>
              <a:rPr lang="en-US" dirty="0" err="1" smtClean="0">
                <a:latin typeface="Arial" pitchFamily="34" charset="0"/>
              </a:rPr>
              <a:t>NexxusETL</a:t>
            </a:r>
            <a:endParaRPr lang="en-US" dirty="0" smtClean="0">
              <a:latin typeface="Arial" pitchFamily="34" charset="0"/>
            </a:endParaRPr>
          </a:p>
          <a:p>
            <a:pPr marL="662940" lvl="1" indent="-342900">
              <a:buFont typeface="+mj-lt"/>
              <a:buAutoNum type="arabicPeriod"/>
            </a:pPr>
            <a:r>
              <a:rPr lang="en-US" dirty="0" smtClean="0">
                <a:latin typeface="Arial" pitchFamily="34" charset="0"/>
              </a:rPr>
              <a:t> Add </a:t>
            </a:r>
            <a:r>
              <a:rPr lang="en-US" dirty="0" err="1" smtClean="0">
                <a:latin typeface="Arial" pitchFamily="34" charset="0"/>
              </a:rPr>
              <a:t>NexxusETL</a:t>
            </a:r>
            <a:r>
              <a:rPr lang="en-US" dirty="0" smtClean="0">
                <a:latin typeface="Arial" pitchFamily="34" charset="0"/>
              </a:rPr>
              <a:t> in Application Details section of the user profile.</a:t>
            </a:r>
          </a:p>
          <a:p>
            <a:endParaRPr lang="en-US" dirty="0" smtClean="0">
              <a:latin typeface="Arial" pitchFamily="34" charset="0"/>
              <a:ea typeface="ＭＳ Ｐゴシック" pitchFamily="34" charset="-128"/>
            </a:endParaRP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fr-FR" dirty="0" smtClean="0">
                <a:ea typeface="ＭＳ Ｐゴシック" pitchFamily="34" charset="-128"/>
                <a:sym typeface="Arial" pitchFamily="34" charset="0"/>
              </a:rPr>
              <a:t>Data </a:t>
            </a:r>
            <a:r>
              <a:rPr lang="fr-FR" dirty="0" err="1" smtClean="0">
                <a:ea typeface="ＭＳ Ｐゴシック" pitchFamily="34" charset="-128"/>
                <a:sym typeface="Arial" pitchFamily="34" charset="0"/>
              </a:rPr>
              <a:t>loading</a:t>
            </a:r>
            <a:endParaRPr lang="en-GB" dirty="0"/>
          </a:p>
        </p:txBody>
      </p:sp>
      <p:pic>
        <p:nvPicPr>
          <p:cNvPr id="179202" name="Picture 2"/>
          <p:cNvPicPr>
            <a:picLocks noChangeAspect="1" noChangeArrowheads="1"/>
          </p:cNvPicPr>
          <p:nvPr/>
        </p:nvPicPr>
        <p:blipFill>
          <a:blip r:embed="rId2" cstate="print"/>
          <a:srcRect/>
          <a:stretch>
            <a:fillRect/>
          </a:stretch>
        </p:blipFill>
        <p:spPr bwMode="auto">
          <a:xfrm>
            <a:off x="1016581" y="2372328"/>
            <a:ext cx="7110839" cy="3799522"/>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095550"/>
            <a:ext cx="8279999" cy="4478921"/>
          </a:xfrm>
        </p:spPr>
        <p:txBody>
          <a:bodyPr/>
          <a:lstStyle/>
          <a:p>
            <a:r>
              <a:rPr lang="en-US" dirty="0" smtClean="0">
                <a:latin typeface="Arial" pitchFamily="34" charset="0"/>
              </a:rPr>
              <a:t> 2- Add needed security group to the user profile.</a:t>
            </a:r>
          </a:p>
          <a:p>
            <a:endParaRPr lang="en-US" dirty="0" smtClean="0">
              <a:latin typeface="Arial" pitchFamily="34" charset="0"/>
            </a:endParaRPr>
          </a:p>
          <a:p>
            <a:endParaRPr lang="en-US" dirty="0" smtClean="0">
              <a:latin typeface="Arial" pitchFamily="34" charset="0"/>
            </a:endParaRPr>
          </a:p>
          <a:p>
            <a:endParaRPr lang="en-US" dirty="0" smtClean="0">
              <a:latin typeface="Arial" pitchFamily="34" charset="0"/>
            </a:endParaRPr>
          </a:p>
          <a:p>
            <a:endParaRPr lang="en-US" dirty="0" smtClean="0">
              <a:latin typeface="Arial" pitchFamily="34" charset="0"/>
            </a:endParaRPr>
          </a:p>
          <a:p>
            <a:endParaRPr lang="en-US" dirty="0" smtClean="0">
              <a:latin typeface="Arial" pitchFamily="34" charset="0"/>
            </a:endParaRPr>
          </a:p>
          <a:p>
            <a:endParaRPr lang="en-US" dirty="0" smtClean="0">
              <a:latin typeface="Arial" pitchFamily="34" charset="0"/>
            </a:endParaRPr>
          </a:p>
          <a:p>
            <a:endParaRPr lang="en-US" dirty="0" smtClean="0">
              <a:latin typeface="Arial" pitchFamily="34" charset="0"/>
            </a:endParaRPr>
          </a:p>
          <a:p>
            <a:endParaRPr lang="en-US" dirty="0" smtClean="0">
              <a:latin typeface="Arial" pitchFamily="34" charset="0"/>
            </a:endParaRPr>
          </a:p>
          <a:p>
            <a:r>
              <a:rPr lang="en-US" dirty="0" smtClean="0"/>
              <a:t>If all three security groups are assigned, the highest effective permission and role will be that of Tenant Administrator</a:t>
            </a:r>
            <a:endParaRPr lang="en-US" dirty="0" smtClean="0">
              <a:latin typeface="Arial" pitchFamily="34" charset="0"/>
            </a:endParaRPr>
          </a:p>
          <a:p>
            <a:endParaRPr lang="en-US" dirty="0" smtClean="0">
              <a:latin typeface="Arial" pitchFamily="34" charset="0"/>
              <a:ea typeface="ＭＳ Ｐゴシック" pitchFamily="34" charset="-128"/>
            </a:endParaRP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fr-FR" dirty="0" smtClean="0">
                <a:ea typeface="ＭＳ Ｐゴシック" pitchFamily="34" charset="-128"/>
                <a:sym typeface="Arial" pitchFamily="34" charset="0"/>
              </a:rPr>
              <a:t>Data </a:t>
            </a:r>
            <a:r>
              <a:rPr lang="fr-FR" dirty="0" err="1" smtClean="0">
                <a:ea typeface="ＭＳ Ｐゴシック" pitchFamily="34" charset="-128"/>
                <a:sym typeface="Arial" pitchFamily="34" charset="0"/>
              </a:rPr>
              <a:t>loading</a:t>
            </a:r>
            <a:endParaRPr lang="en-GB" dirty="0"/>
          </a:p>
        </p:txBody>
      </p:sp>
      <p:pic>
        <p:nvPicPr>
          <p:cNvPr id="180226" name="Picture 2"/>
          <p:cNvPicPr>
            <a:picLocks noChangeAspect="1" noChangeArrowheads="1"/>
          </p:cNvPicPr>
          <p:nvPr/>
        </p:nvPicPr>
        <p:blipFill>
          <a:blip r:embed="rId2" cstate="print"/>
          <a:srcRect/>
          <a:stretch>
            <a:fillRect/>
          </a:stretch>
        </p:blipFill>
        <p:spPr bwMode="auto">
          <a:xfrm>
            <a:off x="70249" y="1493067"/>
            <a:ext cx="8967664" cy="3991856"/>
          </a:xfrm>
          <a:prstGeom prst="rect">
            <a:avLst/>
          </a:prstGeom>
          <a:noFill/>
          <a:ln w="9525">
            <a:solidFill>
              <a:schemeClr val="tx1"/>
            </a:solidFill>
            <a:miter lim="800000"/>
            <a:headEnd/>
            <a:tailEnd/>
          </a:ln>
        </p:spPr>
      </p:pic>
      <p:cxnSp>
        <p:nvCxnSpPr>
          <p:cNvPr id="7" name="Straight Arrow Connector 6"/>
          <p:cNvCxnSpPr/>
          <p:nvPr/>
        </p:nvCxnSpPr>
        <p:spPr>
          <a:xfrm>
            <a:off x="1543424" y="2389505"/>
            <a:ext cx="1328730" cy="2639695"/>
          </a:xfrm>
          <a:prstGeom prst="straightConnector1">
            <a:avLst/>
          </a:prstGeom>
          <a:noFill/>
          <a:ln w="57150">
            <a:solidFill>
              <a:schemeClr val="accent6"/>
            </a:solidFill>
            <a:headEnd type="none" w="med" len="med"/>
            <a:tailEnd type="arrow" w="med" len="med"/>
          </a:ln>
          <a:effectLst/>
        </p:spPr>
        <p:style>
          <a:lnRef idx="1">
            <a:schemeClr val="accent1"/>
          </a:lnRef>
          <a:fillRef idx="3">
            <a:schemeClr val="accent1"/>
          </a:fillRef>
          <a:effectRef idx="2">
            <a:schemeClr val="accent1"/>
          </a:effectRef>
          <a:fontRef idx="minor">
            <a:schemeClr val="lt1"/>
          </a:fontRef>
        </p:style>
      </p:cxnSp>
      <p:sp>
        <p:nvSpPr>
          <p:cNvPr id="9" name="Rectangle 8"/>
          <p:cNvSpPr/>
          <p:nvPr/>
        </p:nvSpPr>
        <p:spPr>
          <a:xfrm>
            <a:off x="70249" y="2218056"/>
            <a:ext cx="2229128" cy="171449"/>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Rectangle 10"/>
          <p:cNvSpPr/>
          <p:nvPr/>
        </p:nvSpPr>
        <p:spPr>
          <a:xfrm>
            <a:off x="2851553" y="4934908"/>
            <a:ext cx="1191810" cy="147632"/>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402934" y="1118135"/>
            <a:ext cx="8362780" cy="5200115"/>
          </a:xfrm>
        </p:spPr>
        <p:txBody>
          <a:bodyPr/>
          <a:lstStyle/>
          <a:p>
            <a:pPr marL="342900" indent="-342900">
              <a:buFont typeface="Arial" panose="020B0604020202020204" pitchFamily="34" charset="0"/>
              <a:buChar char="•"/>
            </a:pPr>
            <a:r>
              <a:rPr lang="en-US" dirty="0" smtClean="0"/>
              <a:t>To register the user in </a:t>
            </a:r>
            <a:r>
              <a:rPr lang="en-US" dirty="0" err="1" smtClean="0"/>
              <a:t>NexxusETL</a:t>
            </a:r>
            <a:r>
              <a:rPr lang="en-US" dirty="0" smtClean="0"/>
              <a:t> the user will Login to </a:t>
            </a:r>
            <a:r>
              <a:rPr lang="en-US" dirty="0" err="1" smtClean="0"/>
              <a:t>NexxusETL</a:t>
            </a:r>
            <a:r>
              <a:rPr lang="en-US" dirty="0" smtClean="0"/>
              <a:t> with their MI user ID and password</a:t>
            </a:r>
          </a:p>
          <a:p>
            <a:pPr marL="753191" lvl="1" indent="-342900">
              <a:buFont typeface="Arial" panose="020B0604020202020204" pitchFamily="34" charset="0"/>
              <a:buChar char="•"/>
            </a:pPr>
            <a:r>
              <a:rPr lang="en-US" dirty="0" smtClean="0"/>
              <a:t>This will add the user to the </a:t>
            </a:r>
            <a:r>
              <a:rPr lang="en-US" dirty="0" err="1" smtClean="0"/>
              <a:t>NexxusETL</a:t>
            </a:r>
            <a:r>
              <a:rPr lang="en-US" dirty="0" smtClean="0"/>
              <a:t> Tenant User list and the </a:t>
            </a:r>
            <a:r>
              <a:rPr lang="en-US" dirty="0" err="1" smtClean="0"/>
              <a:t>dlt_user</a:t>
            </a:r>
            <a:r>
              <a:rPr lang="en-US" dirty="0" smtClean="0"/>
              <a:t> table</a:t>
            </a:r>
          </a:p>
          <a:p>
            <a:pPr marL="342900" indent="-342900">
              <a:buFont typeface="Arial" panose="020B0604020202020204" pitchFamily="34" charset="0"/>
              <a:buChar char="•"/>
            </a:pPr>
            <a:r>
              <a:rPr lang="en-US" dirty="0" smtClean="0"/>
              <a:t>A </a:t>
            </a:r>
            <a:r>
              <a:rPr lang="en-US" b="1" dirty="0" smtClean="0"/>
              <a:t>Super User </a:t>
            </a:r>
            <a:r>
              <a:rPr lang="en-US" dirty="0" smtClean="0"/>
              <a:t>or a </a:t>
            </a:r>
            <a:r>
              <a:rPr lang="en-US" b="1" dirty="0" smtClean="0"/>
              <a:t>Tenant Administrator </a:t>
            </a:r>
            <a:r>
              <a:rPr lang="en-US" dirty="0" smtClean="0"/>
              <a:t>can modify in </a:t>
            </a:r>
            <a:r>
              <a:rPr lang="en-US" dirty="0" err="1" smtClean="0"/>
              <a:t>NexxusETL</a:t>
            </a:r>
            <a:r>
              <a:rPr lang="en-US" dirty="0" smtClean="0"/>
              <a:t> the permissions associated  with a new </a:t>
            </a:r>
            <a:r>
              <a:rPr lang="en-US" dirty="0" err="1" smtClean="0"/>
              <a:t>NexxusETL</a:t>
            </a:r>
            <a:r>
              <a:rPr lang="en-US" dirty="0" smtClean="0"/>
              <a:t> user following the rules established for the role</a:t>
            </a:r>
          </a:p>
          <a:p>
            <a:pPr marL="342900" indent="-342900">
              <a:buFont typeface="Arial" panose="020B0604020202020204" pitchFamily="34" charset="0"/>
              <a:buChar char="•"/>
            </a:pPr>
            <a:r>
              <a:rPr lang="en-US" dirty="0" smtClean="0">
                <a:solidFill>
                  <a:srgbClr val="FF940C"/>
                </a:solidFill>
              </a:rPr>
              <a:t>Neither can permanently change the </a:t>
            </a:r>
            <a:r>
              <a:rPr lang="en-US" b="1" dirty="0" smtClean="0">
                <a:solidFill>
                  <a:srgbClr val="FF940C"/>
                </a:solidFill>
              </a:rPr>
              <a:t>Role</a:t>
            </a:r>
            <a:r>
              <a:rPr lang="en-US" dirty="0" smtClean="0">
                <a:solidFill>
                  <a:srgbClr val="FF940C"/>
                </a:solidFill>
              </a:rPr>
              <a:t> assigned to the new user in the </a:t>
            </a:r>
            <a:r>
              <a:rPr lang="en-US" dirty="0" err="1" smtClean="0">
                <a:solidFill>
                  <a:srgbClr val="FF940C"/>
                </a:solidFill>
              </a:rPr>
              <a:t>NexxusETL</a:t>
            </a:r>
            <a:r>
              <a:rPr lang="en-US" dirty="0" smtClean="0">
                <a:solidFill>
                  <a:srgbClr val="FF940C"/>
                </a:solidFill>
              </a:rPr>
              <a:t> tool, this must be done in </a:t>
            </a:r>
            <a:r>
              <a:rPr lang="en-US" b="1" dirty="0" smtClean="0">
                <a:solidFill>
                  <a:srgbClr val="FF940C"/>
                </a:solidFill>
              </a:rPr>
              <a:t>MI</a:t>
            </a:r>
            <a:r>
              <a:rPr lang="en-US" dirty="0" smtClean="0">
                <a:solidFill>
                  <a:srgbClr val="FF940C"/>
                </a:solidFill>
              </a:rPr>
              <a:t> by adding or removing the appropriate security group to the user</a:t>
            </a:r>
          </a:p>
          <a:p>
            <a:pPr marL="342900" indent="-342900">
              <a:buFont typeface="Arial" panose="020B0604020202020204" pitchFamily="34" charset="0"/>
              <a:buChar char="•"/>
            </a:pPr>
            <a:r>
              <a:rPr lang="en-US" dirty="0" err="1" smtClean="0"/>
              <a:t>NexxusETL</a:t>
            </a:r>
            <a:r>
              <a:rPr lang="en-US" dirty="0" smtClean="0"/>
              <a:t> users that were created in the former </a:t>
            </a:r>
            <a:r>
              <a:rPr lang="en-US" dirty="0" err="1" smtClean="0"/>
              <a:t>CegedimETL</a:t>
            </a:r>
            <a:r>
              <a:rPr lang="en-US" dirty="0" smtClean="0"/>
              <a:t> or Komodo tool, not in MI, can still have their </a:t>
            </a:r>
            <a:r>
              <a:rPr lang="en-US" b="1" dirty="0" smtClean="0"/>
              <a:t>Role</a:t>
            </a:r>
            <a:r>
              <a:rPr lang="en-US" dirty="0" smtClean="0"/>
              <a:t> modified in the </a:t>
            </a:r>
            <a:r>
              <a:rPr lang="en-US" dirty="0" err="1" smtClean="0"/>
              <a:t>NexxusETL</a:t>
            </a:r>
            <a:r>
              <a:rPr lang="en-US" dirty="0" smtClean="0"/>
              <a:t> tool</a:t>
            </a:r>
          </a:p>
        </p:txBody>
      </p:sp>
      <p:sp>
        <p:nvSpPr>
          <p:cNvPr id="6" name="Footer Placeholder 5"/>
          <p:cNvSpPr>
            <a:spLocks noGrp="1"/>
          </p:cNvSpPr>
          <p:nvPr>
            <p:ph type="ftr" sz="quarter" idx="14"/>
          </p:nvPr>
        </p:nvSpPr>
        <p:spPr/>
        <p:txBody>
          <a:bodyPr/>
          <a:lstStyle/>
          <a:p>
            <a:pPr fontAlgn="auto">
              <a:spcBef>
                <a:spcPts val="0"/>
              </a:spcBef>
              <a:spcAft>
                <a:spcPts val="0"/>
              </a:spcAft>
            </a:pPr>
            <a:r>
              <a:rPr lang="en-GB" dirty="0" smtClean="0"/>
              <a:t>IMS Health Confidential</a:t>
            </a:r>
            <a:endParaRPr lang="en-GB" dirty="0"/>
          </a:p>
        </p:txBody>
      </p:sp>
      <p:sp>
        <p:nvSpPr>
          <p:cNvPr id="2" name="Title 1"/>
          <p:cNvSpPr>
            <a:spLocks noGrp="1"/>
          </p:cNvSpPr>
          <p:nvPr>
            <p:ph type="title"/>
          </p:nvPr>
        </p:nvSpPr>
        <p:spPr/>
        <p:txBody>
          <a:bodyPr/>
          <a:lstStyle/>
          <a:p>
            <a:r>
              <a:rPr lang="fr-FR" dirty="0" smtClean="0">
                <a:ea typeface="ＭＳ Ｐゴシック" pitchFamily="34" charset="-128"/>
                <a:sym typeface="Arial" pitchFamily="34" charset="0"/>
              </a:rPr>
              <a:t>Data </a:t>
            </a:r>
            <a:r>
              <a:rPr lang="fr-FR" dirty="0" err="1" smtClean="0">
                <a:ea typeface="ＭＳ Ｐゴシック" pitchFamily="34" charset="-128"/>
                <a:sym typeface="Arial" pitchFamily="34" charset="0"/>
              </a:rPr>
              <a:t>loading</a:t>
            </a:r>
            <a:endParaRPr lang="en-US" dirty="0"/>
          </a:p>
        </p:txBody>
      </p:sp>
    </p:spTree>
    <p:extLst>
      <p:ext uri="{BB962C8B-B14F-4D97-AF65-F5344CB8AC3E}">
        <p14:creationId xmlns:p14="http://schemas.microsoft.com/office/powerpoint/2010/main" xmlns="" val="33681290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ooter Placeholder 5"/>
          <p:cNvSpPr>
            <a:spLocks noGrp="1"/>
          </p:cNvSpPr>
          <p:nvPr>
            <p:ph type="ftr" sz="quarter" idx="14"/>
          </p:nvPr>
        </p:nvSpPr>
        <p:spPr/>
        <p:txBody>
          <a:bodyPr/>
          <a:lstStyle/>
          <a:p>
            <a:pPr fontAlgn="auto">
              <a:spcBef>
                <a:spcPts val="0"/>
              </a:spcBef>
              <a:spcAft>
                <a:spcPts val="0"/>
              </a:spcAft>
            </a:pPr>
            <a:r>
              <a:rPr lang="en-GB" dirty="0" smtClean="0"/>
              <a:t>IMS Health Confidential</a:t>
            </a:r>
            <a:endParaRPr lang="en-GB" dirty="0"/>
          </a:p>
        </p:txBody>
      </p:sp>
      <p:sp>
        <p:nvSpPr>
          <p:cNvPr id="2" name="Title 1"/>
          <p:cNvSpPr>
            <a:spLocks noGrp="1"/>
          </p:cNvSpPr>
          <p:nvPr>
            <p:ph type="title"/>
          </p:nvPr>
        </p:nvSpPr>
        <p:spPr/>
        <p:txBody>
          <a:bodyPr/>
          <a:lstStyle/>
          <a:p>
            <a:r>
              <a:rPr lang="fr-FR" dirty="0" smtClean="0">
                <a:ea typeface="ＭＳ Ｐゴシック" pitchFamily="34" charset="-128"/>
                <a:sym typeface="Arial" pitchFamily="34" charset="0"/>
              </a:rPr>
              <a:t>Data </a:t>
            </a:r>
            <a:r>
              <a:rPr lang="fr-FR" dirty="0" err="1" smtClean="0">
                <a:ea typeface="ＭＳ Ｐゴシック" pitchFamily="34" charset="-128"/>
                <a:sym typeface="Arial" pitchFamily="34" charset="0"/>
              </a:rPr>
              <a:t>loading</a:t>
            </a:r>
            <a:endParaRPr lang="en-US" dirty="0"/>
          </a:p>
        </p:txBody>
      </p:sp>
      <p:pic>
        <p:nvPicPr>
          <p:cNvPr id="371717" name="Picture 5"/>
          <p:cNvPicPr>
            <a:picLocks noChangeAspect="1" noChangeArrowheads="1"/>
          </p:cNvPicPr>
          <p:nvPr/>
        </p:nvPicPr>
        <p:blipFill>
          <a:blip r:embed="rId3" cstate="print"/>
          <a:srcRect/>
          <a:stretch>
            <a:fillRect/>
          </a:stretch>
        </p:blipFill>
        <p:spPr bwMode="auto">
          <a:xfrm>
            <a:off x="1426259" y="1198533"/>
            <a:ext cx="6505575" cy="3764867"/>
          </a:xfrm>
          <a:prstGeom prst="rect">
            <a:avLst/>
          </a:prstGeom>
          <a:noFill/>
          <a:ln w="9525">
            <a:noFill/>
            <a:miter lim="800000"/>
            <a:headEnd/>
            <a:tailEnd/>
          </a:ln>
        </p:spPr>
      </p:pic>
      <p:sp>
        <p:nvSpPr>
          <p:cNvPr id="9" name="Rectangle à coins arrondis 4"/>
          <p:cNvSpPr>
            <a:spLocks noChangeArrowheads="1"/>
          </p:cNvSpPr>
          <p:nvPr/>
        </p:nvSpPr>
        <p:spPr bwMode="auto">
          <a:xfrm>
            <a:off x="2471790" y="5490677"/>
            <a:ext cx="3878209" cy="1055608"/>
          </a:xfrm>
          <a:prstGeom prst="wedgeRoundRectCallout">
            <a:avLst>
              <a:gd name="adj1" fmla="val 54028"/>
              <a:gd name="adj2" fmla="val -168275"/>
              <a:gd name="adj3" fmla="val 16667"/>
            </a:avLst>
          </a:prstGeom>
          <a:solidFill>
            <a:srgbClr val="FFF1C5"/>
          </a:solidFill>
          <a:ln w="12700" algn="ctr">
            <a:solidFill>
              <a:schemeClr val="tx2"/>
            </a:solidFill>
            <a:round/>
            <a:headEnd/>
            <a:tailEnd/>
          </a:ln>
        </p:spPr>
        <p:txBody>
          <a:bodyPr wrap="square" anchor="ctr">
            <a:spAutoFit/>
          </a:bodyPr>
          <a:lstStyle/>
          <a:p>
            <a:pPr defTabSz="457200" fontAlgn="auto">
              <a:spcBef>
                <a:spcPts val="0"/>
              </a:spcBef>
              <a:spcAft>
                <a:spcPts val="0"/>
              </a:spcAft>
              <a:defRPr/>
            </a:pPr>
            <a:r>
              <a:rPr lang="en-US" sz="1400" dirty="0" smtClean="0"/>
              <a:t>A </a:t>
            </a:r>
            <a:r>
              <a:rPr lang="en-US" sz="1400" b="1" dirty="0" smtClean="0"/>
              <a:t>Super User </a:t>
            </a:r>
            <a:r>
              <a:rPr lang="en-US" sz="1400" dirty="0" smtClean="0"/>
              <a:t>or a </a:t>
            </a:r>
            <a:r>
              <a:rPr lang="en-US" sz="1400" b="1" dirty="0" smtClean="0"/>
              <a:t>Tenant </a:t>
            </a:r>
            <a:r>
              <a:rPr lang="en-US" sz="1400" b="1" dirty="0" smtClean="0"/>
              <a:t> Administrator </a:t>
            </a:r>
            <a:r>
              <a:rPr lang="en-US" sz="1400" dirty="0" smtClean="0"/>
              <a:t>can modify the permissions associated  with a new NexxusETL user following the rules established for the role</a:t>
            </a:r>
          </a:p>
        </p:txBody>
      </p:sp>
    </p:spTree>
    <p:extLst>
      <p:ext uri="{BB962C8B-B14F-4D97-AF65-F5344CB8AC3E}">
        <p14:creationId xmlns:p14="http://schemas.microsoft.com/office/powerpoint/2010/main" xmlns="" val="33681290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sz="quarter" idx="13"/>
          </p:nvPr>
        </p:nvSpPr>
        <p:spPr>
          <a:xfrm>
            <a:off x="402934" y="1134738"/>
            <a:ext cx="8362780" cy="5156048"/>
          </a:xfrm>
        </p:spPr>
        <p:txBody>
          <a:bodyPr/>
          <a:lstStyle/>
          <a:p>
            <a:r>
              <a:rPr lang="en-US" b="1" dirty="0" smtClean="0"/>
              <a:t>Two </a:t>
            </a:r>
            <a:r>
              <a:rPr lang="en-US" b="1" dirty="0" smtClean="0"/>
              <a:t>step </a:t>
            </a:r>
            <a:r>
              <a:rPr lang="en-US" b="1" dirty="0" smtClean="0"/>
              <a:t>process:</a:t>
            </a:r>
            <a:endParaRPr lang="en-US" b="1" dirty="0" smtClean="0"/>
          </a:p>
          <a:p>
            <a:r>
              <a:rPr lang="en-US" dirty="0" smtClean="0"/>
              <a:t> 1.  In </a:t>
            </a:r>
            <a:r>
              <a:rPr lang="en-US" b="1" dirty="0" smtClean="0"/>
              <a:t>MI</a:t>
            </a:r>
            <a:r>
              <a:rPr lang="en-US" dirty="0" smtClean="0"/>
              <a:t> remove the </a:t>
            </a:r>
            <a:r>
              <a:rPr lang="en-US" b="1" dirty="0" smtClean="0"/>
              <a:t>Security Group </a:t>
            </a:r>
            <a:r>
              <a:rPr lang="en-US" dirty="0" smtClean="0"/>
              <a:t>from the User – the user will still be 	listed in the NexxusETL User list but cannot Login to </a:t>
            </a:r>
            <a:r>
              <a:rPr lang="en-US" dirty="0" smtClean="0"/>
              <a:t>NexxusETL</a:t>
            </a:r>
            <a:endParaRPr lang="en-US" dirty="0" smtClean="0"/>
          </a:p>
          <a:p>
            <a:pPr lvl="1">
              <a:buFont typeface="Arial" pitchFamily="34" charset="0"/>
              <a:buChar char="•"/>
            </a:pPr>
            <a:r>
              <a:rPr lang="en-US" sz="2000" dirty="0" smtClean="0"/>
              <a:t> They </a:t>
            </a:r>
            <a:r>
              <a:rPr lang="en-US" sz="2000" dirty="0" smtClean="0"/>
              <a:t>receive the “</a:t>
            </a:r>
            <a:r>
              <a:rPr lang="en-US" sz="2000" i="1" dirty="0" smtClean="0">
                <a:solidFill>
                  <a:srgbClr val="0070C0"/>
                </a:solidFill>
              </a:rPr>
              <a:t>User does not have permission to access the application</a:t>
            </a:r>
            <a:r>
              <a:rPr lang="en-US" sz="2000" dirty="0" smtClean="0"/>
              <a:t>” message</a:t>
            </a:r>
          </a:p>
          <a:p>
            <a:pPr lvl="1">
              <a:buFont typeface="Arial" pitchFamily="34" charset="0"/>
              <a:buChar char="•"/>
            </a:pPr>
            <a:r>
              <a:rPr lang="en-US" sz="2000" dirty="0" smtClean="0"/>
              <a:t> Note</a:t>
            </a:r>
            <a:r>
              <a:rPr lang="en-US" sz="2000" dirty="0" smtClean="0"/>
              <a:t>: In MI if the NexxusETL Application Code is removed the User will receive the “Invalid Password or Login” message</a:t>
            </a:r>
          </a:p>
          <a:p>
            <a:pPr marL="342900" indent="-342900">
              <a:buFont typeface="Arial" pitchFamily="34" charset="0"/>
              <a:buChar char="•"/>
            </a:pPr>
            <a:endParaRPr lang="en-US" dirty="0" smtClean="0"/>
          </a:p>
          <a:p>
            <a:r>
              <a:rPr lang="en-US" dirty="0" smtClean="0"/>
              <a:t>2.   As a </a:t>
            </a:r>
            <a:r>
              <a:rPr lang="en-US" b="1" dirty="0" smtClean="0"/>
              <a:t>Tenant Administrator </a:t>
            </a:r>
            <a:r>
              <a:rPr lang="en-US" dirty="0" smtClean="0"/>
              <a:t>or </a:t>
            </a:r>
            <a:r>
              <a:rPr lang="en-US" b="1" dirty="0" smtClean="0"/>
              <a:t>Super User </a:t>
            </a:r>
            <a:r>
              <a:rPr lang="en-US" dirty="0" smtClean="0"/>
              <a:t>login to </a:t>
            </a:r>
            <a:r>
              <a:rPr lang="en-US" dirty="0" err="1" smtClean="0"/>
              <a:t>NexxusETL</a:t>
            </a:r>
            <a:endParaRPr lang="en-US" dirty="0" smtClean="0"/>
          </a:p>
          <a:p>
            <a:pPr marL="753191" lvl="1" indent="-342900">
              <a:buFont typeface="Arial" panose="020B0604020202020204" pitchFamily="34" charset="0"/>
              <a:buChar char="•"/>
            </a:pPr>
            <a:r>
              <a:rPr lang="en-US" dirty="0" smtClean="0"/>
              <a:t>Expand the Tenant User list, right click on the </a:t>
            </a:r>
            <a:r>
              <a:rPr lang="en-US" dirty="0" err="1" smtClean="0"/>
              <a:t>NexxusETL</a:t>
            </a:r>
            <a:r>
              <a:rPr lang="en-US" dirty="0" smtClean="0"/>
              <a:t> user to be delete and select </a:t>
            </a:r>
            <a:r>
              <a:rPr lang="en-US" b="1" dirty="0" smtClean="0"/>
              <a:t>Delete</a:t>
            </a:r>
          </a:p>
        </p:txBody>
      </p:sp>
      <p:sp>
        <p:nvSpPr>
          <p:cNvPr id="6" name="Footer Placeholder 5"/>
          <p:cNvSpPr>
            <a:spLocks noGrp="1"/>
          </p:cNvSpPr>
          <p:nvPr>
            <p:ph type="ftr" sz="quarter" idx="14"/>
          </p:nvPr>
        </p:nvSpPr>
        <p:spPr/>
        <p:txBody>
          <a:bodyPr/>
          <a:lstStyle/>
          <a:p>
            <a:pPr fontAlgn="auto">
              <a:spcBef>
                <a:spcPts val="0"/>
              </a:spcBef>
              <a:spcAft>
                <a:spcPts val="0"/>
              </a:spcAft>
            </a:pPr>
            <a:r>
              <a:rPr lang="en-GB" dirty="0" smtClean="0"/>
              <a:t>IMS Health Confidential</a:t>
            </a:r>
            <a:endParaRPr lang="en-GB" dirty="0"/>
          </a:p>
        </p:txBody>
      </p:sp>
      <p:sp>
        <p:nvSpPr>
          <p:cNvPr id="2" name="Title 1"/>
          <p:cNvSpPr>
            <a:spLocks noGrp="1"/>
          </p:cNvSpPr>
          <p:nvPr>
            <p:ph type="title"/>
          </p:nvPr>
        </p:nvSpPr>
        <p:spPr/>
        <p:txBody>
          <a:bodyPr/>
          <a:lstStyle/>
          <a:p>
            <a:r>
              <a:rPr lang="en-US" dirty="0" smtClean="0"/>
              <a:t>Delete a User</a:t>
            </a:r>
            <a:endParaRPr lang="en-US" dirty="0"/>
          </a:p>
        </p:txBody>
      </p:sp>
    </p:spTree>
    <p:extLst>
      <p:ext uri="{BB962C8B-B14F-4D97-AF65-F5344CB8AC3E}">
        <p14:creationId xmlns:p14="http://schemas.microsoft.com/office/powerpoint/2010/main" xmlns="" val="162857533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err="1" smtClean="0"/>
              <a:t>NexxusETL</a:t>
            </a:r>
            <a:r>
              <a:rPr lang="en-US" dirty="0" smtClean="0"/>
              <a:t> GUI</a:t>
            </a:r>
            <a:endParaRPr lang="en-US" dirty="0"/>
          </a:p>
        </p:txBody>
      </p:sp>
    </p:spTree>
    <p:extLst>
      <p:ext uri="{BB962C8B-B14F-4D97-AF65-F5344CB8AC3E}">
        <p14:creationId xmlns="" xmlns:p14="http://schemas.microsoft.com/office/powerpoint/2010/main" val="4854817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extLst>
              <p:ext uri="{D42A27DB-BD31-4B8C-83A1-F6EECF244321}">
                <p14:modId xmlns="" xmlns:p14="http://schemas.microsoft.com/office/powerpoint/2010/main" val="2794637776"/>
              </p:ext>
            </p:extLst>
          </p:nvPr>
        </p:nvGraphicFramePr>
        <p:xfrm>
          <a:off x="1588" y="1588"/>
          <a:ext cx="1587" cy="1587"/>
        </p:xfrm>
        <a:graphic>
          <a:graphicData uri="http://schemas.openxmlformats.org/presentationml/2006/ole">
            <p:oleObj spid="_x0000_s81923" name="think-cell Slide" r:id="rId4" imgW="360" imgH="360" progId="">
              <p:embed/>
            </p:oleObj>
          </a:graphicData>
        </a:graphic>
      </p:graphicFrame>
      <p:sp>
        <p:nvSpPr>
          <p:cNvPr id="4" name="Content Placeholder 3"/>
          <p:cNvSpPr>
            <a:spLocks noGrp="1"/>
          </p:cNvSpPr>
          <p:nvPr>
            <p:ph idx="1"/>
          </p:nvPr>
        </p:nvSpPr>
        <p:spPr>
          <a:xfrm>
            <a:off x="495443" y="1599640"/>
            <a:ext cx="8279999" cy="3044280"/>
          </a:xfrm>
        </p:spPr>
        <p:txBody>
          <a:bodyPr/>
          <a:lstStyle/>
          <a:p>
            <a:r>
              <a:rPr lang="en-US" b="1" dirty="0" err="1" smtClean="0"/>
              <a:t>NexxusETL</a:t>
            </a:r>
            <a:r>
              <a:rPr lang="en-US" dirty="0" smtClean="0"/>
              <a:t>  </a:t>
            </a:r>
            <a:r>
              <a:rPr lang="en-US" b="1" dirty="0" smtClean="0">
                <a:latin typeface="Arial" pitchFamily="34" charset="0"/>
                <a:ea typeface="ＭＳ Ｐゴシック" pitchFamily="34" charset="-128"/>
              </a:rPr>
              <a:t>requires one Super User account which is created during installation. </a:t>
            </a:r>
          </a:p>
          <a:p>
            <a:r>
              <a:rPr lang="en-US" dirty="0" smtClean="0">
                <a:latin typeface="Arial" pitchFamily="34" charset="0"/>
                <a:ea typeface="ＭＳ Ｐゴシック" pitchFamily="34" charset="-128"/>
              </a:rPr>
              <a:t>Super User credentials are used to create tenant Standard Users and Tenant Administrators. </a:t>
            </a:r>
          </a:p>
          <a:p>
            <a:r>
              <a:rPr lang="en-US" dirty="0" smtClean="0"/>
              <a:t>They can run and modify jobs</a:t>
            </a:r>
          </a:p>
          <a:p>
            <a:r>
              <a:rPr lang="en-US" dirty="0" smtClean="0"/>
              <a:t>They have a read and write access on components and corresponding projects for all tenants in the Project Explorer.</a:t>
            </a:r>
            <a:endParaRPr lang="en-US" dirty="0" smtClean="0">
              <a:latin typeface="Arial" pitchFamily="34" charset="0"/>
              <a:ea typeface="ＭＳ Ｐゴシック" pitchFamily="34" charset="-128"/>
            </a:endParaRPr>
          </a:p>
        </p:txBody>
      </p:sp>
      <p:sp>
        <p:nvSpPr>
          <p:cNvPr id="8" name="Footer Placeholder 4"/>
          <p:cNvSpPr>
            <a:spLocks noGrp="1"/>
          </p:cNvSpPr>
          <p:nvPr>
            <p:ph type="ftr" sz="quarter" idx="12"/>
          </p:nvPr>
        </p:nvSpPr>
        <p:spPr>
          <a:prstGeom prst="rect">
            <a:avLst/>
          </a:prstGeom>
        </p:spPr>
        <p:txBody>
          <a:bodyPr vert="horz" lIns="91440" tIns="45720" rIns="91440" bIns="45720" rtlCol="0" anchor="ctr"/>
          <a:lstStyle/>
          <a:p>
            <a:pPr fontAlgn="auto">
              <a:spcBef>
                <a:spcPts val="0"/>
              </a:spcBef>
              <a:spcAft>
                <a:spcPts val="0"/>
              </a:spcAft>
            </a:pPr>
            <a:r>
              <a:rPr lang="en-US" smtClean="0"/>
              <a:t>IMS Health Confidential</a:t>
            </a:r>
            <a:endParaRPr lang="en-GB" dirty="0"/>
          </a:p>
        </p:txBody>
      </p:sp>
      <p:sp>
        <p:nvSpPr>
          <p:cNvPr id="3" name="Title 2"/>
          <p:cNvSpPr>
            <a:spLocks noGrp="1"/>
          </p:cNvSpPr>
          <p:nvPr>
            <p:ph type="title"/>
          </p:nvPr>
        </p:nvSpPr>
        <p:spPr/>
        <p:txBody>
          <a:bodyPr/>
          <a:lstStyle/>
          <a:p>
            <a:r>
              <a:rPr lang="en-US" dirty="0" err="1" smtClean="0"/>
              <a:t>NexxusETL</a:t>
            </a:r>
            <a:endParaRPr lang="en-US" dirty="0"/>
          </a:p>
        </p:txBody>
      </p:sp>
    </p:spTree>
    <p:extLst>
      <p:ext uri="{BB962C8B-B14F-4D97-AF65-F5344CB8AC3E}">
        <p14:creationId xmlns="" xmlns:p14="http://schemas.microsoft.com/office/powerpoint/2010/main" val="283499149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p:nvPr/>
        </p:nvPicPr>
        <p:blipFill>
          <a:blip r:embed="rId4" cstate="print">
            <a:duotone>
              <a:prstClr val="black"/>
              <a:schemeClr val="tx2">
                <a:tint val="45000"/>
                <a:satMod val="400000"/>
              </a:schemeClr>
            </a:duotone>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61790" y="1069412"/>
            <a:ext cx="2822130" cy="1823755"/>
          </a:xfrm>
          <a:prstGeom prst="rect">
            <a:avLst/>
          </a:prstGeom>
          <a:ln w="3175">
            <a:solidFill>
              <a:schemeClr val="tx1"/>
            </a:solidFill>
          </a:ln>
        </p:spPr>
      </p:pic>
      <p:pic>
        <p:nvPicPr>
          <p:cNvPr id="3" name="Image 2" descr="cid:image001.jpg@01D0829F.882A2A20"/>
          <p:cNvPicPr>
            <a:picLocks noChangeAspect="1" noChangeArrowheads="1"/>
          </p:cNvPicPr>
          <p:nvPr/>
        </p:nvPicPr>
        <p:blipFill>
          <a:blip r:embed="rId5" cstate="print">
            <a:duotone>
              <a:prstClr val="black"/>
              <a:schemeClr val="tx2">
                <a:tint val="45000"/>
                <a:satMod val="400000"/>
              </a:schemeClr>
            </a:duotone>
          </a:blip>
          <a:srcRect l="20269" r="48376"/>
          <a:stretch>
            <a:fillRect/>
          </a:stretch>
        </p:blipFill>
        <p:spPr bwMode="auto">
          <a:xfrm>
            <a:off x="7174846" y="331830"/>
            <a:ext cx="1540596" cy="821613"/>
          </a:xfrm>
          <a:prstGeom prst="rect">
            <a:avLst/>
          </a:prstGeom>
          <a:noFill/>
          <a:ln w="9525">
            <a:noFill/>
            <a:miter lim="800000"/>
            <a:headEnd/>
            <a:tailEnd/>
          </a:ln>
        </p:spPr>
      </p:pic>
      <p:graphicFrame>
        <p:nvGraphicFramePr>
          <p:cNvPr id="2" name="Object 1" hidden="1"/>
          <p:cNvGraphicFramePr>
            <a:graphicFrameLocks noChangeAspect="1"/>
          </p:cNvGraphicFramePr>
          <p:nvPr>
            <p:extLst>
              <p:ext uri="{D42A27DB-BD31-4B8C-83A1-F6EECF244321}">
                <p14:modId xmlns="" xmlns:p14="http://schemas.microsoft.com/office/powerpoint/2010/main" val="2794637776"/>
              </p:ext>
            </p:extLst>
          </p:nvPr>
        </p:nvGraphicFramePr>
        <p:xfrm>
          <a:off x="1588" y="1588"/>
          <a:ext cx="1587" cy="1587"/>
        </p:xfrm>
        <a:graphic>
          <a:graphicData uri="http://schemas.openxmlformats.org/presentationml/2006/ole">
            <p:oleObj spid="_x0000_s267266" name="think-cell Slide" r:id="rId6" imgW="360" imgH="360" progId="">
              <p:embed/>
            </p:oleObj>
          </a:graphicData>
        </a:graphic>
      </p:graphicFrame>
      <p:sp>
        <p:nvSpPr>
          <p:cNvPr id="8" name="Footer Placeholder 4"/>
          <p:cNvSpPr>
            <a:spLocks noGrp="1"/>
          </p:cNvSpPr>
          <p:nvPr>
            <p:ph type="ftr" sz="quarter" idx="12"/>
          </p:nvPr>
        </p:nvSpPr>
        <p:spPr>
          <a:prstGeom prst="rect">
            <a:avLst/>
          </a:prstGeom>
        </p:spPr>
        <p:txBody>
          <a:bodyPr vert="horz" lIns="91440" tIns="45720" rIns="91440" bIns="45720" rtlCol="0" anchor="ctr"/>
          <a:lstStyle/>
          <a:p>
            <a:pPr fontAlgn="auto">
              <a:spcBef>
                <a:spcPts val="0"/>
              </a:spcBef>
              <a:spcAft>
                <a:spcPts val="0"/>
              </a:spcAft>
            </a:pPr>
            <a:r>
              <a:rPr lang="en-US" smtClean="0"/>
              <a:t>IMS Health Confidential</a:t>
            </a:r>
            <a:endParaRPr lang="en-GB" dirty="0"/>
          </a:p>
        </p:txBody>
      </p:sp>
      <p:sp>
        <p:nvSpPr>
          <p:cNvPr id="11" name="Titre 1"/>
          <p:cNvSpPr txBox="1">
            <a:spLocks/>
          </p:cNvSpPr>
          <p:nvPr/>
        </p:nvSpPr>
        <p:spPr bwMode="auto">
          <a:xfrm>
            <a:off x="304800" y="9525"/>
            <a:ext cx="8229600" cy="990600"/>
          </a:xfrm>
          <a:prstGeom prst="rect">
            <a:avLst/>
          </a:prstGeom>
          <a:noFill/>
          <a:ln>
            <a:miter lim="800000"/>
            <a:headEnd/>
            <a:tailEnd/>
          </a:ln>
        </p:spPr>
        <p:txBody>
          <a:bodyPr vert="horz" wrap="square" lIns="91440" tIns="45720" rIns="91440" bIns="45720" numCol="1" rtlCol="0" anchor="b" anchorCtr="0" compatLnSpc="1">
            <a:prstTxWarp prst="textNoShape">
              <a:avLst/>
            </a:prstTxWarp>
            <a:normAutofit/>
          </a:bodyPr>
          <a:lstStyle/>
          <a:p>
            <a:pPr marL="0" marR="0" lvl="0" indent="0" algn="l" defTabSz="410291" rtl="0" eaLnBrk="1" fontAlgn="auto" latinLnBrk="0" hangingPunct="1">
              <a:lnSpc>
                <a:spcPct val="90000"/>
              </a:lnSpc>
              <a:spcBef>
                <a:spcPct val="0"/>
              </a:spcBef>
              <a:spcAft>
                <a:spcPts val="0"/>
              </a:spcAft>
              <a:buClrTx/>
              <a:buSzTx/>
              <a:buFontTx/>
              <a:buNone/>
              <a:tabLst/>
              <a:defRPr/>
            </a:pPr>
            <a:r>
              <a:rPr lang="fr-FR" sz="3000" dirty="0" err="1" smtClean="0">
                <a:solidFill>
                  <a:schemeClr val="accent2"/>
                </a:solidFill>
                <a:latin typeface="Arial"/>
                <a:ea typeface="+mj-ea"/>
                <a:cs typeface="Arial"/>
              </a:rPr>
              <a:t>NexxusETL</a:t>
            </a:r>
            <a:endParaRPr lang="fr-FR" sz="3000" dirty="0" smtClean="0">
              <a:solidFill>
                <a:schemeClr val="accent2"/>
              </a:solidFill>
              <a:latin typeface="Arial"/>
              <a:ea typeface="+mj-ea"/>
              <a:cs typeface="Arial"/>
            </a:endParaRPr>
          </a:p>
        </p:txBody>
      </p:sp>
      <p:pic>
        <p:nvPicPr>
          <p:cNvPr id="13" name="Picture 2" descr="FTP Icon 256px png"/>
          <p:cNvPicPr>
            <a:picLocks noChangeAspect="1" noChangeArrowheads="1"/>
          </p:cNvPicPr>
          <p:nvPr/>
        </p:nvPicPr>
        <p:blipFill>
          <a:blip r:embed="rId7" cstate="print">
            <a:duotone>
              <a:prstClr val="black"/>
              <a:schemeClr val="tx2">
                <a:tint val="45000"/>
                <a:satMod val="400000"/>
              </a:schemeClr>
            </a:duotone>
          </a:blip>
          <a:srcRect/>
          <a:stretch>
            <a:fillRect/>
          </a:stretch>
        </p:blipFill>
        <p:spPr bwMode="auto">
          <a:xfrm>
            <a:off x="5320358" y="1616757"/>
            <a:ext cx="1238250" cy="1173196"/>
          </a:xfrm>
          <a:prstGeom prst="rect">
            <a:avLst/>
          </a:prstGeom>
          <a:ln>
            <a:noFill/>
          </a:ln>
          <a:effectLst>
            <a:outerShdw blurRad="292100" dist="139700" dir="2700000" algn="tl" rotWithShape="0">
              <a:srgbClr val="333333">
                <a:alpha val="65000"/>
              </a:srgbClr>
            </a:outerShdw>
          </a:effectLst>
        </p:spPr>
      </p:pic>
      <p:sp>
        <p:nvSpPr>
          <p:cNvPr id="14" name="Text Box 8"/>
          <p:cNvSpPr txBox="1">
            <a:spLocks noChangeArrowheads="1"/>
          </p:cNvSpPr>
          <p:nvPr/>
        </p:nvSpPr>
        <p:spPr bwMode="auto">
          <a:xfrm>
            <a:off x="5320358" y="2160314"/>
            <a:ext cx="1029642" cy="338550"/>
          </a:xfrm>
          <a:prstGeom prst="rect">
            <a:avLst/>
          </a:prstGeom>
          <a:noFill/>
          <a:ln w="9525">
            <a:noFill/>
            <a:miter lim="800000"/>
            <a:headEnd/>
            <a:tailEnd/>
          </a:ln>
        </p:spPr>
        <p:txBody>
          <a:bodyPr wrap="square" lIns="91435" tIns="45718" rIns="91435" bIns="45718">
            <a:spAutoFit/>
          </a:bodyPr>
          <a:lstStyle/>
          <a:p>
            <a:pPr algn="ctr">
              <a:spcBef>
                <a:spcPct val="50000"/>
              </a:spcBef>
              <a:buClr>
                <a:srgbClr val="6600CC"/>
              </a:buClr>
            </a:pPr>
            <a:r>
              <a:rPr lang="en-US" sz="1600" b="1" dirty="0" smtClean="0">
                <a:solidFill>
                  <a:schemeClr val="bg1"/>
                </a:solidFill>
                <a:cs typeface="Arial" charset="0"/>
                <a:sym typeface="Arial" charset="0"/>
              </a:rPr>
              <a:t>MOVE IT</a:t>
            </a:r>
            <a:endParaRPr lang="en-US" sz="1600" b="1" dirty="0">
              <a:solidFill>
                <a:schemeClr val="bg1"/>
              </a:solidFill>
              <a:cs typeface="Arial" charset="0"/>
              <a:sym typeface="Arial" charset="0"/>
            </a:endParaRPr>
          </a:p>
        </p:txBody>
      </p:sp>
      <p:sp>
        <p:nvSpPr>
          <p:cNvPr id="15" name="Rectangle à coins arrondis 4"/>
          <p:cNvSpPr>
            <a:spLocks noChangeArrowheads="1"/>
          </p:cNvSpPr>
          <p:nvPr/>
        </p:nvSpPr>
        <p:spPr bwMode="auto">
          <a:xfrm>
            <a:off x="3411721" y="4534139"/>
            <a:ext cx="5497530" cy="1293971"/>
          </a:xfrm>
          <a:prstGeom prst="wedgeRoundRectCallout">
            <a:avLst>
              <a:gd name="adj1" fmla="val -11499"/>
              <a:gd name="adj2" fmla="val 3977"/>
              <a:gd name="adj3" fmla="val 16667"/>
            </a:avLst>
          </a:prstGeom>
          <a:solidFill>
            <a:srgbClr val="FFF1C5"/>
          </a:solidFill>
          <a:ln w="12700" algn="ctr">
            <a:solidFill>
              <a:schemeClr val="tx2"/>
            </a:solidFill>
            <a:round/>
            <a:headEnd/>
            <a:tailEnd/>
          </a:ln>
        </p:spPr>
        <p:txBody>
          <a:bodyPr wrap="square" anchor="ctr">
            <a:spAutoFit/>
          </a:bodyPr>
          <a:lstStyle/>
          <a:p>
            <a:r>
              <a:rPr lang="en-US" sz="1400" dirty="0" smtClean="0">
                <a:cs typeface="Arial" charset="0"/>
                <a:sym typeface="Arial" charset="0"/>
              </a:rPr>
              <a:t>1- </a:t>
            </a:r>
            <a:r>
              <a:rPr lang="en-US" sz="1400" dirty="0" smtClean="0">
                <a:latin typeface="Arial" pitchFamily="34" charset="0"/>
                <a:ea typeface="ＭＳ Ｐゴシック" pitchFamily="34" charset="-128"/>
              </a:rPr>
              <a:t>The File is ready for loading (correct format and location on the </a:t>
            </a:r>
            <a:r>
              <a:rPr lang="en-US" sz="1400" dirty="0" err="1" smtClean="0">
                <a:latin typeface="Arial" pitchFamily="34" charset="0"/>
                <a:ea typeface="ＭＳ Ｐゴシック" pitchFamily="34" charset="-128"/>
              </a:rPr>
              <a:t>MoveIt</a:t>
            </a:r>
            <a:r>
              <a:rPr lang="en-US" sz="1400" dirty="0" smtClean="0">
                <a:latin typeface="Arial" pitchFamily="34" charset="0"/>
                <a:ea typeface="ＭＳ Ｐゴシック" pitchFamily="34" charset="-128"/>
              </a:rPr>
              <a:t> account)</a:t>
            </a:r>
          </a:p>
          <a:p>
            <a:r>
              <a:rPr lang="en-US" sz="1400" dirty="0" smtClean="0">
                <a:latin typeface="Arial" pitchFamily="34" charset="0"/>
                <a:ea typeface="ＭＳ Ｐゴシック" pitchFamily="34" charset="-128"/>
              </a:rPr>
              <a:t>The Tenant is set up for data loading</a:t>
            </a:r>
          </a:p>
          <a:p>
            <a:r>
              <a:rPr lang="en-US" sz="1400" dirty="0" smtClean="0">
                <a:latin typeface="Arial" pitchFamily="34" charset="0"/>
                <a:ea typeface="ＭＳ Ｐゴシック" pitchFamily="34" charset="-128"/>
              </a:rPr>
              <a:t>The user has all needed accesses</a:t>
            </a:r>
          </a:p>
          <a:p>
            <a:r>
              <a:rPr lang="en-US" sz="1400" b="1" dirty="0" smtClean="0">
                <a:latin typeface="Arial" pitchFamily="34" charset="0"/>
                <a:ea typeface="ＭＳ Ｐゴシック" pitchFamily="34" charset="-128"/>
              </a:rPr>
              <a:t>The job must now be scheduled from </a:t>
            </a:r>
            <a:r>
              <a:rPr lang="en-US" sz="1400" b="1" dirty="0" err="1" smtClean="0">
                <a:latin typeface="Arial" pitchFamily="34" charset="0"/>
                <a:ea typeface="ＭＳ Ｐゴシック" pitchFamily="34" charset="-128"/>
              </a:rPr>
              <a:t>NexxusETL</a:t>
            </a:r>
            <a:endParaRPr lang="en-US" sz="1400" b="1" dirty="0" smtClean="0">
              <a:latin typeface="Arial" pitchFamily="34" charset="0"/>
              <a:ea typeface="ＭＳ Ｐゴシック" pitchFamily="34" charset="-128"/>
            </a:endParaRPr>
          </a:p>
        </p:txBody>
      </p:sp>
      <p:grpSp>
        <p:nvGrpSpPr>
          <p:cNvPr id="27" name="Group 26"/>
          <p:cNvGrpSpPr/>
          <p:nvPr/>
        </p:nvGrpSpPr>
        <p:grpSpPr>
          <a:xfrm>
            <a:off x="7173505" y="2787771"/>
            <a:ext cx="1656184" cy="902791"/>
            <a:chOff x="7173505" y="2787771"/>
            <a:chExt cx="1656184" cy="902791"/>
          </a:xfrm>
        </p:grpSpPr>
        <p:grpSp>
          <p:nvGrpSpPr>
            <p:cNvPr id="4" name="Groupe 6"/>
            <p:cNvGrpSpPr/>
            <p:nvPr/>
          </p:nvGrpSpPr>
          <p:grpSpPr bwMode="auto">
            <a:xfrm>
              <a:off x="7174846" y="2787771"/>
              <a:ext cx="1654843" cy="902791"/>
              <a:chOff x="1414151" y="1911603"/>
              <a:chExt cx="1485473" cy="1088018"/>
            </a:xfrm>
            <a:scene3d>
              <a:camera prst="orthographicFront"/>
              <a:lightRig rig="flat" dir="t"/>
            </a:scene3d>
          </p:grpSpPr>
          <p:sp>
            <p:nvSpPr>
              <p:cNvPr id="19" name="Rectangle à coins arrondis 31"/>
              <p:cNvSpPr/>
              <p:nvPr/>
            </p:nvSpPr>
            <p:spPr>
              <a:xfrm>
                <a:off x="1414151" y="1911603"/>
                <a:ext cx="1433214" cy="955476"/>
              </a:xfrm>
              <a:prstGeom prst="roundRect">
                <a:avLst>
                  <a:gd name="adj" fmla="val 10000"/>
                </a:avLst>
              </a:prstGeom>
              <a:solidFill>
                <a:schemeClr val="tx2">
                  <a:lumMod val="75000"/>
                </a:schemeClr>
              </a:solidFill>
              <a:ln>
                <a:noFill/>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sp>
          <p:sp>
            <p:nvSpPr>
              <p:cNvPr id="20" name="Rectangle 19"/>
              <p:cNvSpPr/>
              <p:nvPr/>
            </p:nvSpPr>
            <p:spPr>
              <a:xfrm>
                <a:off x="1522380" y="2100115"/>
                <a:ext cx="1377244" cy="899506"/>
              </a:xfrm>
              <a:prstGeom prst="rect">
                <a:avLst/>
              </a:prstGeom>
              <a:sp3d/>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a:lnSpc>
                    <a:spcPct val="90000"/>
                  </a:lnSpc>
                  <a:spcAft>
                    <a:spcPct val="35000"/>
                  </a:spcAft>
                  <a:defRPr/>
                </a:pPr>
                <a:endParaRPr lang="fr-FR" dirty="0"/>
              </a:p>
            </p:txBody>
          </p:sp>
        </p:grpSp>
        <p:sp>
          <p:nvSpPr>
            <p:cNvPr id="18" name="Rectangle 17"/>
            <p:cNvSpPr/>
            <p:nvPr/>
          </p:nvSpPr>
          <p:spPr bwMode="auto">
            <a:xfrm>
              <a:off x="7173505" y="2937452"/>
              <a:ext cx="1534274" cy="413320"/>
            </a:xfrm>
            <a:prstGeom prst="rect">
              <a:avLst/>
            </a:prstGeom>
            <a:ln>
              <a:noFill/>
            </a:ln>
            <a:effectLst/>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a:lnSpc>
                  <a:spcPct val="90000"/>
                </a:lnSpc>
                <a:spcAft>
                  <a:spcPct val="35000"/>
                </a:spcAft>
                <a:defRPr/>
              </a:pPr>
              <a:r>
                <a:rPr lang="fr-FR" sz="1300" b="1" dirty="0">
                  <a:solidFill>
                    <a:schemeClr val="bg1"/>
                  </a:solidFill>
                  <a:effectLst>
                    <a:outerShdw blurRad="38100" dist="38100" dir="2700000" algn="tl">
                      <a:srgbClr val="000000">
                        <a:alpha val="43137"/>
                      </a:srgbClr>
                    </a:outerShdw>
                  </a:effectLst>
                </a:rPr>
                <a:t> </a:t>
              </a:r>
              <a:r>
                <a:rPr lang="fr-FR" sz="1300" b="1" dirty="0" smtClean="0">
                  <a:solidFill>
                    <a:schemeClr val="bg1"/>
                  </a:solidFill>
                  <a:effectLst>
                    <a:outerShdw blurRad="38100" dist="38100" dir="2700000" algn="tl">
                      <a:srgbClr val="000000">
                        <a:alpha val="43137"/>
                      </a:srgbClr>
                    </a:outerShdw>
                  </a:effectLst>
                </a:rPr>
                <a:t>DLS </a:t>
              </a:r>
            </a:p>
            <a:p>
              <a:pPr algn="ctr" defTabSz="800100">
                <a:lnSpc>
                  <a:spcPct val="90000"/>
                </a:lnSpc>
                <a:spcAft>
                  <a:spcPct val="35000"/>
                </a:spcAft>
                <a:defRPr/>
              </a:pPr>
              <a:r>
                <a:rPr lang="fr-FR" sz="1300" b="1" dirty="0" smtClean="0">
                  <a:solidFill>
                    <a:schemeClr val="bg1"/>
                  </a:solidFill>
                  <a:effectLst>
                    <a:outerShdw blurRad="38100" dist="38100" dir="2700000" algn="tl">
                      <a:srgbClr val="000000">
                        <a:alpha val="43137"/>
                      </a:srgbClr>
                    </a:outerShdw>
                  </a:effectLst>
                </a:rPr>
                <a:t>(Non-</a:t>
              </a:r>
              <a:r>
                <a:rPr lang="fr-FR" sz="1300" b="1" dirty="0" err="1" smtClean="0">
                  <a:solidFill>
                    <a:schemeClr val="bg1"/>
                  </a:solidFill>
                  <a:effectLst>
                    <a:outerShdw blurRad="38100" dist="38100" dir="2700000" algn="tl">
                      <a:srgbClr val="000000">
                        <a:alpha val="43137"/>
                      </a:srgbClr>
                    </a:outerShdw>
                  </a:effectLst>
                </a:rPr>
                <a:t>OneKey</a:t>
              </a:r>
              <a:r>
                <a:rPr lang="fr-FR" sz="1300" b="1" dirty="0" smtClean="0">
                  <a:solidFill>
                    <a:schemeClr val="bg1"/>
                  </a:solidFill>
                  <a:effectLst>
                    <a:outerShdw blurRad="38100" dist="38100" dir="2700000" algn="tl">
                      <a:srgbClr val="000000">
                        <a:alpha val="43137"/>
                      </a:srgbClr>
                    </a:outerShdw>
                  </a:effectLst>
                </a:rPr>
                <a:t>) </a:t>
              </a:r>
            </a:p>
            <a:p>
              <a:pPr algn="ctr" defTabSz="800100">
                <a:lnSpc>
                  <a:spcPct val="90000"/>
                </a:lnSpc>
                <a:spcAft>
                  <a:spcPct val="35000"/>
                </a:spcAft>
                <a:defRPr/>
              </a:pPr>
              <a:r>
                <a:rPr lang="fr-FR" sz="1300" b="1" dirty="0" smtClean="0">
                  <a:solidFill>
                    <a:schemeClr val="bg1"/>
                  </a:solidFill>
                  <a:effectLst>
                    <a:outerShdw blurRad="38100" dist="38100" dir="2700000" algn="tl">
                      <a:srgbClr val="000000">
                        <a:alpha val="43137"/>
                      </a:srgbClr>
                    </a:outerShdw>
                  </a:effectLst>
                </a:rPr>
                <a:t>Data</a:t>
              </a:r>
              <a:endParaRPr lang="fr-FR" sz="1300" b="1" dirty="0">
                <a:solidFill>
                  <a:schemeClr val="bg1"/>
                </a:solidFill>
                <a:effectLst>
                  <a:outerShdw blurRad="38100" dist="38100" dir="2700000" algn="tl">
                    <a:srgbClr val="000000">
                      <a:alpha val="43137"/>
                    </a:srgbClr>
                  </a:outerShdw>
                </a:effectLst>
              </a:endParaRPr>
            </a:p>
          </p:txBody>
        </p:sp>
      </p:grpSp>
      <p:sp>
        <p:nvSpPr>
          <p:cNvPr id="22" name="Up-Down Arrow 21"/>
          <p:cNvSpPr/>
          <p:nvPr/>
        </p:nvSpPr>
        <p:spPr>
          <a:xfrm rot="18207389">
            <a:off x="6713156" y="1900811"/>
            <a:ext cx="479721" cy="1007039"/>
          </a:xfrm>
          <a:prstGeom prst="upDownArrow">
            <a:avLst/>
          </a:prstGeom>
          <a:solidFill>
            <a:schemeClr val="tx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Up-Down Arrow 22"/>
          <p:cNvSpPr/>
          <p:nvPr/>
        </p:nvSpPr>
        <p:spPr>
          <a:xfrm rot="13751852">
            <a:off x="6585824" y="1079534"/>
            <a:ext cx="472056" cy="995911"/>
          </a:xfrm>
          <a:prstGeom prst="upDownArrow">
            <a:avLst/>
          </a:prstGeom>
          <a:solidFill>
            <a:schemeClr val="tx2">
              <a:lumMod val="60000"/>
              <a:lumOff val="40000"/>
            </a:schemeClr>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Up-Down Arrow 23"/>
          <p:cNvSpPr/>
          <p:nvPr/>
        </p:nvSpPr>
        <p:spPr>
          <a:xfrm rot="3710654">
            <a:off x="1889148" y="3165634"/>
            <a:ext cx="404118" cy="1955475"/>
          </a:xfrm>
          <a:prstGeom prst="upDownArrow">
            <a:avLst/>
          </a:prstGeom>
          <a:solidFill>
            <a:schemeClr val="tx2">
              <a:lumMod val="60000"/>
              <a:lumOff val="40000"/>
            </a:schemeClr>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Up-Down Arrow 24"/>
          <p:cNvSpPr/>
          <p:nvPr/>
        </p:nvSpPr>
        <p:spPr>
          <a:xfrm rot="3782780">
            <a:off x="2077437" y="3489002"/>
            <a:ext cx="432365" cy="2068568"/>
          </a:xfrm>
          <a:prstGeom prst="upDownArrow">
            <a:avLst/>
          </a:prstGeom>
          <a:solidFill>
            <a:schemeClr val="tx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Up-Down Arrow 31"/>
          <p:cNvSpPr/>
          <p:nvPr/>
        </p:nvSpPr>
        <p:spPr>
          <a:xfrm>
            <a:off x="622300" y="2836450"/>
            <a:ext cx="346303" cy="1614075"/>
          </a:xfrm>
          <a:prstGeom prst="upDownArrow">
            <a:avLst/>
          </a:prstGeom>
          <a:solidFill>
            <a:schemeClr val="tx2">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2709" name="Picture 5"/>
          <p:cNvPicPr>
            <a:picLocks noChangeAspect="1" noChangeArrowheads="1"/>
          </p:cNvPicPr>
          <p:nvPr/>
        </p:nvPicPr>
        <p:blipFill>
          <a:blip r:embed="rId8" cstate="print"/>
          <a:srcRect/>
          <a:stretch>
            <a:fillRect/>
          </a:stretch>
        </p:blipFill>
        <p:spPr bwMode="auto">
          <a:xfrm>
            <a:off x="3330631" y="3464164"/>
            <a:ext cx="2870635" cy="531157"/>
          </a:xfrm>
          <a:prstGeom prst="rect">
            <a:avLst/>
          </a:prstGeom>
          <a:noFill/>
          <a:ln w="9525">
            <a:noFill/>
            <a:miter lim="800000"/>
            <a:headEnd/>
            <a:tailEnd/>
          </a:ln>
        </p:spPr>
      </p:pic>
      <p:pic>
        <p:nvPicPr>
          <p:cNvPr id="29" name="Picture 28"/>
          <p:cNvPicPr/>
          <p:nvPr/>
        </p:nvPicPr>
        <p:blipFill rotWithShape="1">
          <a:blip r:embed="rId9" cstate="print">
            <a:duotone>
              <a:prstClr val="black"/>
              <a:schemeClr val="tx2">
                <a:tint val="45000"/>
                <a:satMod val="400000"/>
              </a:schemeClr>
            </a:duotone>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l="5843" t="3894" r="5194" b="1625"/>
          <a:stretch/>
        </p:blipFill>
        <p:spPr bwMode="auto">
          <a:xfrm>
            <a:off x="2090227" y="1646680"/>
            <a:ext cx="1776718" cy="1603422"/>
          </a:xfrm>
          <a:prstGeom prst="rect">
            <a:avLst/>
          </a:prstGeom>
          <a:ln w="3175" cap="flat" cmpd="sng" algn="ctr">
            <a:solidFill>
              <a:schemeClr val="tx1"/>
            </a:solidFill>
            <a:prstDash val="solid"/>
            <a:round/>
            <a:headEnd type="none" w="med" len="med"/>
            <a:tailEnd type="none" w="med" len="med"/>
          </a:ln>
          <a:extLst>
            <a:ext uri="{53640926-AAD7-44D8-BBD7-CCE9431645EC}">
              <a14:shadowObscured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pic>
        <p:nvPicPr>
          <p:cNvPr id="30" name="Picture 29" descr="tick.gif"/>
          <p:cNvPicPr>
            <a:picLocks noChangeAspect="1"/>
          </p:cNvPicPr>
          <p:nvPr/>
        </p:nvPicPr>
        <p:blipFill>
          <a:blip r:embed="rId10" cstate="print"/>
          <a:stretch>
            <a:fillRect/>
          </a:stretch>
        </p:blipFill>
        <p:spPr>
          <a:xfrm>
            <a:off x="2753294" y="1188807"/>
            <a:ext cx="2196080" cy="1464397"/>
          </a:xfrm>
          <a:prstGeom prst="rect">
            <a:avLst/>
          </a:prstGeom>
        </p:spPr>
      </p:pic>
      <p:pic>
        <p:nvPicPr>
          <p:cNvPr id="31" name="Picture 30" descr="tick.gif"/>
          <p:cNvPicPr>
            <a:picLocks noChangeAspect="1"/>
          </p:cNvPicPr>
          <p:nvPr/>
        </p:nvPicPr>
        <p:blipFill>
          <a:blip r:embed="rId10" cstate="print"/>
          <a:stretch>
            <a:fillRect/>
          </a:stretch>
        </p:blipFill>
        <p:spPr>
          <a:xfrm>
            <a:off x="4549085" y="1926621"/>
            <a:ext cx="2196080" cy="1464397"/>
          </a:xfrm>
          <a:prstGeom prst="rect">
            <a:avLst/>
          </a:prstGeom>
        </p:spPr>
      </p:pic>
      <p:pic>
        <p:nvPicPr>
          <p:cNvPr id="33" name="Picture 32" descr="tick.gif"/>
          <p:cNvPicPr>
            <a:picLocks noChangeAspect="1"/>
          </p:cNvPicPr>
          <p:nvPr/>
        </p:nvPicPr>
        <p:blipFill>
          <a:blip r:embed="rId10" cstate="print"/>
          <a:stretch>
            <a:fillRect/>
          </a:stretch>
        </p:blipFill>
        <p:spPr>
          <a:xfrm>
            <a:off x="1578491" y="491252"/>
            <a:ext cx="2196080" cy="1464397"/>
          </a:xfrm>
          <a:prstGeom prst="rect">
            <a:avLst/>
          </a:prstGeom>
        </p:spPr>
      </p:pic>
      <p:grpSp>
        <p:nvGrpSpPr>
          <p:cNvPr id="35" name="Group 34"/>
          <p:cNvGrpSpPr/>
          <p:nvPr/>
        </p:nvGrpSpPr>
        <p:grpSpPr>
          <a:xfrm>
            <a:off x="61790" y="4572119"/>
            <a:ext cx="4176049" cy="1314047"/>
            <a:chOff x="61790" y="4572119"/>
            <a:chExt cx="4176049" cy="1314047"/>
          </a:xfrm>
        </p:grpSpPr>
        <p:sp>
          <p:nvSpPr>
            <p:cNvPr id="26" name="TextBox 25"/>
            <p:cNvSpPr txBox="1"/>
            <p:nvPr/>
          </p:nvSpPr>
          <p:spPr>
            <a:xfrm>
              <a:off x="1324727" y="5034049"/>
              <a:ext cx="2913112" cy="707886"/>
            </a:xfrm>
            <a:prstGeom prst="rect">
              <a:avLst/>
            </a:prstGeom>
            <a:noFill/>
            <a:effectLst/>
          </p:spPr>
          <p:txBody>
            <a:bodyPr wrap="square" rtlCol="0">
              <a:spAutoFit/>
            </a:bodyPr>
            <a:lstStyle/>
            <a:p>
              <a:r>
                <a:rPr lang="fr-FR" sz="2000" dirty="0" err="1" smtClean="0">
                  <a:solidFill>
                    <a:schemeClr val="accent2"/>
                  </a:solidFill>
                  <a:latin typeface="Arial"/>
                  <a:ea typeface="+mj-ea"/>
                  <a:cs typeface="Arial"/>
                </a:rPr>
                <a:t>Nexxus</a:t>
              </a:r>
              <a:r>
                <a:rPr lang="fr-FR" sz="2000" dirty="0" smtClean="0">
                  <a:solidFill>
                    <a:schemeClr val="accent2"/>
                  </a:solidFill>
                  <a:latin typeface="Arial"/>
                  <a:ea typeface="+mj-ea"/>
                  <a:cs typeface="Arial"/>
                </a:rPr>
                <a:t> MI</a:t>
              </a:r>
            </a:p>
            <a:p>
              <a:r>
                <a:rPr lang="fr-FR" sz="2000" dirty="0" err="1" smtClean="0">
                  <a:solidFill>
                    <a:schemeClr val="accent2"/>
                  </a:solidFill>
                  <a:latin typeface="Arial"/>
                  <a:ea typeface="+mj-ea"/>
                  <a:cs typeface="Arial"/>
                </a:rPr>
                <a:t>Environment</a:t>
              </a:r>
              <a:endParaRPr lang="fr-FR" sz="2000" dirty="0">
                <a:solidFill>
                  <a:schemeClr val="accent2"/>
                </a:solidFill>
                <a:latin typeface="Arial"/>
                <a:ea typeface="+mj-ea"/>
                <a:cs typeface="Arial"/>
              </a:endParaRPr>
            </a:p>
          </p:txBody>
        </p:sp>
        <p:pic>
          <p:nvPicPr>
            <p:cNvPr id="183303" name="Picture 7" descr="http://www.iconsdb.com/icons/preview/caribbean-blue/server-xxl.png"/>
            <p:cNvPicPr>
              <a:picLocks noChangeAspect="1" noChangeArrowheads="1"/>
            </p:cNvPicPr>
            <p:nvPr/>
          </p:nvPicPr>
          <p:blipFill>
            <a:blip r:embed="rId11" cstate="print"/>
            <a:srcRect/>
            <a:stretch>
              <a:fillRect/>
            </a:stretch>
          </p:blipFill>
          <p:spPr bwMode="auto">
            <a:xfrm>
              <a:off x="61790" y="4572119"/>
              <a:ext cx="1314047" cy="1314047"/>
            </a:xfrm>
            <a:prstGeom prst="rect">
              <a:avLst/>
            </a:prstGeom>
            <a:noFill/>
          </p:spPr>
        </p:pic>
      </p:grpSp>
      <p:sp>
        <p:nvSpPr>
          <p:cNvPr id="34" name="Rectangle 33"/>
          <p:cNvSpPr/>
          <p:nvPr/>
        </p:nvSpPr>
        <p:spPr>
          <a:xfrm>
            <a:off x="3232201" y="3391018"/>
            <a:ext cx="3072770" cy="717653"/>
          </a:xfrm>
          <a:prstGeom prst="rect">
            <a:avLst/>
          </a:prstGeom>
          <a:noFill/>
          <a:ln w="38100">
            <a:solidFill>
              <a:srgbClr val="25B4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 xmlns:p14="http://schemas.microsoft.com/office/powerpoint/2010/main" val="283499149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slide(fromBottom)">
                                      <p:cBhvr>
                                        <p:cTn id="7" dur="500"/>
                                        <p:tgtEl>
                                          <p:spTgt spid="28"/>
                                        </p:tgtEl>
                                      </p:cBhvr>
                                    </p:animEffect>
                                  </p:childTnLst>
                                </p:cTn>
                              </p:par>
                              <p:par>
                                <p:cTn id="8" presetID="12" presetClass="entr" presetSubtype="8" fill="hold"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slide(fromLeft)">
                                      <p:cBhvr>
                                        <p:cTn id="10" dur="500"/>
                                        <p:tgtEl>
                                          <p:spTgt spid="29"/>
                                        </p:tgtEl>
                                      </p:cBhvr>
                                    </p:animEffect>
                                  </p:childTnLst>
                                </p:cTn>
                              </p:par>
                            </p:childTnLst>
                          </p:cTn>
                        </p:par>
                        <p:par>
                          <p:cTn id="11" fill="hold">
                            <p:stCondLst>
                              <p:cond delay="500"/>
                            </p:stCondLst>
                            <p:childTnLst>
                              <p:par>
                                <p:cTn id="12" presetID="12" presetClass="entr" presetSubtype="4"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slide(fromBottom)">
                                      <p:cBhvr>
                                        <p:cTn id="14" dur="500"/>
                                        <p:tgtEl>
                                          <p:spTgt spid="13"/>
                                        </p:tgtEl>
                                      </p:cBhvr>
                                    </p:animEffect>
                                  </p:childTnLst>
                                </p:cTn>
                              </p:par>
                              <p:par>
                                <p:cTn id="15" presetID="12" presetClass="entr" presetSubtype="2"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slide(fromRight)">
                                      <p:cBhvr>
                                        <p:cTn id="17" dur="500"/>
                                        <p:tgtEl>
                                          <p:spTgt spid="3"/>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slide(fromLeft)">
                                      <p:cBhvr>
                                        <p:cTn id="20" dur="500"/>
                                        <p:tgtEl>
                                          <p:spTgt spid="22"/>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slide(fromLeft)">
                                      <p:cBhvr>
                                        <p:cTn id="23" dur="500"/>
                                        <p:tgtEl>
                                          <p:spTgt spid="23"/>
                                        </p:tgtEl>
                                      </p:cBhvr>
                                    </p:animEffect>
                                  </p:childTnLst>
                                </p:cTn>
                              </p:par>
                              <p:par>
                                <p:cTn id="24" presetID="12" presetClass="entr" presetSubtype="2" fill="hold" nodeType="with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slide(fromRight)">
                                      <p:cBhvr>
                                        <p:cTn id="26" dur="500"/>
                                        <p:tgtEl>
                                          <p:spTgt spid="27"/>
                                        </p:tgtEl>
                                      </p:cBhvr>
                                    </p:animEffect>
                                  </p:childTnLst>
                                </p:cTn>
                              </p:par>
                            </p:childTnLst>
                          </p:cTn>
                        </p:par>
                        <p:par>
                          <p:cTn id="27" fill="hold">
                            <p:stCondLst>
                              <p:cond delay="1000"/>
                            </p:stCondLst>
                            <p:childTnLst>
                              <p:par>
                                <p:cTn id="28" presetID="12" presetClass="entr" presetSubtype="4" fill="hold" nodeType="after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slide(fromBottom)">
                                      <p:cBhvr>
                                        <p:cTn id="30" dur="500"/>
                                        <p:tgtEl>
                                          <p:spTgt spid="35"/>
                                        </p:tgtEl>
                                      </p:cBhvr>
                                    </p:animEffect>
                                  </p:childTnLst>
                                </p:cTn>
                              </p:par>
                            </p:childTnLst>
                          </p:cTn>
                        </p:par>
                        <p:par>
                          <p:cTn id="31" fill="hold">
                            <p:stCondLst>
                              <p:cond delay="1500"/>
                            </p:stCondLst>
                            <p:childTnLst>
                              <p:par>
                                <p:cTn id="32" presetID="53" presetClass="entr" presetSubtype="0" fill="hold" nodeType="afterEffect">
                                  <p:stCondLst>
                                    <p:cond delay="0"/>
                                  </p:stCondLst>
                                  <p:childTnLst>
                                    <p:set>
                                      <p:cBhvr>
                                        <p:cTn id="33" dur="1" fill="hold">
                                          <p:stCondLst>
                                            <p:cond delay="0"/>
                                          </p:stCondLst>
                                        </p:cTn>
                                        <p:tgtEl>
                                          <p:spTgt spid="72709"/>
                                        </p:tgtEl>
                                        <p:attrNameLst>
                                          <p:attrName>style.visibility</p:attrName>
                                        </p:attrNameLst>
                                      </p:cBhvr>
                                      <p:to>
                                        <p:strVal val="visible"/>
                                      </p:to>
                                    </p:set>
                                    <p:anim calcmode="lin" valueType="num">
                                      <p:cBhvr>
                                        <p:cTn id="34" dur="500" fill="hold"/>
                                        <p:tgtEl>
                                          <p:spTgt spid="72709"/>
                                        </p:tgtEl>
                                        <p:attrNameLst>
                                          <p:attrName>ppt_w</p:attrName>
                                        </p:attrNameLst>
                                      </p:cBhvr>
                                      <p:tavLst>
                                        <p:tav tm="0">
                                          <p:val>
                                            <p:fltVal val="0"/>
                                          </p:val>
                                        </p:tav>
                                        <p:tav tm="100000">
                                          <p:val>
                                            <p:strVal val="#ppt_w"/>
                                          </p:val>
                                        </p:tav>
                                      </p:tavLst>
                                    </p:anim>
                                    <p:anim calcmode="lin" valueType="num">
                                      <p:cBhvr>
                                        <p:cTn id="35" dur="500" fill="hold"/>
                                        <p:tgtEl>
                                          <p:spTgt spid="72709"/>
                                        </p:tgtEl>
                                        <p:attrNameLst>
                                          <p:attrName>ppt_h</p:attrName>
                                        </p:attrNameLst>
                                      </p:cBhvr>
                                      <p:tavLst>
                                        <p:tav tm="0">
                                          <p:val>
                                            <p:fltVal val="0"/>
                                          </p:val>
                                        </p:tav>
                                        <p:tav tm="100000">
                                          <p:val>
                                            <p:strVal val="#ppt_h"/>
                                          </p:val>
                                        </p:tav>
                                      </p:tavLst>
                                    </p:anim>
                                    <p:animEffect transition="in" filter="fade">
                                      <p:cBhvr>
                                        <p:cTn id="36" dur="500"/>
                                        <p:tgtEl>
                                          <p:spTgt spid="72709"/>
                                        </p:tgtEl>
                                      </p:cBhvr>
                                    </p:animEffect>
                                  </p:childTnLst>
                                </p:cTn>
                              </p:par>
                            </p:childTnLst>
                          </p:cTn>
                        </p:par>
                        <p:par>
                          <p:cTn id="37" fill="hold">
                            <p:stCondLst>
                              <p:cond delay="2000"/>
                            </p:stCondLst>
                            <p:childTnLst>
                              <p:par>
                                <p:cTn id="38" presetID="53" presetClass="entr" presetSubtype="0" fill="hold" grpId="0" nodeType="after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p:cTn id="40" dur="500" fill="hold"/>
                                        <p:tgtEl>
                                          <p:spTgt spid="32"/>
                                        </p:tgtEl>
                                        <p:attrNameLst>
                                          <p:attrName>ppt_w</p:attrName>
                                        </p:attrNameLst>
                                      </p:cBhvr>
                                      <p:tavLst>
                                        <p:tav tm="0">
                                          <p:val>
                                            <p:fltVal val="0"/>
                                          </p:val>
                                        </p:tav>
                                        <p:tav tm="100000">
                                          <p:val>
                                            <p:strVal val="#ppt_w"/>
                                          </p:val>
                                        </p:tav>
                                      </p:tavLst>
                                    </p:anim>
                                    <p:anim calcmode="lin" valueType="num">
                                      <p:cBhvr>
                                        <p:cTn id="41" dur="500" fill="hold"/>
                                        <p:tgtEl>
                                          <p:spTgt spid="32"/>
                                        </p:tgtEl>
                                        <p:attrNameLst>
                                          <p:attrName>ppt_h</p:attrName>
                                        </p:attrNameLst>
                                      </p:cBhvr>
                                      <p:tavLst>
                                        <p:tav tm="0">
                                          <p:val>
                                            <p:fltVal val="0"/>
                                          </p:val>
                                        </p:tav>
                                        <p:tav tm="100000">
                                          <p:val>
                                            <p:strVal val="#ppt_h"/>
                                          </p:val>
                                        </p:tav>
                                      </p:tavLst>
                                    </p:anim>
                                    <p:animEffect transition="in" filter="fade">
                                      <p:cBhvr>
                                        <p:cTn id="42" dur="500"/>
                                        <p:tgtEl>
                                          <p:spTgt spid="32"/>
                                        </p:tgtEl>
                                      </p:cBhvr>
                                    </p:animEffect>
                                  </p:childTnLst>
                                </p:cTn>
                              </p:par>
                            </p:childTnLst>
                          </p:cTn>
                        </p:par>
                        <p:par>
                          <p:cTn id="43" fill="hold">
                            <p:stCondLst>
                              <p:cond delay="2500"/>
                            </p:stCondLst>
                            <p:childTnLst>
                              <p:par>
                                <p:cTn id="44" presetID="12" presetClass="entr" presetSubtype="8" fill="hold" grpId="0" nodeType="afterEffect">
                                  <p:stCondLst>
                                    <p:cond delay="0"/>
                                  </p:stCondLst>
                                  <p:childTnLst>
                                    <p:set>
                                      <p:cBhvr>
                                        <p:cTn id="45" dur="1" fill="hold">
                                          <p:stCondLst>
                                            <p:cond delay="0"/>
                                          </p:stCondLst>
                                        </p:cTn>
                                        <p:tgtEl>
                                          <p:spTgt spid="24"/>
                                        </p:tgtEl>
                                        <p:attrNameLst>
                                          <p:attrName>style.visibility</p:attrName>
                                        </p:attrNameLst>
                                      </p:cBhvr>
                                      <p:to>
                                        <p:strVal val="visible"/>
                                      </p:to>
                                    </p:set>
                                    <p:animEffect transition="in" filter="slide(fromLeft)">
                                      <p:cBhvr>
                                        <p:cTn id="46" dur="500"/>
                                        <p:tgtEl>
                                          <p:spTgt spid="24"/>
                                        </p:tgtEl>
                                      </p:cBhvr>
                                    </p:animEffect>
                                  </p:childTnLst>
                                </p:cTn>
                              </p:par>
                              <p:par>
                                <p:cTn id="47" presetID="12" presetClass="entr" presetSubtype="2" fill="hold" grpId="0" nodeType="with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slide(fromRight)">
                                      <p:cBhvr>
                                        <p:cTn id="49" dur="500"/>
                                        <p:tgtEl>
                                          <p:spTgt spid="25"/>
                                        </p:tgtEl>
                                      </p:cBhvr>
                                    </p:animEffect>
                                  </p:childTnLst>
                                </p:cTn>
                              </p:par>
                            </p:childTnLst>
                          </p:cTn>
                        </p:par>
                      </p:childTnLst>
                    </p:cTn>
                  </p:par>
                  <p:par>
                    <p:cTn id="50" fill="hold">
                      <p:stCondLst>
                        <p:cond delay="indefinite"/>
                      </p:stCondLst>
                      <p:childTnLst>
                        <p:par>
                          <p:cTn id="51" fill="hold">
                            <p:stCondLst>
                              <p:cond delay="0"/>
                            </p:stCondLst>
                            <p:childTnLst>
                              <p:par>
                                <p:cTn id="52" presetID="53" presetClass="entr" presetSubtype="0" fill="hold" nodeType="clickEffect">
                                  <p:stCondLst>
                                    <p:cond delay="0"/>
                                  </p:stCondLst>
                                  <p:childTnLst>
                                    <p:set>
                                      <p:cBhvr>
                                        <p:cTn id="53" dur="1" fill="hold">
                                          <p:stCondLst>
                                            <p:cond delay="0"/>
                                          </p:stCondLst>
                                        </p:cTn>
                                        <p:tgtEl>
                                          <p:spTgt spid="31"/>
                                        </p:tgtEl>
                                        <p:attrNameLst>
                                          <p:attrName>style.visibility</p:attrName>
                                        </p:attrNameLst>
                                      </p:cBhvr>
                                      <p:to>
                                        <p:strVal val="visible"/>
                                      </p:to>
                                    </p:set>
                                    <p:anim calcmode="lin" valueType="num">
                                      <p:cBhvr>
                                        <p:cTn id="54" dur="500" fill="hold"/>
                                        <p:tgtEl>
                                          <p:spTgt spid="31"/>
                                        </p:tgtEl>
                                        <p:attrNameLst>
                                          <p:attrName>ppt_w</p:attrName>
                                        </p:attrNameLst>
                                      </p:cBhvr>
                                      <p:tavLst>
                                        <p:tav tm="0">
                                          <p:val>
                                            <p:fltVal val="0"/>
                                          </p:val>
                                        </p:tav>
                                        <p:tav tm="100000">
                                          <p:val>
                                            <p:strVal val="#ppt_w"/>
                                          </p:val>
                                        </p:tav>
                                      </p:tavLst>
                                    </p:anim>
                                    <p:anim calcmode="lin" valueType="num">
                                      <p:cBhvr>
                                        <p:cTn id="55" dur="500" fill="hold"/>
                                        <p:tgtEl>
                                          <p:spTgt spid="31"/>
                                        </p:tgtEl>
                                        <p:attrNameLst>
                                          <p:attrName>ppt_h</p:attrName>
                                        </p:attrNameLst>
                                      </p:cBhvr>
                                      <p:tavLst>
                                        <p:tav tm="0">
                                          <p:val>
                                            <p:fltVal val="0"/>
                                          </p:val>
                                        </p:tav>
                                        <p:tav tm="100000">
                                          <p:val>
                                            <p:strVal val="#ppt_h"/>
                                          </p:val>
                                        </p:tav>
                                      </p:tavLst>
                                    </p:anim>
                                    <p:animEffect transition="in" filter="fade">
                                      <p:cBhvr>
                                        <p:cTn id="56" dur="500"/>
                                        <p:tgtEl>
                                          <p:spTgt spid="31"/>
                                        </p:tgtEl>
                                      </p:cBhvr>
                                    </p:animEffect>
                                  </p:childTnLst>
                                </p:cTn>
                              </p:par>
                            </p:childTnLst>
                          </p:cTn>
                        </p:par>
                      </p:childTnLst>
                    </p:cTn>
                  </p:par>
                  <p:par>
                    <p:cTn id="57" fill="hold">
                      <p:stCondLst>
                        <p:cond delay="indefinite"/>
                      </p:stCondLst>
                      <p:childTnLst>
                        <p:par>
                          <p:cTn id="58" fill="hold">
                            <p:stCondLst>
                              <p:cond delay="0"/>
                            </p:stCondLst>
                            <p:childTnLst>
                              <p:par>
                                <p:cTn id="59" presetID="53" presetClass="entr" presetSubtype="0" fill="hold" nodeType="clickEffect">
                                  <p:stCondLst>
                                    <p:cond delay="0"/>
                                  </p:stCondLst>
                                  <p:childTnLst>
                                    <p:set>
                                      <p:cBhvr>
                                        <p:cTn id="60" dur="1" fill="hold">
                                          <p:stCondLst>
                                            <p:cond delay="0"/>
                                          </p:stCondLst>
                                        </p:cTn>
                                        <p:tgtEl>
                                          <p:spTgt spid="33"/>
                                        </p:tgtEl>
                                        <p:attrNameLst>
                                          <p:attrName>style.visibility</p:attrName>
                                        </p:attrNameLst>
                                      </p:cBhvr>
                                      <p:to>
                                        <p:strVal val="visible"/>
                                      </p:to>
                                    </p:set>
                                    <p:anim calcmode="lin" valueType="num">
                                      <p:cBhvr>
                                        <p:cTn id="61" dur="500" fill="hold"/>
                                        <p:tgtEl>
                                          <p:spTgt spid="33"/>
                                        </p:tgtEl>
                                        <p:attrNameLst>
                                          <p:attrName>ppt_w</p:attrName>
                                        </p:attrNameLst>
                                      </p:cBhvr>
                                      <p:tavLst>
                                        <p:tav tm="0">
                                          <p:val>
                                            <p:fltVal val="0"/>
                                          </p:val>
                                        </p:tav>
                                        <p:tav tm="100000">
                                          <p:val>
                                            <p:strVal val="#ppt_w"/>
                                          </p:val>
                                        </p:tav>
                                      </p:tavLst>
                                    </p:anim>
                                    <p:anim calcmode="lin" valueType="num">
                                      <p:cBhvr>
                                        <p:cTn id="62" dur="500" fill="hold"/>
                                        <p:tgtEl>
                                          <p:spTgt spid="33"/>
                                        </p:tgtEl>
                                        <p:attrNameLst>
                                          <p:attrName>ppt_h</p:attrName>
                                        </p:attrNameLst>
                                      </p:cBhvr>
                                      <p:tavLst>
                                        <p:tav tm="0">
                                          <p:val>
                                            <p:fltVal val="0"/>
                                          </p:val>
                                        </p:tav>
                                        <p:tav tm="100000">
                                          <p:val>
                                            <p:strVal val="#ppt_h"/>
                                          </p:val>
                                        </p:tav>
                                      </p:tavLst>
                                    </p:anim>
                                    <p:animEffect transition="in" filter="fade">
                                      <p:cBhvr>
                                        <p:cTn id="63" dur="500"/>
                                        <p:tgtEl>
                                          <p:spTgt spid="33"/>
                                        </p:tgtEl>
                                      </p:cBhvr>
                                    </p:animEffect>
                                  </p:childTnLst>
                                </p:cTn>
                              </p:par>
                            </p:childTnLst>
                          </p:cTn>
                        </p:par>
                      </p:childTnLst>
                    </p:cTn>
                  </p:par>
                  <p:par>
                    <p:cTn id="64" fill="hold">
                      <p:stCondLst>
                        <p:cond delay="indefinite"/>
                      </p:stCondLst>
                      <p:childTnLst>
                        <p:par>
                          <p:cTn id="65" fill="hold">
                            <p:stCondLst>
                              <p:cond delay="0"/>
                            </p:stCondLst>
                            <p:childTnLst>
                              <p:par>
                                <p:cTn id="66" presetID="53" presetClass="entr" presetSubtype="0" fill="hold" nodeType="clickEffect">
                                  <p:stCondLst>
                                    <p:cond delay="0"/>
                                  </p:stCondLst>
                                  <p:childTnLst>
                                    <p:set>
                                      <p:cBhvr>
                                        <p:cTn id="67" dur="1" fill="hold">
                                          <p:stCondLst>
                                            <p:cond delay="0"/>
                                          </p:stCondLst>
                                        </p:cTn>
                                        <p:tgtEl>
                                          <p:spTgt spid="30"/>
                                        </p:tgtEl>
                                        <p:attrNameLst>
                                          <p:attrName>style.visibility</p:attrName>
                                        </p:attrNameLst>
                                      </p:cBhvr>
                                      <p:to>
                                        <p:strVal val="visible"/>
                                      </p:to>
                                    </p:set>
                                    <p:anim calcmode="lin" valueType="num">
                                      <p:cBhvr>
                                        <p:cTn id="68" dur="500" fill="hold"/>
                                        <p:tgtEl>
                                          <p:spTgt spid="30"/>
                                        </p:tgtEl>
                                        <p:attrNameLst>
                                          <p:attrName>ppt_w</p:attrName>
                                        </p:attrNameLst>
                                      </p:cBhvr>
                                      <p:tavLst>
                                        <p:tav tm="0">
                                          <p:val>
                                            <p:fltVal val="0"/>
                                          </p:val>
                                        </p:tav>
                                        <p:tav tm="100000">
                                          <p:val>
                                            <p:strVal val="#ppt_w"/>
                                          </p:val>
                                        </p:tav>
                                      </p:tavLst>
                                    </p:anim>
                                    <p:anim calcmode="lin" valueType="num">
                                      <p:cBhvr>
                                        <p:cTn id="69" dur="500" fill="hold"/>
                                        <p:tgtEl>
                                          <p:spTgt spid="30"/>
                                        </p:tgtEl>
                                        <p:attrNameLst>
                                          <p:attrName>ppt_h</p:attrName>
                                        </p:attrNameLst>
                                      </p:cBhvr>
                                      <p:tavLst>
                                        <p:tav tm="0">
                                          <p:val>
                                            <p:fltVal val="0"/>
                                          </p:val>
                                        </p:tav>
                                        <p:tav tm="100000">
                                          <p:val>
                                            <p:strVal val="#ppt_h"/>
                                          </p:val>
                                        </p:tav>
                                      </p:tavLst>
                                    </p:anim>
                                    <p:animEffect transition="in" filter="fade">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53" presetClass="entr" presetSubtype="0" fill="hold" grpId="0" nodeType="clickEffect">
                                  <p:stCondLst>
                                    <p:cond delay="0"/>
                                  </p:stCondLst>
                                  <p:childTnLst>
                                    <p:set>
                                      <p:cBhvr>
                                        <p:cTn id="74" dur="1" fill="hold">
                                          <p:stCondLst>
                                            <p:cond delay="0"/>
                                          </p:stCondLst>
                                        </p:cTn>
                                        <p:tgtEl>
                                          <p:spTgt spid="34"/>
                                        </p:tgtEl>
                                        <p:attrNameLst>
                                          <p:attrName>style.visibility</p:attrName>
                                        </p:attrNameLst>
                                      </p:cBhvr>
                                      <p:to>
                                        <p:strVal val="visible"/>
                                      </p:to>
                                    </p:set>
                                    <p:anim calcmode="lin" valueType="num">
                                      <p:cBhvr>
                                        <p:cTn id="75" dur="500" fill="hold"/>
                                        <p:tgtEl>
                                          <p:spTgt spid="34"/>
                                        </p:tgtEl>
                                        <p:attrNameLst>
                                          <p:attrName>ppt_w</p:attrName>
                                        </p:attrNameLst>
                                      </p:cBhvr>
                                      <p:tavLst>
                                        <p:tav tm="0">
                                          <p:val>
                                            <p:fltVal val="0"/>
                                          </p:val>
                                        </p:tav>
                                        <p:tav tm="100000">
                                          <p:val>
                                            <p:strVal val="#ppt_w"/>
                                          </p:val>
                                        </p:tav>
                                      </p:tavLst>
                                    </p:anim>
                                    <p:anim calcmode="lin" valueType="num">
                                      <p:cBhvr>
                                        <p:cTn id="76" dur="500" fill="hold"/>
                                        <p:tgtEl>
                                          <p:spTgt spid="34"/>
                                        </p:tgtEl>
                                        <p:attrNameLst>
                                          <p:attrName>ppt_h</p:attrName>
                                        </p:attrNameLst>
                                      </p:cBhvr>
                                      <p:tavLst>
                                        <p:tav tm="0">
                                          <p:val>
                                            <p:fltVal val="0"/>
                                          </p:val>
                                        </p:tav>
                                        <p:tav tm="100000">
                                          <p:val>
                                            <p:strVal val="#ppt_h"/>
                                          </p:val>
                                        </p:tav>
                                      </p:tavLst>
                                    </p:anim>
                                    <p:animEffect transition="in" filter="fade">
                                      <p:cBhvr>
                                        <p:cTn id="77" dur="500"/>
                                        <p:tgtEl>
                                          <p:spTgt spid="34"/>
                                        </p:tgtEl>
                                      </p:cBhvr>
                                    </p:animEffect>
                                  </p:childTnLst>
                                </p:cTn>
                              </p:par>
                              <p:par>
                                <p:cTn id="78" presetID="12" presetClass="entr" presetSubtype="4" fill="hold" grpId="0" nodeType="withEffect">
                                  <p:stCondLst>
                                    <p:cond delay="0"/>
                                  </p:stCondLst>
                                  <p:childTnLst>
                                    <p:set>
                                      <p:cBhvr>
                                        <p:cTn id="79" dur="1" fill="hold">
                                          <p:stCondLst>
                                            <p:cond delay="0"/>
                                          </p:stCondLst>
                                        </p:cTn>
                                        <p:tgtEl>
                                          <p:spTgt spid="15"/>
                                        </p:tgtEl>
                                        <p:attrNameLst>
                                          <p:attrName>style.visibility</p:attrName>
                                        </p:attrNameLst>
                                      </p:cBhvr>
                                      <p:to>
                                        <p:strVal val="visible"/>
                                      </p:to>
                                    </p:set>
                                    <p:animEffect transition="in" filter="slide(fromBottom)">
                                      <p:cBhvr>
                                        <p:cTn id="8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2" grpId="0" animBg="1"/>
      <p:bldP spid="23" grpId="0" animBg="1"/>
      <p:bldP spid="24" grpId="0" animBg="1"/>
      <p:bldP spid="25" grpId="0" animBg="1"/>
      <p:bldP spid="32" grpId="0" animBg="1"/>
      <p:bldP spid="3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err="1" smtClean="0"/>
              <a:t>NexxusETL</a:t>
            </a:r>
            <a:endParaRPr lang="en-GB" dirty="0"/>
          </a:p>
        </p:txBody>
      </p:sp>
      <p:pic>
        <p:nvPicPr>
          <p:cNvPr id="6" name="Content Placeholder 5"/>
          <p:cNvPicPr>
            <a:picLocks noGrp="1"/>
          </p:cNvPicPr>
          <p:nvPr>
            <p:ph idx="1"/>
          </p:nvPr>
        </p:nvPicPr>
        <p:blipFill rotWithShape="1">
          <a:blip r:embed="rId3"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l="14306" t="13951" r="11228" b="9900"/>
          <a:stretch/>
        </p:blipFill>
        <p:spPr bwMode="auto">
          <a:xfrm>
            <a:off x="2070543" y="2950523"/>
            <a:ext cx="4609657" cy="3215327"/>
          </a:xfrm>
          <a:prstGeom prst="rect">
            <a:avLst/>
          </a:prstGeom>
          <a:ln>
            <a:solidFill>
              <a:schemeClr val="tx1"/>
            </a:solidFill>
          </a:ln>
          <a:extLst>
            <a:ext uri="{53640926-AAD7-44D8-BBD7-CCE9431645EC}">
              <a14:shadowObscured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sp>
        <p:nvSpPr>
          <p:cNvPr id="7" name="Content Placeholder 16"/>
          <p:cNvSpPr txBox="1">
            <a:spLocks/>
          </p:cNvSpPr>
          <p:nvPr/>
        </p:nvSpPr>
        <p:spPr>
          <a:xfrm>
            <a:off x="495443" y="1599640"/>
            <a:ext cx="8279999" cy="1350884"/>
          </a:xfrm>
          <a:prstGeom prst="rect">
            <a:avLst/>
          </a:prstGeom>
        </p:spPr>
        <p:txBody>
          <a:bodyPr vert="horz" wrap="square" lIns="0" tIns="0" rIns="0" bIns="0" rtlCol="0">
            <a:noAutofit/>
          </a:bodyPr>
          <a:lstStyle/>
          <a:p>
            <a:pPr marL="137160" lvl="0" indent="-137160" defTabSz="410291" fontAlgn="auto">
              <a:lnSpc>
                <a:spcPct val="110000"/>
              </a:lnSpc>
              <a:spcBef>
                <a:spcPts val="1300"/>
              </a:spcBef>
              <a:spcAft>
                <a:spcPts val="0"/>
              </a:spcAft>
              <a:buClr>
                <a:schemeClr val="accent1"/>
              </a:buClr>
              <a:buSzPct val="80000"/>
              <a:buFont typeface="Arial"/>
              <a:buChar char="•"/>
            </a:pPr>
            <a:r>
              <a:rPr lang="en-US" sz="2000" dirty="0" smtClean="0">
                <a:solidFill>
                  <a:schemeClr val="bg2">
                    <a:lumMod val="10000"/>
                  </a:schemeClr>
                </a:solidFill>
                <a:latin typeface="Arial"/>
                <a:cs typeface="Arial"/>
              </a:rPr>
              <a:t>If a new </a:t>
            </a:r>
            <a:r>
              <a:rPr lang="en-US" sz="2000" dirty="0" err="1" smtClean="0">
                <a:solidFill>
                  <a:schemeClr val="bg2">
                    <a:lumMod val="10000"/>
                  </a:schemeClr>
                </a:solidFill>
                <a:latin typeface="Arial"/>
                <a:cs typeface="Arial"/>
              </a:rPr>
              <a:t>NexxusETL</a:t>
            </a:r>
            <a:r>
              <a:rPr lang="en-US" sz="2000" dirty="0" smtClean="0">
                <a:solidFill>
                  <a:schemeClr val="bg2">
                    <a:lumMod val="10000"/>
                  </a:schemeClr>
                </a:solidFill>
                <a:latin typeface="Arial"/>
                <a:cs typeface="Arial"/>
              </a:rPr>
              <a:t> user is created, the password is the same as the login on first connection.</a:t>
            </a:r>
          </a:p>
          <a:p>
            <a:pPr marL="137160" lvl="0" indent="-137160" defTabSz="410291" fontAlgn="auto">
              <a:lnSpc>
                <a:spcPct val="110000"/>
              </a:lnSpc>
              <a:spcBef>
                <a:spcPts val="1300"/>
              </a:spcBef>
              <a:spcAft>
                <a:spcPts val="0"/>
              </a:spcAft>
              <a:buClr>
                <a:schemeClr val="accent1"/>
              </a:buClr>
              <a:buSzPct val="80000"/>
              <a:buFont typeface="Arial"/>
              <a:buChar char="•"/>
            </a:pPr>
            <a:r>
              <a:rPr lang="en-US" sz="2000" dirty="0" smtClean="0">
                <a:solidFill>
                  <a:schemeClr val="bg2">
                    <a:lumMod val="10000"/>
                  </a:schemeClr>
                </a:solidFill>
                <a:latin typeface="Arial"/>
                <a:cs typeface="Arial"/>
              </a:rPr>
              <a:t>For an existing MI user, the login remains as is for </a:t>
            </a:r>
            <a:r>
              <a:rPr lang="en-US" sz="2000" dirty="0" err="1" smtClean="0">
                <a:solidFill>
                  <a:schemeClr val="bg2">
                    <a:lumMod val="10000"/>
                  </a:schemeClr>
                </a:solidFill>
                <a:latin typeface="Arial"/>
                <a:cs typeface="Arial"/>
              </a:rPr>
              <a:t>Nexxus</a:t>
            </a:r>
            <a:r>
              <a:rPr lang="en-US" sz="2000" dirty="0" smtClean="0">
                <a:solidFill>
                  <a:schemeClr val="bg2">
                    <a:lumMod val="10000"/>
                  </a:schemeClr>
                </a:solidFill>
                <a:latin typeface="Arial"/>
                <a:cs typeface="Arial"/>
              </a:rPr>
              <a:t> MI</a:t>
            </a:r>
            <a:endParaRPr kumimoji="0" lang="en-GB" sz="1400" b="0" i="0" u="none" strike="noStrike" kern="1200" cap="none" spc="0" normalizeH="0" baseline="0" noProof="0" dirty="0" smtClean="0">
              <a:ln>
                <a:noFill/>
              </a:ln>
              <a:solidFill>
                <a:schemeClr val="tx1"/>
              </a:solidFill>
              <a:effectLst/>
              <a:uLnTx/>
              <a:uFillTx/>
              <a:latin typeface="Arial" charset="0"/>
              <a:ea typeface="+mn-ea"/>
              <a:cs typeface="Arial" charset="0"/>
              <a:sym typeface="Arial"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extLst>
              <p:ext uri="{D42A27DB-BD31-4B8C-83A1-F6EECF244321}">
                <p14:modId xmlns="" xmlns:p14="http://schemas.microsoft.com/office/powerpoint/2010/main" val="2794637776"/>
              </p:ext>
            </p:extLst>
          </p:nvPr>
        </p:nvGraphicFramePr>
        <p:xfrm>
          <a:off x="1588" y="1588"/>
          <a:ext cx="1587" cy="1587"/>
        </p:xfrm>
        <a:graphic>
          <a:graphicData uri="http://schemas.openxmlformats.org/presentationml/2006/ole">
            <p:oleObj spid="_x0000_s69635" name="think-cell Slide" r:id="rId4" imgW="360" imgH="360" progId="">
              <p:embed/>
            </p:oleObj>
          </a:graphicData>
        </a:graphic>
      </p:graphicFrame>
      <p:sp>
        <p:nvSpPr>
          <p:cNvPr id="4" name="Content Placeholder 3"/>
          <p:cNvSpPr>
            <a:spLocks noGrp="1"/>
          </p:cNvSpPr>
          <p:nvPr>
            <p:ph idx="1"/>
          </p:nvPr>
        </p:nvSpPr>
        <p:spPr/>
        <p:txBody>
          <a:bodyPr/>
          <a:lstStyle/>
          <a:p>
            <a:r>
              <a:rPr lang="en-US" sz="1600" dirty="0" err="1" smtClean="0"/>
              <a:t>NexxusETL</a:t>
            </a:r>
            <a:r>
              <a:rPr lang="en-US" sz="1600" dirty="0" smtClean="0"/>
              <a:t> is a standalone dedicated to data Extract Transform &amp; Load (ETL).</a:t>
            </a:r>
          </a:p>
          <a:p>
            <a:r>
              <a:rPr lang="en-US" sz="1600" dirty="0" smtClean="0"/>
              <a:t>It gathers the following characteristics :</a:t>
            </a:r>
          </a:p>
          <a:p>
            <a:pPr lvl="1"/>
            <a:r>
              <a:rPr lang="en-US" sz="1400" dirty="0" smtClean="0"/>
              <a:t> Works in 64 bits</a:t>
            </a:r>
          </a:p>
          <a:p>
            <a:pPr lvl="1"/>
            <a:r>
              <a:rPr lang="en-US" sz="1400" dirty="0" smtClean="0"/>
              <a:t>Fast loading performance</a:t>
            </a:r>
          </a:p>
          <a:p>
            <a:pPr lvl="1"/>
            <a:r>
              <a:rPr lang="en-US" sz="1400" dirty="0" smtClean="0"/>
              <a:t>Front-end user oriented</a:t>
            </a:r>
          </a:p>
          <a:p>
            <a:r>
              <a:rPr lang="en-US" dirty="0" smtClean="0">
                <a:solidFill>
                  <a:srgbClr val="25B4FF"/>
                </a:solidFill>
                <a:latin typeface="Arial" pitchFamily="34" charset="0"/>
                <a:cs typeface="Arial" pitchFamily="34" charset="0"/>
              </a:rPr>
              <a:t>Prerequisites:</a:t>
            </a:r>
          </a:p>
          <a:p>
            <a:pPr lvl="1">
              <a:lnSpc>
                <a:spcPct val="90000"/>
              </a:lnSpc>
            </a:pPr>
            <a:r>
              <a:rPr lang="en-US" sz="1600" dirty="0" smtClean="0">
                <a:latin typeface="Arial" pitchFamily="34" charset="0"/>
                <a:cs typeface="Arial" pitchFamily="34" charset="0"/>
              </a:rPr>
              <a:t>Internet browser plug-in Silverlight must be installed</a:t>
            </a:r>
          </a:p>
        </p:txBody>
      </p:sp>
      <p:sp>
        <p:nvSpPr>
          <p:cNvPr id="8" name="Footer Placeholder 4"/>
          <p:cNvSpPr>
            <a:spLocks noGrp="1"/>
          </p:cNvSpPr>
          <p:nvPr>
            <p:ph type="ftr" sz="quarter" idx="12"/>
          </p:nvPr>
        </p:nvSpPr>
        <p:spPr>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
        <p:nvSpPr>
          <p:cNvPr id="3" name="Title 2"/>
          <p:cNvSpPr>
            <a:spLocks noGrp="1"/>
          </p:cNvSpPr>
          <p:nvPr>
            <p:ph type="title"/>
          </p:nvPr>
        </p:nvSpPr>
        <p:spPr/>
        <p:txBody>
          <a:bodyPr/>
          <a:lstStyle/>
          <a:p>
            <a:r>
              <a:rPr lang="en-US" dirty="0" err="1" smtClean="0"/>
              <a:t>NexxusETL</a:t>
            </a:r>
            <a:r>
              <a:rPr lang="en-US" dirty="0" smtClean="0"/>
              <a:t> INTRODUCTION</a:t>
            </a:r>
            <a:endParaRPr lang="en-US" dirty="0"/>
          </a:p>
        </p:txBody>
      </p:sp>
      <p:sp>
        <p:nvSpPr>
          <p:cNvPr id="7" name="Text Placeholder 6"/>
          <p:cNvSpPr>
            <a:spLocks noGrp="1"/>
          </p:cNvSpPr>
          <p:nvPr>
            <p:ph type="body" sz="quarter" idx="11"/>
          </p:nvPr>
        </p:nvSpPr>
        <p:spPr>
          <a:xfrm>
            <a:off x="485714" y="1088229"/>
            <a:ext cx="8280000" cy="312330"/>
          </a:xfrm>
        </p:spPr>
        <p:txBody>
          <a:bodyPr/>
          <a:lstStyle/>
          <a:p>
            <a:r>
              <a:rPr lang="en-US" dirty="0" smtClean="0"/>
              <a:t>Key points:</a:t>
            </a:r>
          </a:p>
        </p:txBody>
      </p:sp>
      <p:pic>
        <p:nvPicPr>
          <p:cNvPr id="9" name="Picture 4" descr="http://88.191.80.239:89/image.axd?picture=2009%2F3%2Fmicrosoft_silverlight_logo.jpg"/>
          <p:cNvPicPr>
            <a:picLocks noChangeAspect="1" noChangeArrowheads="1"/>
          </p:cNvPicPr>
          <p:nvPr/>
        </p:nvPicPr>
        <p:blipFill>
          <a:blip r:embed="rId5" cstate="print"/>
          <a:srcRect/>
          <a:stretch>
            <a:fillRect/>
          </a:stretch>
        </p:blipFill>
        <p:spPr bwMode="auto">
          <a:xfrm>
            <a:off x="3657868" y="5334000"/>
            <a:ext cx="914222" cy="1018705"/>
          </a:xfrm>
          <a:prstGeom prst="rect">
            <a:avLst/>
          </a:prstGeom>
          <a:noFill/>
        </p:spPr>
      </p:pic>
    </p:spTree>
    <p:extLst>
      <p:ext uri="{BB962C8B-B14F-4D97-AF65-F5344CB8AC3E}">
        <p14:creationId xmlns="" xmlns:p14="http://schemas.microsoft.com/office/powerpoint/2010/main" val="283499149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extLst>
              <p:ext uri="{D42A27DB-BD31-4B8C-83A1-F6EECF244321}">
                <p14:modId xmlns="" xmlns:p14="http://schemas.microsoft.com/office/powerpoint/2010/main" val="2794637776"/>
              </p:ext>
            </p:extLst>
          </p:nvPr>
        </p:nvGraphicFramePr>
        <p:xfrm>
          <a:off x="1588" y="1588"/>
          <a:ext cx="1587" cy="1587"/>
        </p:xfrm>
        <a:graphic>
          <a:graphicData uri="http://schemas.openxmlformats.org/presentationml/2006/ole">
            <p:oleObj spid="_x0000_s83971" name="think-cell Slide" r:id="rId4" imgW="360" imgH="360" progId="">
              <p:embed/>
            </p:oleObj>
          </a:graphicData>
        </a:graphic>
      </p:graphicFrame>
      <p:sp>
        <p:nvSpPr>
          <p:cNvPr id="8" name="Footer Placeholder 4"/>
          <p:cNvSpPr>
            <a:spLocks noGrp="1"/>
          </p:cNvSpPr>
          <p:nvPr>
            <p:ph type="ftr" sz="quarter" idx="12"/>
          </p:nvPr>
        </p:nvSpPr>
        <p:spPr>
          <a:prstGeom prst="rect">
            <a:avLst/>
          </a:prstGeom>
        </p:spPr>
        <p:txBody>
          <a:bodyPr vert="horz" lIns="91440" tIns="45720" rIns="91440" bIns="45720" rtlCol="0" anchor="ctr"/>
          <a:lstStyle/>
          <a:p>
            <a:pPr fontAlgn="auto">
              <a:spcBef>
                <a:spcPts val="0"/>
              </a:spcBef>
              <a:spcAft>
                <a:spcPts val="0"/>
              </a:spcAft>
            </a:pPr>
            <a:r>
              <a:rPr lang="en-US" smtClean="0"/>
              <a:t>IMS Health Confidential</a:t>
            </a:r>
            <a:endParaRPr lang="en-GB" dirty="0"/>
          </a:p>
        </p:txBody>
      </p:sp>
      <p:sp>
        <p:nvSpPr>
          <p:cNvPr id="3" name="Title 2"/>
          <p:cNvSpPr>
            <a:spLocks noGrp="1"/>
          </p:cNvSpPr>
          <p:nvPr>
            <p:ph type="title"/>
          </p:nvPr>
        </p:nvSpPr>
        <p:spPr/>
        <p:txBody>
          <a:bodyPr/>
          <a:lstStyle/>
          <a:p>
            <a:r>
              <a:rPr lang="en-US" dirty="0" err="1" smtClean="0"/>
              <a:t>NexxusETL</a:t>
            </a:r>
            <a:endParaRPr lang="en-US" dirty="0"/>
          </a:p>
        </p:txBody>
      </p:sp>
      <p:sp>
        <p:nvSpPr>
          <p:cNvPr id="7" name="Content Placeholder 6"/>
          <p:cNvSpPr>
            <a:spLocks noGrp="1"/>
          </p:cNvSpPr>
          <p:nvPr>
            <p:ph idx="1"/>
          </p:nvPr>
        </p:nvSpPr>
        <p:spPr>
          <a:xfrm>
            <a:off x="495443" y="1188679"/>
            <a:ext cx="8279999" cy="4478921"/>
          </a:xfrm>
        </p:spPr>
        <p:txBody>
          <a:bodyPr/>
          <a:lstStyle/>
          <a:p>
            <a:r>
              <a:rPr lang="en-GB" dirty="0" smtClean="0">
                <a:latin typeface="Arial" pitchFamily="34" charset="0"/>
                <a:ea typeface="ＭＳ Ｐゴシック" pitchFamily="34" charset="-128"/>
                <a:sym typeface="Arial" charset="0"/>
              </a:rPr>
              <a:t>The Home Page gives access to central Information</a:t>
            </a:r>
          </a:p>
          <a:p>
            <a:endParaRPr lang="en-GB" dirty="0"/>
          </a:p>
        </p:txBody>
      </p:sp>
      <p:grpSp>
        <p:nvGrpSpPr>
          <p:cNvPr id="16" name="Group 15"/>
          <p:cNvGrpSpPr/>
          <p:nvPr/>
        </p:nvGrpSpPr>
        <p:grpSpPr>
          <a:xfrm>
            <a:off x="68704" y="1503601"/>
            <a:ext cx="8824665" cy="5230336"/>
            <a:chOff x="81404" y="1503601"/>
            <a:chExt cx="8824665" cy="5230336"/>
          </a:xfrm>
        </p:grpSpPr>
        <p:pic>
          <p:nvPicPr>
            <p:cNvPr id="83974" name="Picture 6"/>
            <p:cNvPicPr>
              <a:picLocks noChangeAspect="1" noChangeArrowheads="1"/>
            </p:cNvPicPr>
            <p:nvPr/>
          </p:nvPicPr>
          <p:blipFill>
            <a:blip r:embed="rId5" cstate="print"/>
            <a:srcRect/>
            <a:stretch>
              <a:fillRect/>
            </a:stretch>
          </p:blipFill>
          <p:spPr bwMode="auto">
            <a:xfrm>
              <a:off x="752926" y="1602453"/>
              <a:ext cx="8153143" cy="4416286"/>
            </a:xfrm>
            <a:prstGeom prst="rect">
              <a:avLst/>
            </a:prstGeom>
            <a:noFill/>
            <a:ln w="9525">
              <a:solidFill>
                <a:schemeClr val="tx1"/>
              </a:solidFill>
              <a:miter lim="800000"/>
              <a:headEnd/>
              <a:tailEnd/>
            </a:ln>
          </p:spPr>
        </p:pic>
        <p:sp>
          <p:nvSpPr>
            <p:cNvPr id="12" name="Rectangle à coins arrondis 4"/>
            <p:cNvSpPr>
              <a:spLocks noChangeArrowheads="1"/>
            </p:cNvSpPr>
            <p:nvPr/>
          </p:nvSpPr>
          <p:spPr bwMode="auto">
            <a:xfrm>
              <a:off x="6722377" y="3236943"/>
              <a:ext cx="2043337" cy="578882"/>
            </a:xfrm>
            <a:prstGeom prst="wedgeRoundRectCallout">
              <a:avLst>
                <a:gd name="adj1" fmla="val -13077"/>
                <a:gd name="adj2" fmla="val -293683"/>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US" sz="1400" dirty="0" err="1" smtClean="0">
                  <a:cs typeface="Arial" charset="0"/>
                  <a:sym typeface="Arial" charset="0"/>
                </a:rPr>
                <a:t>NexxusETL</a:t>
              </a:r>
              <a:r>
                <a:rPr lang="en-US" sz="1400" dirty="0" smtClean="0">
                  <a:cs typeface="Arial" charset="0"/>
                  <a:sym typeface="Arial" charset="0"/>
                </a:rPr>
                <a:t> </a:t>
              </a:r>
              <a:r>
                <a:rPr lang="en-US" sz="1400" dirty="0">
                  <a:cs typeface="Arial" charset="0"/>
                  <a:sym typeface="Arial" charset="0"/>
                </a:rPr>
                <a:t>access is Tenant limited</a:t>
              </a:r>
              <a:endParaRPr lang="en-GB" sz="1400" dirty="0">
                <a:cs typeface="Arial" charset="0"/>
                <a:sym typeface="Arial" charset="0"/>
              </a:endParaRPr>
            </a:p>
          </p:txBody>
        </p:sp>
        <p:sp>
          <p:nvSpPr>
            <p:cNvPr id="13" name="Rectangle 12"/>
            <p:cNvSpPr/>
            <p:nvPr/>
          </p:nvSpPr>
          <p:spPr>
            <a:xfrm>
              <a:off x="7186610" y="1633218"/>
              <a:ext cx="667011" cy="180422"/>
            </a:xfrm>
            <a:prstGeom prst="rect">
              <a:avLst/>
            </a:prstGeom>
            <a:noFill/>
            <a:ln w="254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Rectangle à coins arrondis 4"/>
            <p:cNvSpPr>
              <a:spLocks noChangeArrowheads="1"/>
            </p:cNvSpPr>
            <p:nvPr/>
          </p:nvSpPr>
          <p:spPr bwMode="auto">
            <a:xfrm>
              <a:off x="81404" y="2419698"/>
              <a:ext cx="1081791" cy="817245"/>
            </a:xfrm>
            <a:prstGeom prst="wedgeRoundRectCallout">
              <a:avLst>
                <a:gd name="adj1" fmla="val 43442"/>
                <a:gd name="adj2" fmla="val 73821"/>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Standard interfaces (DID)</a:t>
              </a:r>
              <a:endParaRPr lang="en-GB" sz="1400" dirty="0">
                <a:cs typeface="Arial" charset="0"/>
                <a:sym typeface="Arial" charset="0"/>
              </a:endParaRPr>
            </a:p>
          </p:txBody>
        </p:sp>
        <p:sp>
          <p:nvSpPr>
            <p:cNvPr id="15" name="Rectangle à coins arrondis 4"/>
            <p:cNvSpPr>
              <a:spLocks noChangeArrowheads="1"/>
            </p:cNvSpPr>
            <p:nvPr/>
          </p:nvSpPr>
          <p:spPr bwMode="auto">
            <a:xfrm>
              <a:off x="2009196" y="6155055"/>
              <a:ext cx="4061404" cy="578882"/>
            </a:xfrm>
            <a:prstGeom prst="wedgeRoundRectCallout">
              <a:avLst>
                <a:gd name="adj1" fmla="val -60588"/>
                <a:gd name="adj2" fmla="val -173750"/>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Tenant specific interfaces can be created here</a:t>
              </a:r>
            </a:p>
            <a:p>
              <a:pPr algn="ctr">
                <a:buClr>
                  <a:srgbClr val="6600CC"/>
                </a:buClr>
                <a:defRPr/>
              </a:pPr>
              <a:r>
                <a:rPr lang="en-GB" sz="1400" dirty="0" smtClean="0">
                  <a:cs typeface="Arial" charset="0"/>
                  <a:sym typeface="Arial" charset="0"/>
                </a:rPr>
                <a:t>(</a:t>
              </a:r>
              <a:r>
                <a:rPr lang="en-US" sz="1400" dirty="0" err="1" smtClean="0">
                  <a:cs typeface="Arial" charset="0"/>
                  <a:sym typeface="Arial" charset="0"/>
                </a:rPr>
                <a:t>NexxusETL</a:t>
              </a:r>
              <a:r>
                <a:rPr lang="en-US" sz="1400" dirty="0" smtClean="0">
                  <a:cs typeface="Arial" charset="0"/>
                  <a:sym typeface="Arial" charset="0"/>
                </a:rPr>
                <a:t> </a:t>
              </a:r>
              <a:r>
                <a:rPr lang="en-GB" sz="1400" dirty="0" smtClean="0">
                  <a:cs typeface="Arial" charset="0"/>
                  <a:sym typeface="Arial" charset="0"/>
                </a:rPr>
                <a:t> Advanced Connector Training)</a:t>
              </a:r>
              <a:endParaRPr lang="en-GB" sz="1400" dirty="0">
                <a:cs typeface="Arial" charset="0"/>
                <a:sym typeface="Arial" charset="0"/>
              </a:endParaRPr>
            </a:p>
          </p:txBody>
        </p:sp>
        <p:sp>
          <p:nvSpPr>
            <p:cNvPr id="19" name="Rectangle à coins arrondis 4"/>
            <p:cNvSpPr>
              <a:spLocks noChangeArrowheads="1"/>
            </p:cNvSpPr>
            <p:nvPr/>
          </p:nvSpPr>
          <p:spPr bwMode="auto">
            <a:xfrm>
              <a:off x="2009196" y="1503601"/>
              <a:ext cx="1691640" cy="340519"/>
            </a:xfrm>
            <a:prstGeom prst="wedgeRoundRectCallout">
              <a:avLst>
                <a:gd name="adj1" fmla="val -83950"/>
                <a:gd name="adj2" fmla="val 71957"/>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Error messages</a:t>
              </a:r>
              <a:endParaRPr lang="en-GB" sz="1400" dirty="0">
                <a:cs typeface="Arial" charset="0"/>
                <a:sym typeface="Arial" charset="0"/>
              </a:endParaRPr>
            </a:p>
          </p:txBody>
        </p:sp>
        <p:sp>
          <p:nvSpPr>
            <p:cNvPr id="20" name="Rectangle à coins arrondis 4"/>
            <p:cNvSpPr>
              <a:spLocks noChangeArrowheads="1"/>
            </p:cNvSpPr>
            <p:nvPr/>
          </p:nvSpPr>
          <p:spPr bwMode="auto">
            <a:xfrm>
              <a:off x="3888014" y="1695769"/>
              <a:ext cx="1228725" cy="817245"/>
            </a:xfrm>
            <a:prstGeom prst="wedgeRoundRectCallout">
              <a:avLst>
                <a:gd name="adj1" fmla="val -11666"/>
                <a:gd name="adj2" fmla="val 101930"/>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The Designer view</a:t>
              </a:r>
              <a:endParaRPr lang="en-GB" sz="1400" dirty="0">
                <a:cs typeface="Arial" charset="0"/>
                <a:sym typeface="Arial" charset="0"/>
              </a:endParaRPr>
            </a:p>
          </p:txBody>
        </p:sp>
      </p:grpSp>
    </p:spTree>
    <p:extLst>
      <p:ext uri="{BB962C8B-B14F-4D97-AF65-F5344CB8AC3E}">
        <p14:creationId xmlns="" xmlns:p14="http://schemas.microsoft.com/office/powerpoint/2010/main" val="283499149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16"/>
          <p:cNvSpPr>
            <a:spLocks noGrp="1"/>
          </p:cNvSpPr>
          <p:nvPr>
            <p:ph idx="1"/>
          </p:nvPr>
        </p:nvSpPr>
        <p:spPr/>
        <p:txBody>
          <a:bodyPr/>
          <a:lstStyle/>
          <a:p>
            <a:pPr lvl="0"/>
            <a:r>
              <a:rPr lang="en-US" dirty="0" smtClean="0"/>
              <a:t>Expand the Jobs node of the project to see the results or click </a:t>
            </a:r>
          </a:p>
          <a:p>
            <a:pPr lvl="0"/>
            <a:r>
              <a:rPr lang="en-US" dirty="0" smtClean="0"/>
              <a:t>The search is not case sensitive</a:t>
            </a:r>
          </a:p>
          <a:p>
            <a:pPr lvl="0"/>
            <a:r>
              <a:rPr lang="en-US" dirty="0" smtClean="0"/>
              <a:t>The search criteria choice by default will be the previous selection</a:t>
            </a:r>
          </a:p>
          <a:p>
            <a:r>
              <a:rPr lang="en-US" dirty="0" smtClean="0"/>
              <a:t>Subsequent searches will be invoked as a new search, not a filtering of the previous result set</a:t>
            </a:r>
          </a:p>
          <a:p>
            <a:endParaRPr lang="en-GB" sz="1400" dirty="0" smtClean="0">
              <a:solidFill>
                <a:schemeClr val="tx1"/>
              </a:solidFill>
              <a:latin typeface="Arial" charset="0"/>
              <a:cs typeface="Arial" charset="0"/>
              <a:sym typeface="Arial" charset="0"/>
            </a:endParaRPr>
          </a:p>
          <a:p>
            <a:endParaRPr lang="en-GB" sz="1400" dirty="0" smtClean="0">
              <a:solidFill>
                <a:schemeClr val="tx1"/>
              </a:solidFill>
              <a:latin typeface="Arial" charset="0"/>
              <a:cs typeface="Arial" charset="0"/>
              <a:sym typeface="Arial" charset="0"/>
            </a:endParaRPr>
          </a:p>
          <a:p>
            <a:endParaRPr lang="en-GB" sz="1400" dirty="0" smtClean="0">
              <a:solidFill>
                <a:schemeClr val="tx1"/>
              </a:solidFill>
              <a:latin typeface="Arial" charset="0"/>
              <a:cs typeface="Arial" charset="0"/>
              <a:sym typeface="Arial" charset="0"/>
            </a:endParaRPr>
          </a:p>
          <a:p>
            <a:endParaRPr lang="en-GB" sz="1400" dirty="0" smtClean="0">
              <a:solidFill>
                <a:schemeClr val="tx1"/>
              </a:solidFill>
              <a:latin typeface="Arial" charset="0"/>
              <a:cs typeface="Arial" charset="0"/>
              <a:sym typeface="Arial" charset="0"/>
            </a:endParaRPr>
          </a:p>
        </p:txBody>
      </p:sp>
      <p:pic>
        <p:nvPicPr>
          <p:cNvPr id="18" name="Picture 2"/>
          <p:cNvPicPr>
            <a:picLocks noChangeAspect="1" noChangeArrowheads="1"/>
          </p:cNvPicPr>
          <p:nvPr/>
        </p:nvPicPr>
        <p:blipFill>
          <a:blip r:embed="rId4" cstate="print"/>
          <a:srcRect/>
          <a:stretch>
            <a:fillRect/>
          </a:stretch>
        </p:blipFill>
        <p:spPr bwMode="auto">
          <a:xfrm>
            <a:off x="3491880" y="3706748"/>
            <a:ext cx="3066288" cy="2465514"/>
          </a:xfrm>
          <a:prstGeom prst="rect">
            <a:avLst/>
          </a:prstGeom>
          <a:ln>
            <a:solidFill>
              <a:schemeClr val="tx1"/>
            </a:solidFill>
          </a:ln>
          <a:effectLst>
            <a:outerShdw blurRad="190500" algn="tl" rotWithShape="0">
              <a:srgbClr val="000000">
                <a:alpha val="70000"/>
              </a:srgbClr>
            </a:outerShdw>
          </a:effectLst>
        </p:spPr>
      </p:pic>
      <p:graphicFrame>
        <p:nvGraphicFramePr>
          <p:cNvPr id="2" name="Object 1" hidden="1"/>
          <p:cNvGraphicFramePr>
            <a:graphicFrameLocks noChangeAspect="1"/>
          </p:cNvGraphicFramePr>
          <p:nvPr>
            <p:extLst>
              <p:ext uri="{D42A27DB-BD31-4B8C-83A1-F6EECF244321}">
                <p14:modId xmlns="" xmlns:p14="http://schemas.microsoft.com/office/powerpoint/2010/main" val="2794637776"/>
              </p:ext>
            </p:extLst>
          </p:nvPr>
        </p:nvGraphicFramePr>
        <p:xfrm>
          <a:off x="1588" y="1588"/>
          <a:ext cx="1587" cy="1587"/>
        </p:xfrm>
        <a:graphic>
          <a:graphicData uri="http://schemas.openxmlformats.org/presentationml/2006/ole">
            <p:oleObj spid="_x0000_s84995" name="think-cell Slide" r:id="rId5" imgW="360" imgH="360" progId="">
              <p:embed/>
            </p:oleObj>
          </a:graphicData>
        </a:graphic>
      </p:graphicFrame>
      <p:sp>
        <p:nvSpPr>
          <p:cNvPr id="8" name="Footer Placeholder 4"/>
          <p:cNvSpPr>
            <a:spLocks noGrp="1"/>
          </p:cNvSpPr>
          <p:nvPr>
            <p:ph type="ftr" sz="quarter" idx="12"/>
          </p:nvPr>
        </p:nvSpPr>
        <p:spPr>
          <a:prstGeom prst="rect">
            <a:avLst/>
          </a:prstGeom>
        </p:spPr>
        <p:txBody>
          <a:bodyPr vert="horz" lIns="91440" tIns="45720" rIns="91440" bIns="45720" rtlCol="0" anchor="ctr"/>
          <a:lstStyle/>
          <a:p>
            <a:pPr fontAlgn="auto">
              <a:spcBef>
                <a:spcPts val="0"/>
              </a:spcBef>
              <a:spcAft>
                <a:spcPts val="0"/>
              </a:spcAft>
            </a:pPr>
            <a:r>
              <a:rPr lang="en-US" smtClean="0"/>
              <a:t>IMS Health Confidential</a:t>
            </a:r>
            <a:endParaRPr lang="en-GB" dirty="0"/>
          </a:p>
        </p:txBody>
      </p:sp>
      <p:sp>
        <p:nvSpPr>
          <p:cNvPr id="3" name="Title 2"/>
          <p:cNvSpPr>
            <a:spLocks noGrp="1"/>
          </p:cNvSpPr>
          <p:nvPr>
            <p:ph type="title"/>
          </p:nvPr>
        </p:nvSpPr>
        <p:spPr/>
        <p:txBody>
          <a:bodyPr/>
          <a:lstStyle/>
          <a:p>
            <a:r>
              <a:rPr lang="en-US" dirty="0" err="1" smtClean="0"/>
              <a:t>NexxusETL</a:t>
            </a:r>
            <a:endParaRPr lang="en-US" dirty="0"/>
          </a:p>
        </p:txBody>
      </p:sp>
      <p:sp>
        <p:nvSpPr>
          <p:cNvPr id="19" name="Rectangle à coins arrondis 4"/>
          <p:cNvSpPr>
            <a:spLocks noChangeArrowheads="1"/>
          </p:cNvSpPr>
          <p:nvPr/>
        </p:nvSpPr>
        <p:spPr bwMode="auto">
          <a:xfrm>
            <a:off x="6012160" y="5139859"/>
            <a:ext cx="3048000" cy="817245"/>
          </a:xfrm>
          <a:prstGeom prst="wedgeRoundRectCallout">
            <a:avLst>
              <a:gd name="adj1" fmla="val -101586"/>
              <a:gd name="adj2" fmla="val -158946"/>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Only the standard interfaces for loading (included in the DID) appear here in the Global section</a:t>
            </a:r>
            <a:endParaRPr lang="en-GB" sz="1400" dirty="0">
              <a:cs typeface="Arial" charset="0"/>
              <a:sym typeface="Arial" charset="0"/>
            </a:endParaRPr>
          </a:p>
        </p:txBody>
      </p:sp>
      <p:sp>
        <p:nvSpPr>
          <p:cNvPr id="21" name="Rectangle à coins arrondis 4"/>
          <p:cNvSpPr>
            <a:spLocks noChangeArrowheads="1"/>
          </p:cNvSpPr>
          <p:nvPr/>
        </p:nvSpPr>
        <p:spPr bwMode="auto">
          <a:xfrm>
            <a:off x="485714" y="4001198"/>
            <a:ext cx="2574628" cy="2247424"/>
          </a:xfrm>
          <a:prstGeom prst="wedgeRoundRectCallout">
            <a:avLst>
              <a:gd name="adj1" fmla="val 90654"/>
              <a:gd name="adj2" fmla="val -17546"/>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endParaRPr lang="en-GB" sz="1400" dirty="0" smtClean="0">
              <a:cs typeface="Arial" charset="0"/>
              <a:sym typeface="Arial" charset="0"/>
            </a:endParaRPr>
          </a:p>
          <a:p>
            <a:pPr algn="ctr">
              <a:buClr>
                <a:srgbClr val="6600CC"/>
              </a:buClr>
              <a:defRPr/>
            </a:pPr>
            <a:endParaRPr lang="en-GB" sz="1400" dirty="0" smtClean="0">
              <a:cs typeface="Arial" charset="0"/>
              <a:sym typeface="Arial" charset="0"/>
            </a:endParaRPr>
          </a:p>
          <a:p>
            <a:pPr algn="ctr">
              <a:buClr>
                <a:srgbClr val="6600CC"/>
              </a:buClr>
              <a:defRPr/>
            </a:pPr>
            <a:endParaRPr lang="en-GB" sz="1400" dirty="0" smtClean="0">
              <a:cs typeface="Arial" charset="0"/>
              <a:sym typeface="Arial" charset="0"/>
            </a:endParaRPr>
          </a:p>
          <a:p>
            <a:pPr algn="ctr">
              <a:buClr>
                <a:srgbClr val="6600CC"/>
              </a:buClr>
              <a:defRPr/>
            </a:pPr>
            <a:endParaRPr lang="en-GB" sz="1400" dirty="0" smtClean="0">
              <a:cs typeface="Arial" charset="0"/>
              <a:sym typeface="Arial" charset="0"/>
            </a:endParaRPr>
          </a:p>
          <a:p>
            <a:pPr algn="ctr">
              <a:buClr>
                <a:srgbClr val="6600CC"/>
              </a:buClr>
              <a:defRPr/>
            </a:pPr>
            <a:endParaRPr lang="en-GB" sz="1400" dirty="0" smtClean="0">
              <a:cs typeface="Arial" charset="0"/>
              <a:sym typeface="Arial" charset="0"/>
            </a:endParaRPr>
          </a:p>
          <a:p>
            <a:pPr algn="ctr">
              <a:buClr>
                <a:srgbClr val="6600CC"/>
              </a:buClr>
              <a:defRPr/>
            </a:pPr>
            <a:r>
              <a:rPr lang="en-GB" sz="1400" dirty="0" smtClean="0">
                <a:cs typeface="Arial" charset="0"/>
                <a:sym typeface="Arial" charset="0"/>
              </a:rPr>
              <a:t>The locker icon warns that the regular user cannot modify and save baseline jobs and projects.</a:t>
            </a:r>
            <a:endParaRPr lang="en-GB" sz="1400" dirty="0">
              <a:cs typeface="Arial" charset="0"/>
              <a:sym typeface="Arial" charset="0"/>
            </a:endParaRPr>
          </a:p>
        </p:txBody>
      </p:sp>
      <p:pic>
        <p:nvPicPr>
          <p:cNvPr id="22" name="Picture 3"/>
          <p:cNvPicPr>
            <a:picLocks noChangeAspect="1" noChangeArrowheads="1"/>
          </p:cNvPicPr>
          <p:nvPr/>
        </p:nvPicPr>
        <p:blipFill>
          <a:blip r:embed="rId6" cstate="print"/>
          <a:srcRect/>
          <a:stretch>
            <a:fillRect/>
          </a:stretch>
        </p:blipFill>
        <p:spPr bwMode="auto">
          <a:xfrm>
            <a:off x="1307698" y="4203078"/>
            <a:ext cx="795422" cy="933756"/>
          </a:xfrm>
          <a:prstGeom prst="rect">
            <a:avLst/>
          </a:prstGeom>
          <a:solidFill>
            <a:srgbClr val="FFF1C5"/>
          </a:solidFill>
          <a:ln w="12700" algn="ctr">
            <a:solidFill>
              <a:schemeClr val="tx2"/>
            </a:solidFill>
            <a:round/>
            <a:headEnd/>
            <a:tailEnd/>
          </a:ln>
        </p:spPr>
      </p:pic>
    </p:spTree>
    <p:extLst>
      <p:ext uri="{BB962C8B-B14F-4D97-AF65-F5344CB8AC3E}">
        <p14:creationId xmlns="" xmlns:p14="http://schemas.microsoft.com/office/powerpoint/2010/main" val="283499149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If the application has been closed because of a session timeout, </a:t>
            </a:r>
            <a:r>
              <a:rPr lang="en-US" dirty="0" err="1" smtClean="0"/>
              <a:t>NexxusETL</a:t>
            </a:r>
            <a:r>
              <a:rPr lang="en-US" dirty="0" smtClean="0"/>
              <a:t> will re-open in the last state after a re-login.</a:t>
            </a:r>
          </a:p>
          <a:p>
            <a:endParaRPr lang="en-US" dirty="0" smtClean="0"/>
          </a:p>
          <a:p>
            <a:r>
              <a:rPr lang="en-US" dirty="0" smtClean="0"/>
              <a:t>Services and server directory structure names have not been changed to </a:t>
            </a:r>
            <a:r>
              <a:rPr lang="en-US" dirty="0" err="1" smtClean="0"/>
              <a:t>NexxusETL</a:t>
            </a:r>
            <a:r>
              <a:rPr lang="en-US" dirty="0" smtClean="0"/>
              <a:t>, they remain with the previous name Komodo…</a:t>
            </a: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err="1" smtClean="0"/>
              <a:t>NexxusETL</a:t>
            </a:r>
            <a:r>
              <a:rPr lang="en-US" dirty="0" smtClean="0"/>
              <a:t> – Enhanced Session handling</a:t>
            </a:r>
            <a:endParaRPr lang="en-GB"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p:cNvGrpSpPr/>
          <p:nvPr/>
        </p:nvGrpSpPr>
        <p:grpSpPr>
          <a:xfrm>
            <a:off x="5224547" y="2928977"/>
            <a:ext cx="3492827" cy="3062330"/>
            <a:chOff x="6350000" y="428403"/>
            <a:chExt cx="3492827" cy="3062330"/>
          </a:xfrm>
        </p:grpSpPr>
        <p:pic>
          <p:nvPicPr>
            <p:cNvPr id="365569" name="Picture 1"/>
            <p:cNvPicPr>
              <a:picLocks noChangeAspect="1" noChangeArrowheads="1"/>
            </p:cNvPicPr>
            <p:nvPr/>
          </p:nvPicPr>
          <p:blipFill>
            <a:blip r:embed="rId2" cstate="print"/>
            <a:srcRect r="31508" b="31256"/>
            <a:stretch>
              <a:fillRect/>
            </a:stretch>
          </p:blipFill>
          <p:spPr bwMode="auto">
            <a:xfrm>
              <a:off x="6350000" y="428403"/>
              <a:ext cx="3492827" cy="3062330"/>
            </a:xfrm>
            <a:prstGeom prst="ellipse">
              <a:avLst/>
            </a:prstGeom>
            <a:ln w="63500" cap="rnd">
              <a:solidFill>
                <a:srgbClr val="FF940C"/>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Rectangle 10"/>
            <p:cNvSpPr/>
            <p:nvPr/>
          </p:nvSpPr>
          <p:spPr>
            <a:xfrm>
              <a:off x="6614161" y="2457450"/>
              <a:ext cx="2781300" cy="311150"/>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2" name="Content Placeholder 1"/>
          <p:cNvSpPr>
            <a:spLocks noGrp="1"/>
          </p:cNvSpPr>
          <p:nvPr>
            <p:ph idx="1"/>
          </p:nvPr>
        </p:nvSpPr>
        <p:spPr>
          <a:xfrm>
            <a:off x="495443" y="1147583"/>
            <a:ext cx="8279999" cy="4478921"/>
          </a:xfrm>
        </p:spPr>
        <p:txBody>
          <a:bodyPr/>
          <a:lstStyle/>
          <a:p>
            <a:r>
              <a:rPr lang="en-US" b="1" dirty="0" smtClean="0"/>
              <a:t>Select one of the following to schedule your job:</a:t>
            </a:r>
          </a:p>
          <a:p>
            <a:pPr lvl="1"/>
            <a:r>
              <a:rPr lang="en-US" dirty="0" err="1" smtClean="0"/>
              <a:t>DLS_Scheduler</a:t>
            </a:r>
            <a:r>
              <a:rPr lang="en-US" dirty="0" smtClean="0"/>
              <a:t>: To load files in </a:t>
            </a:r>
            <a:r>
              <a:rPr lang="en-US" dirty="0" err="1" smtClean="0"/>
              <a:t>Nexxus</a:t>
            </a:r>
            <a:r>
              <a:rPr lang="en-US" dirty="0" smtClean="0"/>
              <a:t> MI</a:t>
            </a:r>
          </a:p>
          <a:p>
            <a:pPr lvl="1"/>
            <a:r>
              <a:rPr lang="en-US" dirty="0" err="1" smtClean="0"/>
              <a:t>DLS_Scheduler_Exp</a:t>
            </a:r>
            <a:r>
              <a:rPr lang="en-US" dirty="0" smtClean="0"/>
              <a:t>: To extract files from </a:t>
            </a:r>
            <a:r>
              <a:rPr lang="en-US" dirty="0" err="1" smtClean="0"/>
              <a:t>Nexxus</a:t>
            </a:r>
            <a:r>
              <a:rPr lang="en-US" dirty="0" smtClean="0"/>
              <a:t> MI</a:t>
            </a:r>
          </a:p>
          <a:p>
            <a:pPr lvl="1"/>
            <a:r>
              <a:rPr lang="en-US" dirty="0" err="1" smtClean="0"/>
              <a:t>DLS_Scheduler_Sales</a:t>
            </a:r>
            <a:r>
              <a:rPr lang="en-US" dirty="0" smtClean="0"/>
              <a:t>: To load sales data in </a:t>
            </a:r>
            <a:r>
              <a:rPr lang="en-US" dirty="0" err="1" smtClean="0"/>
              <a:t>Nexxus</a:t>
            </a:r>
            <a:r>
              <a:rPr lang="en-US" dirty="0" smtClean="0"/>
              <a:t> MI</a:t>
            </a: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err="1" smtClean="0"/>
              <a:t>NexxusETL</a:t>
            </a:r>
            <a:r>
              <a:rPr lang="en-US" dirty="0" smtClean="0"/>
              <a:t> – Enhanced Session handling</a:t>
            </a:r>
            <a:endParaRPr lang="en-GB" dirty="0"/>
          </a:p>
        </p:txBody>
      </p:sp>
      <p:pic>
        <p:nvPicPr>
          <p:cNvPr id="6" name="Picture 2"/>
          <p:cNvPicPr>
            <a:picLocks noChangeAspect="1" noChangeArrowheads="1"/>
          </p:cNvPicPr>
          <p:nvPr/>
        </p:nvPicPr>
        <p:blipFill>
          <a:blip r:embed="rId3" cstate="print"/>
          <a:srcRect t="1225" r="7674"/>
          <a:stretch>
            <a:fillRect/>
          </a:stretch>
        </p:blipFill>
        <p:spPr bwMode="auto">
          <a:xfrm>
            <a:off x="2194988" y="2971882"/>
            <a:ext cx="2750159" cy="3017374"/>
          </a:xfrm>
          <a:prstGeom prst="rect">
            <a:avLst/>
          </a:prstGeom>
          <a:ln>
            <a:noFill/>
          </a:ln>
          <a:effectLst>
            <a:outerShdw blurRad="190500" algn="tl" rotWithShape="0">
              <a:srgbClr val="000000">
                <a:alpha val="70000"/>
              </a:srgbClr>
            </a:outerShdw>
          </a:effectLst>
        </p:spPr>
      </p:pic>
      <p:cxnSp>
        <p:nvCxnSpPr>
          <p:cNvPr id="7" name="Straight Arrow Connector 6"/>
          <p:cNvCxnSpPr/>
          <p:nvPr/>
        </p:nvCxnSpPr>
        <p:spPr>
          <a:xfrm flipV="1">
            <a:off x="4498322" y="5269174"/>
            <a:ext cx="990386" cy="528154"/>
          </a:xfrm>
          <a:prstGeom prst="straightConnector1">
            <a:avLst/>
          </a:prstGeom>
          <a:ln w="57150">
            <a:tailEnd type="arrow"/>
          </a:ln>
        </p:spPr>
        <p:style>
          <a:lnRef idx="2">
            <a:schemeClr val="accent6"/>
          </a:lnRef>
          <a:fillRef idx="0">
            <a:schemeClr val="accent6"/>
          </a:fillRef>
          <a:effectRef idx="1">
            <a:schemeClr val="accent6"/>
          </a:effectRef>
          <a:fontRef idx="minor">
            <a:schemeClr val="tx1"/>
          </a:fontRef>
        </p:style>
      </p:cxnSp>
      <p:pic>
        <p:nvPicPr>
          <p:cNvPr id="8" name="Picture 3"/>
          <p:cNvPicPr>
            <a:picLocks noChangeAspect="1" noChangeArrowheads="1"/>
          </p:cNvPicPr>
          <p:nvPr/>
        </p:nvPicPr>
        <p:blipFill>
          <a:blip r:embed="rId4" cstate="print"/>
          <a:srcRect t="58764" r="5433"/>
          <a:stretch>
            <a:fillRect/>
          </a:stretch>
        </p:blipFill>
        <p:spPr bwMode="auto">
          <a:xfrm>
            <a:off x="2194987" y="6124937"/>
            <a:ext cx="2735264" cy="606145"/>
          </a:xfrm>
          <a:prstGeom prst="rect">
            <a:avLst/>
          </a:prstGeom>
          <a:ln>
            <a:noFill/>
          </a:ln>
          <a:effectLst>
            <a:outerShdw blurRad="190500" algn="tl" rotWithShape="0">
              <a:srgbClr val="000000">
                <a:alpha val="70000"/>
              </a:srgbClr>
            </a:outerShdw>
          </a:effectLst>
        </p:spPr>
      </p:pic>
      <p:sp>
        <p:nvSpPr>
          <p:cNvPr id="9" name="Rectangle 8"/>
          <p:cNvSpPr/>
          <p:nvPr/>
        </p:nvSpPr>
        <p:spPr>
          <a:xfrm>
            <a:off x="2745625" y="5788107"/>
            <a:ext cx="1741714" cy="201150"/>
          </a:xfrm>
          <a:prstGeom prst="rect">
            <a:avLst/>
          </a:prstGeom>
          <a:noFill/>
          <a:ln w="571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Rectangle 9"/>
          <p:cNvSpPr/>
          <p:nvPr/>
        </p:nvSpPr>
        <p:spPr>
          <a:xfrm>
            <a:off x="2745625" y="6139626"/>
            <a:ext cx="1741714" cy="219982"/>
          </a:xfrm>
          <a:prstGeom prst="rect">
            <a:avLst/>
          </a:prstGeom>
          <a:noFill/>
          <a:ln w="571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Rectangle 11"/>
          <p:cNvSpPr/>
          <p:nvPr/>
        </p:nvSpPr>
        <p:spPr>
          <a:xfrm>
            <a:off x="2745625" y="4440545"/>
            <a:ext cx="1694088" cy="204562"/>
          </a:xfrm>
          <a:prstGeom prst="rect">
            <a:avLst/>
          </a:prstGeom>
          <a:noFill/>
          <a:ln w="5715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up)">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latin typeface="Arial" pitchFamily="34" charset="0"/>
                <a:ea typeface="ＭＳ Ｐゴシック" pitchFamily="34" charset="-128"/>
              </a:rPr>
              <a:t>Right click on the one you need to perform then click on ‘Schedule Job’ (here ‘</a:t>
            </a:r>
            <a:r>
              <a:rPr lang="en-US" dirty="0" err="1" smtClean="0">
                <a:latin typeface="Arial" pitchFamily="34" charset="0"/>
                <a:ea typeface="ＭＳ Ｐゴシック" pitchFamily="34" charset="-128"/>
              </a:rPr>
              <a:t>DLS_Scheduler</a:t>
            </a:r>
            <a:r>
              <a:rPr lang="en-US" dirty="0" smtClean="0">
                <a:latin typeface="Arial" pitchFamily="34" charset="0"/>
                <a:ea typeface="ＭＳ Ｐゴシック" pitchFamily="34" charset="-128"/>
              </a:rPr>
              <a:t>’)</a:t>
            </a: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fr-FR" dirty="0" err="1" smtClean="0"/>
              <a:t>NexxusETL</a:t>
            </a:r>
            <a:endParaRPr lang="en-GB" dirty="0"/>
          </a:p>
        </p:txBody>
      </p:sp>
      <p:grpSp>
        <p:nvGrpSpPr>
          <p:cNvPr id="6" name="Group 5"/>
          <p:cNvGrpSpPr/>
          <p:nvPr/>
        </p:nvGrpSpPr>
        <p:grpSpPr>
          <a:xfrm>
            <a:off x="1166813" y="3116599"/>
            <a:ext cx="6810375" cy="2244052"/>
            <a:chOff x="1143000" y="2667000"/>
            <a:chExt cx="6810375" cy="2244052"/>
          </a:xfrm>
        </p:grpSpPr>
        <p:pic>
          <p:nvPicPr>
            <p:cNvPr id="7" name="Picture 2"/>
            <p:cNvPicPr>
              <a:picLocks noChangeAspect="1" noChangeArrowheads="1"/>
            </p:cNvPicPr>
            <p:nvPr/>
          </p:nvPicPr>
          <p:blipFill>
            <a:blip r:embed="rId2" cstate="print"/>
            <a:srcRect l="725" t="3943" r="4654"/>
            <a:stretch>
              <a:fillRect/>
            </a:stretch>
          </p:blipFill>
          <p:spPr bwMode="auto">
            <a:xfrm>
              <a:off x="1143000" y="2667000"/>
              <a:ext cx="6810375" cy="2244052"/>
            </a:xfrm>
            <a:prstGeom prst="rect">
              <a:avLst/>
            </a:prstGeom>
            <a:ln>
              <a:solidFill>
                <a:schemeClr val="tx1"/>
              </a:solidFill>
            </a:ln>
            <a:effectLst>
              <a:outerShdw blurRad="292100" dist="139700" dir="2700000" algn="tl" rotWithShape="0">
                <a:srgbClr val="333333">
                  <a:alpha val="65000"/>
                </a:srgbClr>
              </a:outerShdw>
            </a:effectLst>
          </p:spPr>
        </p:pic>
        <p:sp>
          <p:nvSpPr>
            <p:cNvPr id="8" name="Rectangle 7"/>
            <p:cNvSpPr/>
            <p:nvPr/>
          </p:nvSpPr>
          <p:spPr>
            <a:xfrm>
              <a:off x="4860033" y="4238625"/>
              <a:ext cx="2088232" cy="342503"/>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err="1" smtClean="0"/>
              <a:t>NexxusETL</a:t>
            </a:r>
            <a:endParaRPr lang="en-GB" dirty="0"/>
          </a:p>
        </p:txBody>
      </p:sp>
      <p:pic>
        <p:nvPicPr>
          <p:cNvPr id="6" name="Picture 2"/>
          <p:cNvPicPr>
            <a:picLocks noChangeAspect="1" noChangeArrowheads="1"/>
          </p:cNvPicPr>
          <p:nvPr/>
        </p:nvPicPr>
        <p:blipFill>
          <a:blip r:embed="rId2" cstate="print"/>
          <a:srcRect/>
          <a:stretch>
            <a:fillRect/>
          </a:stretch>
        </p:blipFill>
        <p:spPr bwMode="auto">
          <a:xfrm>
            <a:off x="568504" y="3814281"/>
            <a:ext cx="4896539" cy="2324521"/>
          </a:xfrm>
          <a:prstGeom prst="rect">
            <a:avLst/>
          </a:prstGeom>
          <a:noFill/>
          <a:ln w="9525">
            <a:noFill/>
            <a:miter lim="800000"/>
            <a:headEnd/>
            <a:tailEnd/>
          </a:ln>
        </p:spPr>
      </p:pic>
      <p:grpSp>
        <p:nvGrpSpPr>
          <p:cNvPr id="7" name="Group 6"/>
          <p:cNvGrpSpPr/>
          <p:nvPr/>
        </p:nvGrpSpPr>
        <p:grpSpPr>
          <a:xfrm>
            <a:off x="263704" y="2096854"/>
            <a:ext cx="4191516" cy="1381125"/>
            <a:chOff x="1143000" y="2667000"/>
            <a:chExt cx="6810375" cy="2244052"/>
          </a:xfrm>
        </p:grpSpPr>
        <p:pic>
          <p:nvPicPr>
            <p:cNvPr id="8" name="Picture 2"/>
            <p:cNvPicPr>
              <a:picLocks noChangeAspect="1" noChangeArrowheads="1"/>
            </p:cNvPicPr>
            <p:nvPr/>
          </p:nvPicPr>
          <p:blipFill>
            <a:blip r:embed="rId3" cstate="print"/>
            <a:srcRect l="725" t="3943" r="4654"/>
            <a:stretch>
              <a:fillRect/>
            </a:stretch>
          </p:blipFill>
          <p:spPr bwMode="auto">
            <a:xfrm>
              <a:off x="1143000" y="2667000"/>
              <a:ext cx="6810375" cy="2244052"/>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4807995" y="4228306"/>
              <a:ext cx="2184906" cy="358848"/>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0" name="Rectangle à coins arrondis 4"/>
          <p:cNvSpPr>
            <a:spLocks noChangeArrowheads="1"/>
          </p:cNvSpPr>
          <p:nvPr/>
        </p:nvSpPr>
        <p:spPr bwMode="auto">
          <a:xfrm>
            <a:off x="3810824" y="1154316"/>
            <a:ext cx="5105400" cy="817245"/>
          </a:xfrm>
          <a:prstGeom prst="wedgeRoundRectCallout">
            <a:avLst>
              <a:gd name="adj1" fmla="val -50119"/>
              <a:gd name="adj2" fmla="val 130275"/>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When </a:t>
            </a:r>
            <a:r>
              <a:rPr lang="en-GB" sz="1400" b="1" dirty="0" err="1" smtClean="0">
                <a:cs typeface="Arial" charset="0"/>
                <a:sym typeface="Arial" charset="0"/>
              </a:rPr>
              <a:t>DLS_Scheduler</a:t>
            </a:r>
            <a:r>
              <a:rPr lang="en-GB" sz="1400" dirty="0" smtClean="0">
                <a:cs typeface="Arial" charset="0"/>
                <a:sym typeface="Arial" charset="0"/>
              </a:rPr>
              <a:t> is running for the first time, it creates on the MI server a tree structure of folders at the tenant level thanks to a nested job called </a:t>
            </a:r>
            <a:r>
              <a:rPr lang="fr-FR" sz="1400" b="1" dirty="0" err="1" smtClean="0">
                <a:cs typeface="Arial" charset="0"/>
                <a:sym typeface="Arial" charset="0"/>
              </a:rPr>
              <a:t>DLS_Scheduler_Download</a:t>
            </a:r>
            <a:endParaRPr lang="en-GB" sz="1400" b="1" dirty="0" smtClean="0">
              <a:cs typeface="Arial" charset="0"/>
              <a:sym typeface="Arial" charset="0"/>
            </a:endParaRPr>
          </a:p>
        </p:txBody>
      </p:sp>
      <p:grpSp>
        <p:nvGrpSpPr>
          <p:cNvPr id="11" name="Group 9"/>
          <p:cNvGrpSpPr/>
          <p:nvPr/>
        </p:nvGrpSpPr>
        <p:grpSpPr>
          <a:xfrm>
            <a:off x="6385104" y="4109268"/>
            <a:ext cx="2667000" cy="1954793"/>
            <a:chOff x="4953000" y="4446007"/>
            <a:chExt cx="2667000" cy="1954793"/>
          </a:xfrm>
        </p:grpSpPr>
        <p:pic>
          <p:nvPicPr>
            <p:cNvPr id="12" name="Picture 1"/>
            <p:cNvPicPr>
              <a:picLocks noChangeAspect="1" noChangeArrowheads="1"/>
            </p:cNvPicPr>
            <p:nvPr/>
          </p:nvPicPr>
          <p:blipFill>
            <a:blip r:embed="rId4" cstate="print"/>
            <a:srcRect/>
            <a:stretch>
              <a:fillRect/>
            </a:stretch>
          </p:blipFill>
          <p:spPr bwMode="auto">
            <a:xfrm>
              <a:off x="4953000" y="4719918"/>
              <a:ext cx="2286000" cy="1680882"/>
            </a:xfrm>
            <a:prstGeom prst="rect">
              <a:avLst/>
            </a:prstGeom>
            <a:ln>
              <a:noFill/>
            </a:ln>
            <a:effectLst>
              <a:outerShdw blurRad="292100" dist="139700" dir="2700000" algn="tl" rotWithShape="0">
                <a:srgbClr val="333333">
                  <a:alpha val="65000"/>
                </a:srgbClr>
              </a:outerShdw>
            </a:effectLst>
          </p:spPr>
        </p:pic>
        <p:pic>
          <p:nvPicPr>
            <p:cNvPr id="13" name="Picture 87" descr="D:\Profiles\mring\My Documents\Icons_MI\128x128\plain\server.png"/>
            <p:cNvPicPr>
              <a:picLocks noChangeAspect="1" noChangeArrowheads="1"/>
            </p:cNvPicPr>
            <p:nvPr/>
          </p:nvPicPr>
          <p:blipFill>
            <a:blip r:embed="rId5" cstate="print"/>
            <a:srcRect/>
            <a:stretch>
              <a:fillRect/>
            </a:stretch>
          </p:blipFill>
          <p:spPr bwMode="auto">
            <a:xfrm>
              <a:off x="6553200" y="4446007"/>
              <a:ext cx="1066800" cy="1066800"/>
            </a:xfrm>
            <a:prstGeom prst="rect">
              <a:avLst/>
            </a:prstGeom>
            <a:ln>
              <a:noFill/>
            </a:ln>
            <a:effectLst>
              <a:outerShdw blurRad="292100" dist="139700" dir="2700000" algn="tl" rotWithShape="0">
                <a:srgbClr val="333333">
                  <a:alpha val="65000"/>
                </a:srgbClr>
              </a:outerShdw>
            </a:effectLst>
          </p:spPr>
        </p:pic>
      </p:grpSp>
      <p:sp>
        <p:nvSpPr>
          <p:cNvPr id="14" name="Curved Right Arrow 13"/>
          <p:cNvSpPr/>
          <p:nvPr/>
        </p:nvSpPr>
        <p:spPr>
          <a:xfrm rot="20200255">
            <a:off x="120170" y="3291073"/>
            <a:ext cx="444510" cy="906219"/>
          </a:xfrm>
          <a:prstGeom prst="curvedRightArrow">
            <a:avLst>
              <a:gd name="adj1" fmla="val 25000"/>
              <a:gd name="adj2" fmla="val 50000"/>
              <a:gd name="adj3" fmla="val 43291"/>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5" name="Right Arrow 14"/>
          <p:cNvSpPr/>
          <p:nvPr/>
        </p:nvSpPr>
        <p:spPr>
          <a:xfrm>
            <a:off x="5597704" y="5176068"/>
            <a:ext cx="685800" cy="31461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Rectangle 15"/>
          <p:cNvSpPr/>
          <p:nvPr/>
        </p:nvSpPr>
        <p:spPr>
          <a:xfrm>
            <a:off x="624347" y="3858732"/>
            <a:ext cx="732253" cy="215899"/>
          </a:xfrm>
          <a:prstGeom prst="rect">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Rectangle 16"/>
          <p:cNvSpPr/>
          <p:nvPr/>
        </p:nvSpPr>
        <p:spPr>
          <a:xfrm>
            <a:off x="769225" y="4492462"/>
            <a:ext cx="614619" cy="545782"/>
          </a:xfrm>
          <a:prstGeom prst="rect">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b="1" dirty="0" smtClean="0">
                <a:ea typeface="ＭＳ Ｐゴシック" pitchFamily="-107" charset="-128"/>
                <a:cs typeface="Arial" charset="0"/>
                <a:sym typeface="Arial" charset="0"/>
              </a:rPr>
              <a:t>Server directory structure for </a:t>
            </a:r>
            <a:r>
              <a:rPr lang="en-US" b="1" dirty="0" err="1" smtClean="0"/>
              <a:t>NexxusETL</a:t>
            </a:r>
            <a:r>
              <a:rPr lang="en-US" dirty="0" smtClean="0"/>
              <a:t> </a:t>
            </a:r>
            <a:r>
              <a:rPr lang="en-US" b="1" dirty="0" smtClean="0">
                <a:ea typeface="ＭＳ Ｐゴシック" pitchFamily="-107" charset="-128"/>
                <a:cs typeface="Arial" charset="0"/>
                <a:sym typeface="Arial" charset="0"/>
              </a:rPr>
              <a:t>MI_DLS project</a:t>
            </a:r>
            <a:endParaRPr lang="fr-FR" b="1" dirty="0" smtClean="0">
              <a:ea typeface="ＭＳ Ｐゴシック" pitchFamily="-107" charset="-128"/>
              <a:cs typeface="Arial" charset="0"/>
              <a:sym typeface="Arial" charset="0"/>
            </a:endParaRP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err="1" smtClean="0"/>
              <a:t>NexxusETL</a:t>
            </a:r>
            <a:endParaRPr lang="en-GB" dirty="0"/>
          </a:p>
        </p:txBody>
      </p:sp>
      <p:pic>
        <p:nvPicPr>
          <p:cNvPr id="9" name="Picture 2"/>
          <p:cNvPicPr>
            <a:picLocks noChangeAspect="1" noChangeArrowheads="1"/>
          </p:cNvPicPr>
          <p:nvPr/>
        </p:nvPicPr>
        <p:blipFill>
          <a:blip r:embed="rId2" cstate="print"/>
          <a:srcRect l="3904" b="3143"/>
          <a:stretch>
            <a:fillRect/>
          </a:stretch>
        </p:blipFill>
        <p:spPr bwMode="auto">
          <a:xfrm>
            <a:off x="139700" y="2184627"/>
            <a:ext cx="4359730" cy="3987573"/>
          </a:xfrm>
          <a:prstGeom prst="rect">
            <a:avLst/>
          </a:prstGeom>
          <a:ln>
            <a:noFill/>
          </a:ln>
          <a:effectLst>
            <a:outerShdw blurRad="292100" dist="139700" dir="2700000" algn="tl" rotWithShape="0">
              <a:srgbClr val="333333">
                <a:alpha val="65000"/>
              </a:srgbClr>
            </a:outerShdw>
          </a:effectLst>
        </p:spPr>
      </p:pic>
      <p:pic>
        <p:nvPicPr>
          <p:cNvPr id="10" name="Picture 3"/>
          <p:cNvPicPr>
            <a:picLocks noChangeAspect="1" noChangeArrowheads="1"/>
          </p:cNvPicPr>
          <p:nvPr/>
        </p:nvPicPr>
        <p:blipFill>
          <a:blip r:embed="rId3" cstate="print"/>
          <a:srcRect/>
          <a:stretch>
            <a:fillRect/>
          </a:stretch>
        </p:blipFill>
        <p:spPr bwMode="auto">
          <a:xfrm>
            <a:off x="4676775" y="2616426"/>
            <a:ext cx="4238625" cy="30861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spcBef>
                <a:spcPct val="30000"/>
              </a:spcBef>
              <a:defRPr/>
            </a:pPr>
            <a:r>
              <a:rPr lang="en-GB" dirty="0" smtClean="0">
                <a:solidFill>
                  <a:schemeClr val="tx1">
                    <a:lumMod val="50000"/>
                  </a:schemeClr>
                </a:solidFill>
                <a:cs typeface="ＭＳ Ｐゴシック"/>
                <a:sym typeface="Arial" charset="0"/>
              </a:rPr>
              <a:t> </a:t>
            </a:r>
            <a:r>
              <a:rPr lang="en-GB" dirty="0" err="1" smtClean="0">
                <a:solidFill>
                  <a:schemeClr val="tx1">
                    <a:lumMod val="50000"/>
                  </a:schemeClr>
                </a:solidFill>
                <a:cs typeface="ＭＳ Ｐゴシック"/>
                <a:sym typeface="Arial" charset="0"/>
              </a:rPr>
              <a:t>DLS_Scheduler</a:t>
            </a:r>
            <a:r>
              <a:rPr lang="en-GB" dirty="0" smtClean="0">
                <a:solidFill>
                  <a:schemeClr val="tx1">
                    <a:lumMod val="50000"/>
                  </a:schemeClr>
                </a:solidFill>
                <a:cs typeface="ＭＳ Ｐゴシック"/>
                <a:sym typeface="Arial" charset="0"/>
              </a:rPr>
              <a:t> also applies all global variables to the interfaces (still at the current tenant level)</a:t>
            </a: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err="1" smtClean="0"/>
              <a:t>NexxusETL</a:t>
            </a:r>
            <a:endParaRPr lang="en-GB" dirty="0"/>
          </a:p>
        </p:txBody>
      </p:sp>
      <p:pic>
        <p:nvPicPr>
          <p:cNvPr id="7" name="Picture 2"/>
          <p:cNvPicPr>
            <a:picLocks noChangeAspect="1" noChangeArrowheads="1"/>
          </p:cNvPicPr>
          <p:nvPr/>
        </p:nvPicPr>
        <p:blipFill>
          <a:blip r:embed="rId2" cstate="print"/>
          <a:srcRect/>
          <a:stretch>
            <a:fillRect/>
          </a:stretch>
        </p:blipFill>
        <p:spPr bwMode="auto">
          <a:xfrm>
            <a:off x="533400" y="2354761"/>
            <a:ext cx="2803628" cy="3824514"/>
          </a:xfrm>
          <a:prstGeom prst="rect">
            <a:avLst/>
          </a:prstGeom>
          <a:ln>
            <a:noFill/>
          </a:ln>
          <a:effectLst>
            <a:outerShdw blurRad="292100" dist="139700" dir="2700000" algn="tl" rotWithShape="0">
              <a:srgbClr val="333333">
                <a:alpha val="65000"/>
              </a:srgbClr>
            </a:outerShdw>
          </a:effectLst>
        </p:spPr>
      </p:pic>
      <p:pic>
        <p:nvPicPr>
          <p:cNvPr id="8" name="Picture 3"/>
          <p:cNvPicPr>
            <a:picLocks noChangeAspect="1" noChangeArrowheads="1"/>
          </p:cNvPicPr>
          <p:nvPr/>
        </p:nvPicPr>
        <p:blipFill>
          <a:blip r:embed="rId3" cstate="print"/>
          <a:srcRect l="1199"/>
          <a:stretch>
            <a:fillRect/>
          </a:stretch>
        </p:blipFill>
        <p:spPr bwMode="auto">
          <a:xfrm>
            <a:off x="3635896" y="3087960"/>
            <a:ext cx="4753361" cy="212560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447239"/>
            <a:ext cx="8279999" cy="4478921"/>
          </a:xfrm>
        </p:spPr>
        <p:txBody>
          <a:bodyPr/>
          <a:lstStyle/>
          <a:p>
            <a:pPr marL="0" indent="0">
              <a:spcBef>
                <a:spcPct val="30000"/>
              </a:spcBef>
              <a:defRPr/>
            </a:pPr>
            <a:r>
              <a:rPr lang="en-GB" dirty="0" smtClean="0">
                <a:solidFill>
                  <a:schemeClr val="tx1">
                    <a:lumMod val="50000"/>
                  </a:schemeClr>
                </a:solidFill>
                <a:cs typeface="ＭＳ Ｐゴシック"/>
                <a:sym typeface="Arial" charset="0"/>
              </a:rPr>
              <a:t> </a:t>
            </a:r>
            <a:r>
              <a:rPr lang="en-GB" dirty="0" err="1" smtClean="0">
                <a:solidFill>
                  <a:schemeClr val="tx1">
                    <a:lumMod val="50000"/>
                  </a:schemeClr>
                </a:solidFill>
                <a:cs typeface="ＭＳ Ｐゴシック"/>
                <a:sym typeface="Arial" charset="0"/>
              </a:rPr>
              <a:t>DLS_Scheduler</a:t>
            </a:r>
            <a:r>
              <a:rPr lang="en-GB" dirty="0" smtClean="0">
                <a:solidFill>
                  <a:schemeClr val="tx1">
                    <a:lumMod val="50000"/>
                  </a:schemeClr>
                </a:solidFill>
                <a:cs typeface="ＭＳ Ｐゴシック"/>
                <a:sym typeface="Arial" charset="0"/>
              </a:rPr>
              <a:t> also applies all global variables to the interfaces (still at the current tenant level)</a:t>
            </a: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err="1" smtClean="0"/>
              <a:t>NexxusETL</a:t>
            </a:r>
            <a:endParaRPr lang="en-GB" dirty="0"/>
          </a:p>
        </p:txBody>
      </p:sp>
      <p:pic>
        <p:nvPicPr>
          <p:cNvPr id="9" name="Picture 3"/>
          <p:cNvPicPr>
            <a:picLocks noChangeAspect="1" noChangeArrowheads="1"/>
          </p:cNvPicPr>
          <p:nvPr/>
        </p:nvPicPr>
        <p:blipFill>
          <a:blip r:embed="rId2" cstate="print"/>
          <a:srcRect r="22150" b="1058"/>
          <a:stretch>
            <a:fillRect/>
          </a:stretch>
        </p:blipFill>
        <p:spPr bwMode="auto">
          <a:xfrm>
            <a:off x="163171" y="2351019"/>
            <a:ext cx="1971614" cy="3814285"/>
          </a:xfrm>
          <a:prstGeom prst="rect">
            <a:avLst/>
          </a:prstGeom>
          <a:ln>
            <a:noFill/>
          </a:ln>
          <a:effectLst>
            <a:outerShdw blurRad="292100" dist="139700" dir="2700000" algn="tl" rotWithShape="0">
              <a:srgbClr val="333333">
                <a:alpha val="65000"/>
              </a:srgbClr>
            </a:outerShdw>
          </a:effectLst>
        </p:spPr>
      </p:pic>
      <p:sp>
        <p:nvSpPr>
          <p:cNvPr id="10" name="Rectangle 9"/>
          <p:cNvSpPr/>
          <p:nvPr/>
        </p:nvSpPr>
        <p:spPr>
          <a:xfrm>
            <a:off x="704851" y="5877272"/>
            <a:ext cx="1130846" cy="266642"/>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1" name="Picture 5"/>
          <p:cNvPicPr>
            <a:picLocks noChangeAspect="1" noChangeArrowheads="1"/>
          </p:cNvPicPr>
          <p:nvPr/>
        </p:nvPicPr>
        <p:blipFill>
          <a:blip r:embed="rId3" cstate="print"/>
          <a:srcRect/>
          <a:stretch>
            <a:fillRect/>
          </a:stretch>
        </p:blipFill>
        <p:spPr bwMode="auto">
          <a:xfrm>
            <a:off x="2326145" y="3115636"/>
            <a:ext cx="3068817" cy="1372008"/>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2933700" y="3501009"/>
            <a:ext cx="1638300" cy="186128"/>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3" name="Picture 4"/>
          <p:cNvPicPr>
            <a:picLocks noChangeAspect="1" noChangeArrowheads="1"/>
          </p:cNvPicPr>
          <p:nvPr/>
        </p:nvPicPr>
        <p:blipFill>
          <a:blip r:embed="rId4" cstate="print"/>
          <a:srcRect r="20216"/>
          <a:stretch>
            <a:fillRect/>
          </a:stretch>
        </p:blipFill>
        <p:spPr bwMode="auto">
          <a:xfrm>
            <a:off x="5600700" y="2434599"/>
            <a:ext cx="3238500" cy="3558829"/>
          </a:xfrm>
          <a:prstGeom prst="rect">
            <a:avLst/>
          </a:prstGeom>
          <a:ln>
            <a:noFill/>
          </a:ln>
          <a:effectLst>
            <a:outerShdw blurRad="190500" algn="tl" rotWithShape="0">
              <a:srgbClr val="000000">
                <a:alpha val="70000"/>
              </a:srgbClr>
            </a:outerShdw>
          </a:effectLst>
        </p:spPr>
      </p:pic>
      <p:sp>
        <p:nvSpPr>
          <p:cNvPr id="14" name="Rectangle 13"/>
          <p:cNvSpPr/>
          <p:nvPr/>
        </p:nvSpPr>
        <p:spPr>
          <a:xfrm>
            <a:off x="5705475" y="5642936"/>
            <a:ext cx="2600325" cy="209550"/>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9" name="Picture 3"/>
          <p:cNvPicPr>
            <a:picLocks noChangeAspect="1" noChangeArrowheads="1"/>
          </p:cNvPicPr>
          <p:nvPr/>
        </p:nvPicPr>
        <p:blipFill>
          <a:blip r:embed="rId2" cstate="print"/>
          <a:srcRect/>
          <a:stretch>
            <a:fillRect/>
          </a:stretch>
        </p:blipFill>
        <p:spPr bwMode="auto">
          <a:xfrm>
            <a:off x="814884" y="1116236"/>
            <a:ext cx="7290561" cy="5103392"/>
          </a:xfrm>
          <a:prstGeom prst="rect">
            <a:avLst/>
          </a:prstGeom>
          <a:ln>
            <a:solidFill>
              <a:schemeClr val="tx1"/>
            </a:solidFill>
          </a:ln>
          <a:effectLst>
            <a:outerShdw blurRad="292100" dist="139700" dir="2700000" algn="tl" rotWithShape="0">
              <a:srgbClr val="333333">
                <a:alpha val="65000"/>
              </a:srgbClr>
            </a:outerShdw>
          </a:effectLst>
        </p:spPr>
      </p:pic>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err="1" smtClean="0"/>
              <a:t>NexxusETL</a:t>
            </a:r>
            <a:endParaRPr lang="en-GB" dirty="0"/>
          </a:p>
        </p:txBody>
      </p:sp>
      <p:sp>
        <p:nvSpPr>
          <p:cNvPr id="17" name="Rectangle à coins arrondis 4"/>
          <p:cNvSpPr>
            <a:spLocks noChangeArrowheads="1"/>
          </p:cNvSpPr>
          <p:nvPr/>
        </p:nvSpPr>
        <p:spPr bwMode="auto">
          <a:xfrm>
            <a:off x="391344" y="5523706"/>
            <a:ext cx="2057400" cy="578882"/>
          </a:xfrm>
          <a:prstGeom prst="wedgeRoundRectCallout">
            <a:avLst>
              <a:gd name="adj1" fmla="val 38307"/>
              <a:gd name="adj2" fmla="val -125259"/>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Beginning of the loading</a:t>
            </a:r>
            <a:endParaRPr lang="en-GB" sz="1400" dirty="0">
              <a:cs typeface="Arial" charset="0"/>
              <a:sym typeface="Arial" charset="0"/>
            </a:endParaRPr>
          </a:p>
        </p:txBody>
      </p:sp>
      <p:sp>
        <p:nvSpPr>
          <p:cNvPr id="18" name="Rectangle à coins arrondis 4"/>
          <p:cNvSpPr>
            <a:spLocks noChangeArrowheads="1"/>
          </p:cNvSpPr>
          <p:nvPr/>
        </p:nvSpPr>
        <p:spPr bwMode="auto">
          <a:xfrm>
            <a:off x="3203848" y="1700808"/>
            <a:ext cx="2667000" cy="817245"/>
          </a:xfrm>
          <a:prstGeom prst="wedgeRoundRectCallout">
            <a:avLst>
              <a:gd name="adj1" fmla="val 54800"/>
              <a:gd name="adj2" fmla="val 203320"/>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Additional time to start the job. Here the job can only start between 14:18 and 14:28</a:t>
            </a:r>
            <a:endParaRPr lang="en-GB" sz="1400" dirty="0">
              <a:cs typeface="Arial" charset="0"/>
              <a:sym typeface="Arial" charset="0"/>
            </a:endParaRPr>
          </a:p>
        </p:txBody>
      </p:sp>
      <p:sp>
        <p:nvSpPr>
          <p:cNvPr id="20" name="Rectangle à coins arrondis 4"/>
          <p:cNvSpPr>
            <a:spLocks noChangeArrowheads="1"/>
          </p:cNvSpPr>
          <p:nvPr/>
        </p:nvSpPr>
        <p:spPr bwMode="auto">
          <a:xfrm>
            <a:off x="6732240" y="3789040"/>
            <a:ext cx="1925934" cy="817245"/>
          </a:xfrm>
          <a:prstGeom prst="wedgeRoundRectCallout">
            <a:avLst>
              <a:gd name="adj1" fmla="val -80937"/>
              <a:gd name="adj2" fmla="val 98863"/>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Select ‘Silent’ to receive error title only</a:t>
            </a:r>
            <a:endParaRPr lang="en-GB" sz="1400" dirty="0">
              <a:cs typeface="Arial" charset="0"/>
              <a:sym typeface="Arial" charset="0"/>
            </a:endParaRPr>
          </a:p>
        </p:txBody>
      </p:sp>
      <p:sp>
        <p:nvSpPr>
          <p:cNvPr id="21" name="Rectangle à coins arrondis 4"/>
          <p:cNvSpPr>
            <a:spLocks noChangeArrowheads="1"/>
          </p:cNvSpPr>
          <p:nvPr/>
        </p:nvSpPr>
        <p:spPr bwMode="auto">
          <a:xfrm>
            <a:off x="2411760" y="6349239"/>
            <a:ext cx="4186767" cy="340519"/>
          </a:xfrm>
          <a:prstGeom prst="wedgeRoundRectCallout">
            <a:avLst>
              <a:gd name="adj1" fmla="val 21989"/>
              <a:gd name="adj2" fmla="val -198119"/>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Select database to receive all the error logs</a:t>
            </a:r>
            <a:endParaRPr lang="en-GB" sz="1400" dirty="0">
              <a:cs typeface="Arial" charset="0"/>
              <a:sym typeface="Arial" charset="0"/>
            </a:endParaRPr>
          </a:p>
        </p:txBody>
      </p:sp>
      <p:sp>
        <p:nvSpPr>
          <p:cNvPr id="22" name="Rectangle à coins arrondis 4"/>
          <p:cNvSpPr>
            <a:spLocks noChangeArrowheads="1"/>
          </p:cNvSpPr>
          <p:nvPr/>
        </p:nvSpPr>
        <p:spPr bwMode="auto">
          <a:xfrm>
            <a:off x="6732240" y="1772816"/>
            <a:ext cx="1925934" cy="578882"/>
          </a:xfrm>
          <a:prstGeom prst="wedgeRoundRectCallout">
            <a:avLst>
              <a:gd name="adj1" fmla="val -61366"/>
              <a:gd name="adj2" fmla="val 222843"/>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US" sz="1400" dirty="0" smtClean="0">
                <a:cs typeface="Arial" charset="0"/>
                <a:sym typeface="Arial" charset="0"/>
              </a:rPr>
              <a:t>No change should be done here</a:t>
            </a:r>
            <a:endParaRPr lang="en-GB" sz="1400" dirty="0">
              <a:cs typeface="Arial" charset="0"/>
              <a:sym typeface="Arial" charset="0"/>
            </a:endParaRPr>
          </a:p>
        </p:txBody>
      </p:sp>
      <p:sp>
        <p:nvSpPr>
          <p:cNvPr id="14" name="Rectangle à coins arrondis 4"/>
          <p:cNvSpPr>
            <a:spLocks noChangeArrowheads="1"/>
          </p:cNvSpPr>
          <p:nvPr/>
        </p:nvSpPr>
        <p:spPr bwMode="auto">
          <a:xfrm>
            <a:off x="179512" y="1844824"/>
            <a:ext cx="2399357" cy="578882"/>
          </a:xfrm>
          <a:prstGeom prst="wedgeRoundRectCallout">
            <a:avLst>
              <a:gd name="adj1" fmla="val -13988"/>
              <a:gd name="adj2" fmla="val 345468"/>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Here, the data load is scheduled every day</a:t>
            </a:r>
            <a:endParaRPr lang="en-GB" sz="1400" dirty="0">
              <a:cs typeface="Arial" charset="0"/>
              <a:sym typeface="Arial" charset="0"/>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extLst>
              <p:ext uri="{D42A27DB-BD31-4B8C-83A1-F6EECF244321}">
                <p14:modId xmlns="" xmlns:p14="http://schemas.microsoft.com/office/powerpoint/2010/main" val="2794637776"/>
              </p:ext>
            </p:extLst>
          </p:nvPr>
        </p:nvGraphicFramePr>
        <p:xfrm>
          <a:off x="1588" y="1588"/>
          <a:ext cx="1587" cy="1587"/>
        </p:xfrm>
        <a:graphic>
          <a:graphicData uri="http://schemas.openxmlformats.org/presentationml/2006/ole">
            <p:oleObj spid="_x0000_s80899" name="think-cell Slide" r:id="rId4" imgW="360" imgH="360" progId="">
              <p:embed/>
            </p:oleObj>
          </a:graphicData>
        </a:graphic>
      </p:graphicFrame>
      <p:sp>
        <p:nvSpPr>
          <p:cNvPr id="4" name="Content Placeholder 3"/>
          <p:cNvSpPr>
            <a:spLocks noGrp="1"/>
          </p:cNvSpPr>
          <p:nvPr>
            <p:ph idx="1"/>
          </p:nvPr>
        </p:nvSpPr>
        <p:spPr/>
        <p:txBody>
          <a:bodyPr/>
          <a:lstStyle/>
          <a:p>
            <a:pPr marL="137160" lvl="1" indent="-137160">
              <a:buFont typeface="Arial"/>
              <a:buChar char="•"/>
            </a:pPr>
            <a:r>
              <a:rPr lang="en-US" sz="1600" dirty="0" smtClean="0"/>
              <a:t>A Technical User Guide and other documentations regarding </a:t>
            </a:r>
            <a:r>
              <a:rPr lang="en-US" sz="1600" dirty="0" err="1" smtClean="0"/>
              <a:t>NexxusETL</a:t>
            </a:r>
            <a:r>
              <a:rPr lang="en-US" sz="1600" dirty="0" smtClean="0"/>
              <a:t> are available on </a:t>
            </a:r>
            <a:r>
              <a:rPr lang="en-US" sz="1600" dirty="0" smtClean="0">
                <a:hlinkClick r:id="rId5"/>
              </a:rPr>
              <a:t>Resource center</a:t>
            </a:r>
            <a:endParaRPr lang="en-US" sz="1600" dirty="0" smtClean="0"/>
          </a:p>
          <a:p>
            <a:pPr marL="137160" lvl="1" indent="-137160">
              <a:buFont typeface="Arial"/>
              <a:buChar char="•"/>
            </a:pPr>
            <a:endParaRPr lang="en-US" sz="1600" dirty="0" smtClean="0"/>
          </a:p>
          <a:p>
            <a:pPr>
              <a:buSzTx/>
              <a:buFont typeface="Arial" pitchFamily="34" charset="0"/>
              <a:buChar char="•"/>
            </a:pPr>
            <a:r>
              <a:rPr lang="fr-FR" sz="1600" dirty="0" smtClean="0">
                <a:hlinkClick r:id="rId6"/>
              </a:rPr>
              <a:t>TCG-NexxusETL_MI11</a:t>
            </a:r>
            <a:r>
              <a:rPr lang="en-US" sz="1600" dirty="0" smtClean="0"/>
              <a:t> : Full </a:t>
            </a:r>
            <a:r>
              <a:rPr lang="en-US" sz="1600" dirty="0" err="1" smtClean="0"/>
              <a:t>NexxusETL</a:t>
            </a:r>
            <a:r>
              <a:rPr lang="en-US" sz="1600" dirty="0" smtClean="0"/>
              <a:t> manual</a:t>
            </a:r>
          </a:p>
          <a:p>
            <a:pPr>
              <a:buSzTx/>
              <a:buFont typeface="Arial" pitchFamily="34" charset="0"/>
              <a:buChar char="•"/>
            </a:pPr>
            <a:r>
              <a:rPr lang="fr-FR" sz="1600" dirty="0" smtClean="0">
                <a:hlinkClick r:id="rId7"/>
              </a:rPr>
              <a:t>TCG-Dataload_MI11_QR </a:t>
            </a:r>
            <a:r>
              <a:rPr lang="en-US" sz="1600" dirty="0" smtClean="0"/>
              <a:t>: </a:t>
            </a:r>
            <a:r>
              <a:rPr lang="en-US" sz="1600" dirty="0" err="1" smtClean="0"/>
              <a:t>NexxusETL</a:t>
            </a:r>
            <a:r>
              <a:rPr lang="en-US" sz="1600" dirty="0" smtClean="0"/>
              <a:t> Quick Reference guide</a:t>
            </a:r>
          </a:p>
          <a:p>
            <a:pPr>
              <a:buSzTx/>
              <a:buFont typeface="Arial" pitchFamily="34" charset="0"/>
              <a:buChar char="•"/>
            </a:pPr>
            <a:r>
              <a:rPr lang="fr-FR" sz="1600" dirty="0" smtClean="0">
                <a:hlinkClick r:id="rId8"/>
              </a:rPr>
              <a:t>DID-MI11</a:t>
            </a:r>
            <a:r>
              <a:rPr lang="en-US" sz="1600" dirty="0" smtClean="0"/>
              <a:t> : Data Interface Document</a:t>
            </a:r>
          </a:p>
          <a:p>
            <a:pPr>
              <a:buSzTx/>
              <a:buFont typeface="Arial" pitchFamily="34" charset="0"/>
              <a:buChar char="•"/>
            </a:pPr>
            <a:r>
              <a:rPr lang="fr-FR" sz="1600" dirty="0" smtClean="0">
                <a:hlinkClick r:id="rId9"/>
              </a:rPr>
              <a:t>DID-DataTemplate_MI11</a:t>
            </a:r>
            <a:r>
              <a:rPr lang="en-US" sz="1600" dirty="0" smtClean="0"/>
              <a:t> : To build easily </a:t>
            </a:r>
            <a:r>
              <a:rPr lang="en-US" sz="1600" dirty="0" err="1" smtClean="0"/>
              <a:t>idl</a:t>
            </a:r>
            <a:r>
              <a:rPr lang="en-US" sz="1600" dirty="0" smtClean="0"/>
              <a:t> files</a:t>
            </a:r>
          </a:p>
          <a:p>
            <a:pPr marL="137160" lvl="1" indent="-137160">
              <a:buSzTx/>
              <a:buFont typeface="Arial" pitchFamily="34" charset="0"/>
              <a:buChar char="•"/>
            </a:pPr>
            <a:r>
              <a:rPr lang="fr-FR" sz="1600" dirty="0" smtClean="0">
                <a:hlinkClick r:id="rId10"/>
              </a:rPr>
              <a:t>TCG-OneKeyViaNexxusETL_MI11 </a:t>
            </a:r>
            <a:endParaRPr lang="fr-FR" sz="1600" dirty="0" smtClean="0"/>
          </a:p>
          <a:p>
            <a:pPr marL="137160" lvl="1" indent="-137160">
              <a:buSzTx/>
              <a:buFont typeface="Arial" pitchFamily="34" charset="0"/>
              <a:buChar char="•"/>
            </a:pPr>
            <a:r>
              <a:rPr lang="fr-FR" sz="1600" dirty="0" smtClean="0">
                <a:hlinkClick r:id="rId10"/>
              </a:rPr>
              <a:t>OTH-</a:t>
            </a:r>
            <a:r>
              <a:rPr lang="fr-FR" sz="1600" dirty="0" err="1" smtClean="0">
                <a:hlinkClick r:id="rId10"/>
              </a:rPr>
              <a:t>DropDownListValues</a:t>
            </a:r>
            <a:r>
              <a:rPr lang="fr-FR" sz="1600" dirty="0" smtClean="0">
                <a:hlinkClick r:id="rId10"/>
              </a:rPr>
              <a:t>-MI11</a:t>
            </a:r>
            <a:r>
              <a:rPr lang="fr-FR" sz="1600" dirty="0" smtClean="0"/>
              <a:t> </a:t>
            </a:r>
            <a:r>
              <a:rPr lang="en-US" sz="1600" dirty="0" smtClean="0"/>
              <a:t>: to find easily fields used in the data model as well as knowing which values are expected</a:t>
            </a:r>
          </a:p>
          <a:p>
            <a:endParaRPr lang="en-US" dirty="0"/>
          </a:p>
        </p:txBody>
      </p:sp>
      <p:sp>
        <p:nvSpPr>
          <p:cNvPr id="8" name="Footer Placeholder 4"/>
          <p:cNvSpPr>
            <a:spLocks noGrp="1"/>
          </p:cNvSpPr>
          <p:nvPr>
            <p:ph type="ftr" sz="quarter" idx="12"/>
          </p:nvPr>
        </p:nvSpPr>
        <p:spPr>
          <a:prstGeom prst="rect">
            <a:avLst/>
          </a:prstGeom>
        </p:spPr>
        <p:txBody>
          <a:bodyPr vert="horz" lIns="91440" tIns="45720" rIns="91440" bIns="45720" rtlCol="0" anchor="ctr"/>
          <a:lstStyle/>
          <a:p>
            <a:pPr fontAlgn="auto">
              <a:spcBef>
                <a:spcPts val="0"/>
              </a:spcBef>
              <a:spcAft>
                <a:spcPts val="0"/>
              </a:spcAft>
            </a:pPr>
            <a:r>
              <a:rPr lang="en-US" smtClean="0"/>
              <a:t>IMS Health Confidential</a:t>
            </a:r>
            <a:endParaRPr lang="en-GB" dirty="0"/>
          </a:p>
        </p:txBody>
      </p:sp>
      <p:sp>
        <p:nvSpPr>
          <p:cNvPr id="3" name="Title 2"/>
          <p:cNvSpPr>
            <a:spLocks noGrp="1"/>
          </p:cNvSpPr>
          <p:nvPr>
            <p:ph type="title"/>
          </p:nvPr>
        </p:nvSpPr>
        <p:spPr/>
        <p:txBody>
          <a:bodyPr/>
          <a:lstStyle/>
          <a:p>
            <a:r>
              <a:rPr lang="en-US" dirty="0" err="1" smtClean="0"/>
              <a:t>NexxusETL</a:t>
            </a:r>
            <a:r>
              <a:rPr lang="en-US" dirty="0" smtClean="0"/>
              <a:t> INTRODUCTION</a:t>
            </a:r>
            <a:endParaRPr lang="en-US" dirty="0"/>
          </a:p>
        </p:txBody>
      </p:sp>
    </p:spTree>
    <p:extLst>
      <p:ext uri="{BB962C8B-B14F-4D97-AF65-F5344CB8AC3E}">
        <p14:creationId xmlns="" xmlns:p14="http://schemas.microsoft.com/office/powerpoint/2010/main" val="283499149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NexxusETL</a:t>
            </a:r>
            <a:endParaRPr lang="en-GB" dirty="0"/>
          </a:p>
        </p:txBody>
      </p:sp>
      <p:pic>
        <p:nvPicPr>
          <p:cNvPr id="11" name="Picture 7" descr="warning"/>
          <p:cNvPicPr>
            <a:picLocks noChangeAspect="1" noChangeArrowheads="1"/>
          </p:cNvPicPr>
          <p:nvPr/>
        </p:nvPicPr>
        <p:blipFill>
          <a:blip r:embed="rId3" cstate="print"/>
          <a:srcRect/>
          <a:stretch>
            <a:fillRect/>
          </a:stretch>
        </p:blipFill>
        <p:spPr bwMode="auto">
          <a:xfrm>
            <a:off x="457200" y="5488305"/>
            <a:ext cx="776287" cy="733425"/>
          </a:xfrm>
          <a:prstGeom prst="rect">
            <a:avLst/>
          </a:prstGeom>
          <a:noFill/>
          <a:ln w="9525">
            <a:noFill/>
            <a:miter lim="800000"/>
            <a:headEnd/>
            <a:tailEnd/>
          </a:ln>
        </p:spPr>
      </p:pic>
      <p:sp>
        <p:nvSpPr>
          <p:cNvPr id="12" name="TextBox 11"/>
          <p:cNvSpPr txBox="1"/>
          <p:nvPr/>
        </p:nvSpPr>
        <p:spPr>
          <a:xfrm>
            <a:off x="1385887" y="5788898"/>
            <a:ext cx="7427913" cy="369332"/>
          </a:xfrm>
          <a:prstGeom prst="rect">
            <a:avLst/>
          </a:prstGeom>
          <a:noFill/>
        </p:spPr>
        <p:txBody>
          <a:bodyPr wrap="square" rtlCol="0">
            <a:spAutoFit/>
          </a:bodyPr>
          <a:lstStyle/>
          <a:p>
            <a:r>
              <a:rPr lang="en-US" b="1" dirty="0">
                <a:solidFill>
                  <a:srgbClr val="E0218A"/>
                </a:solidFill>
              </a:rPr>
              <a:t>No change to task flow or global variables should be done </a:t>
            </a:r>
            <a:r>
              <a:rPr lang="en-US" b="1" dirty="0" smtClean="0">
                <a:solidFill>
                  <a:srgbClr val="E0218A"/>
                </a:solidFill>
              </a:rPr>
              <a:t>here!</a:t>
            </a:r>
            <a:endParaRPr lang="fr-FR" b="1" dirty="0">
              <a:solidFill>
                <a:srgbClr val="E0218A"/>
              </a:solidFill>
            </a:endParaRPr>
          </a:p>
        </p:txBody>
      </p:sp>
      <p:pic>
        <p:nvPicPr>
          <p:cNvPr id="13" name="Picture 2"/>
          <p:cNvPicPr>
            <a:picLocks noChangeAspect="1" noChangeArrowheads="1"/>
          </p:cNvPicPr>
          <p:nvPr/>
        </p:nvPicPr>
        <p:blipFill>
          <a:blip r:embed="rId4" cstate="print"/>
          <a:srcRect l="1210" r="3831" b="1401"/>
          <a:stretch>
            <a:fillRect/>
          </a:stretch>
        </p:blipFill>
        <p:spPr bwMode="auto">
          <a:xfrm>
            <a:off x="2733675" y="1143000"/>
            <a:ext cx="3676650" cy="4394807"/>
          </a:xfrm>
          <a:prstGeom prst="rect">
            <a:avLst/>
          </a:prstGeom>
          <a:ln>
            <a:noFill/>
          </a:ln>
          <a:effectLst>
            <a:outerShdw blurRad="190500" algn="tl" rotWithShape="0">
              <a:srgbClr val="000000">
                <a:alpha val="70000"/>
              </a:srgbClr>
            </a:outerShdw>
          </a:effectLst>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5889" name="Picture 1"/>
          <p:cNvPicPr>
            <a:picLocks noChangeAspect="1" noChangeArrowheads="1"/>
          </p:cNvPicPr>
          <p:nvPr/>
        </p:nvPicPr>
        <p:blipFill>
          <a:blip r:embed="rId2" cstate="print"/>
          <a:srcRect/>
          <a:stretch>
            <a:fillRect/>
          </a:stretch>
        </p:blipFill>
        <p:spPr bwMode="auto">
          <a:xfrm>
            <a:off x="108287" y="1071396"/>
            <a:ext cx="2743198" cy="5151633"/>
          </a:xfrm>
          <a:prstGeom prst="rect">
            <a:avLst/>
          </a:prstGeom>
          <a:noFill/>
          <a:ln w="9525">
            <a:solidFill>
              <a:schemeClr val="tx1"/>
            </a:solidFill>
            <a:miter lim="800000"/>
            <a:headEnd/>
            <a:tailEnd/>
          </a:ln>
          <a:effectLst/>
        </p:spPr>
      </p:pic>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err="1" smtClean="0"/>
              <a:t>NexxusETL</a:t>
            </a:r>
            <a:endParaRPr lang="en-GB" dirty="0"/>
          </a:p>
        </p:txBody>
      </p:sp>
      <p:sp>
        <p:nvSpPr>
          <p:cNvPr id="72" name="Content Placeholder 2"/>
          <p:cNvSpPr>
            <a:spLocks noGrp="1"/>
          </p:cNvSpPr>
          <p:nvPr>
            <p:ph idx="1"/>
          </p:nvPr>
        </p:nvSpPr>
        <p:spPr>
          <a:xfrm>
            <a:off x="3014342" y="1081171"/>
            <a:ext cx="6863828" cy="583166"/>
          </a:xfrm>
        </p:spPr>
        <p:txBody>
          <a:bodyPr/>
          <a:lstStyle/>
          <a:p>
            <a:pPr lvl="0">
              <a:buNone/>
            </a:pPr>
            <a:r>
              <a:rPr lang="en-US" sz="2000" dirty="0" smtClean="0"/>
              <a:t>Global Baseline projects available in </a:t>
            </a:r>
            <a:r>
              <a:rPr lang="en-US" dirty="0" err="1" smtClean="0"/>
              <a:t>NexxusETL</a:t>
            </a:r>
            <a:r>
              <a:rPr lang="en-US" dirty="0" smtClean="0"/>
              <a:t> 11</a:t>
            </a:r>
            <a:endParaRPr lang="en-US" sz="2000" dirty="0" smtClean="0"/>
          </a:p>
          <a:p>
            <a:pPr lvl="0"/>
            <a:endParaRPr lang="en-US" sz="2000" dirty="0" smtClean="0"/>
          </a:p>
          <a:p>
            <a:pPr>
              <a:buNone/>
            </a:pPr>
            <a:endParaRPr lang="en-US" sz="2000" b="0" dirty="0" smtClean="0"/>
          </a:p>
        </p:txBody>
      </p:sp>
      <p:sp>
        <p:nvSpPr>
          <p:cNvPr id="37" name="Rectangle 36"/>
          <p:cNvSpPr/>
          <p:nvPr/>
        </p:nvSpPr>
        <p:spPr>
          <a:xfrm>
            <a:off x="668382" y="2228853"/>
            <a:ext cx="1425948" cy="232029"/>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38" name="Straight Connector 37"/>
          <p:cNvCxnSpPr/>
          <p:nvPr/>
        </p:nvCxnSpPr>
        <p:spPr>
          <a:xfrm>
            <a:off x="2107030" y="2343153"/>
            <a:ext cx="1470025" cy="3175"/>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39" name="TextBox 38"/>
          <p:cNvSpPr txBox="1"/>
          <p:nvPr/>
        </p:nvSpPr>
        <p:spPr>
          <a:xfrm>
            <a:off x="3542130" y="2123346"/>
            <a:ext cx="3352800" cy="369332"/>
          </a:xfrm>
          <a:prstGeom prst="rect">
            <a:avLst/>
          </a:prstGeom>
          <a:noFill/>
        </p:spPr>
        <p:txBody>
          <a:bodyPr wrap="square" rtlCol="0">
            <a:spAutoFit/>
          </a:bodyPr>
          <a:lstStyle/>
          <a:p>
            <a:r>
              <a:rPr lang="en-US" dirty="0" smtClean="0"/>
              <a:t>Export to </a:t>
            </a:r>
            <a:r>
              <a:rPr lang="en-US" b="1" dirty="0" smtClean="0"/>
              <a:t>Aggregate Spend </a:t>
            </a:r>
            <a:endParaRPr lang="en-GB" b="1" dirty="0"/>
          </a:p>
        </p:txBody>
      </p:sp>
      <p:sp>
        <p:nvSpPr>
          <p:cNvPr id="40" name="Rectangle 39"/>
          <p:cNvSpPr/>
          <p:nvPr/>
        </p:nvSpPr>
        <p:spPr>
          <a:xfrm>
            <a:off x="668382" y="2521928"/>
            <a:ext cx="1425948" cy="232029"/>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41" name="Straight Connector 40"/>
          <p:cNvCxnSpPr/>
          <p:nvPr/>
        </p:nvCxnSpPr>
        <p:spPr>
          <a:xfrm>
            <a:off x="2107030" y="2636228"/>
            <a:ext cx="1470025" cy="3175"/>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42" name="TextBox 41"/>
          <p:cNvSpPr txBox="1"/>
          <p:nvPr/>
        </p:nvSpPr>
        <p:spPr>
          <a:xfrm>
            <a:off x="3542130" y="2416421"/>
            <a:ext cx="4319952" cy="369332"/>
          </a:xfrm>
          <a:prstGeom prst="rect">
            <a:avLst/>
          </a:prstGeom>
          <a:noFill/>
        </p:spPr>
        <p:txBody>
          <a:bodyPr wrap="square" rtlCol="0">
            <a:spAutoFit/>
          </a:bodyPr>
          <a:lstStyle/>
          <a:p>
            <a:r>
              <a:rPr lang="en-US" dirty="0" smtClean="0"/>
              <a:t>Export to </a:t>
            </a:r>
            <a:r>
              <a:rPr lang="en-US" b="1" dirty="0" smtClean="0"/>
              <a:t>C</a:t>
            </a:r>
            <a:r>
              <a:rPr lang="en-US" dirty="0" smtClean="0"/>
              <a:t>ustomer </a:t>
            </a:r>
            <a:r>
              <a:rPr lang="en-US" b="1" dirty="0" smtClean="0"/>
              <a:t>E</a:t>
            </a:r>
            <a:r>
              <a:rPr lang="en-US" dirty="0" smtClean="0"/>
              <a:t>ngagement </a:t>
            </a:r>
            <a:r>
              <a:rPr lang="en-US" b="1" dirty="0" smtClean="0"/>
              <a:t>H</a:t>
            </a:r>
            <a:r>
              <a:rPr lang="en-US" dirty="0" smtClean="0"/>
              <a:t>ub</a:t>
            </a:r>
            <a:endParaRPr lang="en-GB" b="1" dirty="0"/>
          </a:p>
        </p:txBody>
      </p:sp>
      <p:sp>
        <p:nvSpPr>
          <p:cNvPr id="43" name="Rectangle 42"/>
          <p:cNvSpPr/>
          <p:nvPr/>
        </p:nvSpPr>
        <p:spPr>
          <a:xfrm>
            <a:off x="668382" y="2819397"/>
            <a:ext cx="1425948" cy="264558"/>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44" name="Straight Connector 43"/>
          <p:cNvCxnSpPr/>
          <p:nvPr/>
        </p:nvCxnSpPr>
        <p:spPr>
          <a:xfrm flipV="1">
            <a:off x="2094330" y="2954337"/>
            <a:ext cx="1470025" cy="3175"/>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45" name="TextBox 44"/>
          <p:cNvSpPr txBox="1"/>
          <p:nvPr/>
        </p:nvSpPr>
        <p:spPr>
          <a:xfrm>
            <a:off x="3542130" y="2743201"/>
            <a:ext cx="4419600" cy="369332"/>
          </a:xfrm>
          <a:prstGeom prst="rect">
            <a:avLst/>
          </a:prstGeom>
          <a:noFill/>
        </p:spPr>
        <p:txBody>
          <a:bodyPr wrap="square" rtlCol="0">
            <a:spAutoFit/>
          </a:bodyPr>
          <a:lstStyle/>
          <a:p>
            <a:r>
              <a:rPr lang="en-US" dirty="0" smtClean="0"/>
              <a:t>DLS data loading to </a:t>
            </a:r>
            <a:r>
              <a:rPr lang="en-US" b="1" dirty="0" smtClean="0"/>
              <a:t>MI database</a:t>
            </a:r>
            <a:endParaRPr lang="en-GB" b="1" dirty="0"/>
          </a:p>
        </p:txBody>
      </p:sp>
      <p:sp>
        <p:nvSpPr>
          <p:cNvPr id="46" name="Rectangle 45"/>
          <p:cNvSpPr/>
          <p:nvPr/>
        </p:nvSpPr>
        <p:spPr>
          <a:xfrm>
            <a:off x="668282" y="3140710"/>
            <a:ext cx="1425948" cy="261382"/>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47" name="Straight Connector 46"/>
          <p:cNvCxnSpPr/>
          <p:nvPr/>
        </p:nvCxnSpPr>
        <p:spPr>
          <a:xfrm>
            <a:off x="2087880" y="3261360"/>
            <a:ext cx="1460500" cy="0"/>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48" name="TextBox 47"/>
          <p:cNvSpPr txBox="1"/>
          <p:nvPr/>
        </p:nvSpPr>
        <p:spPr>
          <a:xfrm>
            <a:off x="3535680" y="3032760"/>
            <a:ext cx="4419600" cy="369332"/>
          </a:xfrm>
          <a:prstGeom prst="rect">
            <a:avLst/>
          </a:prstGeom>
          <a:noFill/>
        </p:spPr>
        <p:txBody>
          <a:bodyPr wrap="square" rtlCol="0">
            <a:spAutoFit/>
          </a:bodyPr>
          <a:lstStyle/>
          <a:p>
            <a:r>
              <a:rPr lang="en-US" dirty="0" smtClean="0"/>
              <a:t>Export full MI database tables to </a:t>
            </a:r>
            <a:r>
              <a:rPr lang="en-US" b="1" dirty="0" smtClean="0"/>
              <a:t>.</a:t>
            </a:r>
            <a:r>
              <a:rPr lang="en-US" b="1" dirty="0" err="1" smtClean="0"/>
              <a:t>idl</a:t>
            </a:r>
            <a:r>
              <a:rPr lang="en-US" b="1" dirty="0" smtClean="0"/>
              <a:t> files</a:t>
            </a:r>
            <a:endParaRPr lang="en-GB" b="1" dirty="0"/>
          </a:p>
        </p:txBody>
      </p:sp>
      <p:sp>
        <p:nvSpPr>
          <p:cNvPr id="53" name="Rectangle 52"/>
          <p:cNvSpPr/>
          <p:nvPr/>
        </p:nvSpPr>
        <p:spPr>
          <a:xfrm>
            <a:off x="660027" y="3457575"/>
            <a:ext cx="1425948" cy="234950"/>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54" name="Straight Connector 53"/>
          <p:cNvCxnSpPr/>
          <p:nvPr/>
        </p:nvCxnSpPr>
        <p:spPr>
          <a:xfrm>
            <a:off x="2085975" y="3609975"/>
            <a:ext cx="1444625" cy="3175"/>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55" name="TextBox 54"/>
          <p:cNvSpPr txBox="1"/>
          <p:nvPr/>
        </p:nvSpPr>
        <p:spPr>
          <a:xfrm>
            <a:off x="3533775" y="3393043"/>
            <a:ext cx="5333999" cy="369332"/>
          </a:xfrm>
          <a:prstGeom prst="rect">
            <a:avLst/>
          </a:prstGeom>
          <a:noFill/>
        </p:spPr>
        <p:txBody>
          <a:bodyPr wrap="square" rtlCol="0">
            <a:spAutoFit/>
          </a:bodyPr>
          <a:lstStyle/>
          <a:p>
            <a:r>
              <a:rPr lang="en-US" dirty="0" smtClean="0"/>
              <a:t>Export to </a:t>
            </a:r>
            <a:r>
              <a:rPr lang="en-US" b="1" dirty="0" smtClean="0"/>
              <a:t>Incentive Compensation Management</a:t>
            </a:r>
            <a:endParaRPr lang="en-GB" b="1" dirty="0"/>
          </a:p>
        </p:txBody>
      </p:sp>
      <p:sp>
        <p:nvSpPr>
          <p:cNvPr id="56" name="Rectangle 55"/>
          <p:cNvSpPr/>
          <p:nvPr/>
        </p:nvSpPr>
        <p:spPr>
          <a:xfrm>
            <a:off x="669552" y="3759199"/>
            <a:ext cx="1425948" cy="267733"/>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57" name="Straight Connector 56"/>
          <p:cNvCxnSpPr/>
          <p:nvPr/>
        </p:nvCxnSpPr>
        <p:spPr>
          <a:xfrm>
            <a:off x="2105025" y="3863974"/>
            <a:ext cx="1425575" cy="0"/>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58" name="TextBox 57"/>
          <p:cNvSpPr txBox="1"/>
          <p:nvPr/>
        </p:nvSpPr>
        <p:spPr>
          <a:xfrm>
            <a:off x="3543300" y="3676650"/>
            <a:ext cx="5333999" cy="369332"/>
          </a:xfrm>
          <a:prstGeom prst="rect">
            <a:avLst/>
          </a:prstGeom>
          <a:noFill/>
        </p:spPr>
        <p:txBody>
          <a:bodyPr wrap="square" rtlCol="0">
            <a:spAutoFit/>
          </a:bodyPr>
          <a:lstStyle/>
          <a:p>
            <a:r>
              <a:rPr lang="en-US" dirty="0" smtClean="0"/>
              <a:t>One AIM solution project</a:t>
            </a:r>
            <a:endParaRPr lang="en-GB" b="1" dirty="0"/>
          </a:p>
        </p:txBody>
      </p:sp>
      <p:sp>
        <p:nvSpPr>
          <p:cNvPr id="59" name="Rectangle 58"/>
          <p:cNvSpPr/>
          <p:nvPr/>
        </p:nvSpPr>
        <p:spPr>
          <a:xfrm>
            <a:off x="669552" y="4092574"/>
            <a:ext cx="1425948" cy="241301"/>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60" name="Straight Connector 59"/>
          <p:cNvCxnSpPr/>
          <p:nvPr/>
        </p:nvCxnSpPr>
        <p:spPr>
          <a:xfrm>
            <a:off x="2095500" y="4219575"/>
            <a:ext cx="1438275" cy="0"/>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61" name="TextBox 60"/>
          <p:cNvSpPr txBox="1"/>
          <p:nvPr/>
        </p:nvSpPr>
        <p:spPr>
          <a:xfrm>
            <a:off x="3543300" y="4002643"/>
            <a:ext cx="5333999" cy="369332"/>
          </a:xfrm>
          <a:prstGeom prst="rect">
            <a:avLst/>
          </a:prstGeom>
          <a:noFill/>
        </p:spPr>
        <p:txBody>
          <a:bodyPr wrap="square" rtlCol="0">
            <a:spAutoFit/>
          </a:bodyPr>
          <a:lstStyle/>
          <a:p>
            <a:r>
              <a:rPr lang="en-US" dirty="0" smtClean="0"/>
              <a:t>Export to </a:t>
            </a:r>
            <a:r>
              <a:rPr lang="en-US" b="1" dirty="0" smtClean="0"/>
              <a:t>Sample Guardian</a:t>
            </a:r>
            <a:endParaRPr lang="en-GB" b="1" dirty="0"/>
          </a:p>
        </p:txBody>
      </p:sp>
      <p:sp>
        <p:nvSpPr>
          <p:cNvPr id="62" name="Rectangle 61"/>
          <p:cNvSpPr/>
          <p:nvPr/>
        </p:nvSpPr>
        <p:spPr>
          <a:xfrm>
            <a:off x="656852" y="4943713"/>
            <a:ext cx="1425948" cy="274083"/>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63" name="Straight Connector 62"/>
          <p:cNvCxnSpPr/>
          <p:nvPr/>
        </p:nvCxnSpPr>
        <p:spPr>
          <a:xfrm>
            <a:off x="2092325" y="5133975"/>
            <a:ext cx="1460500" cy="0"/>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64" name="TextBox 63"/>
          <p:cNvSpPr txBox="1"/>
          <p:nvPr/>
        </p:nvSpPr>
        <p:spPr>
          <a:xfrm>
            <a:off x="3543300" y="4936093"/>
            <a:ext cx="5333999" cy="369332"/>
          </a:xfrm>
          <a:prstGeom prst="rect">
            <a:avLst/>
          </a:prstGeom>
          <a:noFill/>
        </p:spPr>
        <p:txBody>
          <a:bodyPr wrap="square" rtlCol="0">
            <a:spAutoFit/>
          </a:bodyPr>
          <a:lstStyle/>
          <a:p>
            <a:r>
              <a:rPr lang="en-US" dirty="0" err="1" smtClean="0"/>
              <a:t>OneKey</a:t>
            </a:r>
            <a:r>
              <a:rPr lang="en-US" dirty="0" smtClean="0"/>
              <a:t> data loading in F-II format</a:t>
            </a:r>
            <a:endParaRPr lang="en-GB" b="1" dirty="0"/>
          </a:p>
        </p:txBody>
      </p:sp>
      <p:sp>
        <p:nvSpPr>
          <p:cNvPr id="65" name="Rectangle 64"/>
          <p:cNvSpPr/>
          <p:nvPr/>
        </p:nvSpPr>
        <p:spPr>
          <a:xfrm>
            <a:off x="663202" y="4394200"/>
            <a:ext cx="1425948" cy="203201"/>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66" name="Straight Connector 65"/>
          <p:cNvCxnSpPr/>
          <p:nvPr/>
        </p:nvCxnSpPr>
        <p:spPr>
          <a:xfrm>
            <a:off x="2087880" y="4495800"/>
            <a:ext cx="1464945" cy="0"/>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67" name="TextBox 66"/>
          <p:cNvSpPr txBox="1"/>
          <p:nvPr/>
        </p:nvSpPr>
        <p:spPr>
          <a:xfrm>
            <a:off x="3543300" y="4316968"/>
            <a:ext cx="5333999" cy="369332"/>
          </a:xfrm>
          <a:prstGeom prst="rect">
            <a:avLst/>
          </a:prstGeom>
          <a:noFill/>
          <a:effectLst/>
        </p:spPr>
        <p:txBody>
          <a:bodyPr wrap="square" rtlCol="0">
            <a:spAutoFit/>
          </a:bodyPr>
          <a:lstStyle/>
          <a:p>
            <a:r>
              <a:rPr lang="en-US" dirty="0" err="1" smtClean="0"/>
              <a:t>OneKey</a:t>
            </a:r>
            <a:r>
              <a:rPr lang="en-US" dirty="0" smtClean="0"/>
              <a:t> data loading in F-I format</a:t>
            </a:r>
            <a:endParaRPr lang="en-GB" b="1" dirty="0"/>
          </a:p>
        </p:txBody>
      </p:sp>
      <p:sp>
        <p:nvSpPr>
          <p:cNvPr id="68" name="Rectangle 67"/>
          <p:cNvSpPr/>
          <p:nvPr/>
        </p:nvSpPr>
        <p:spPr>
          <a:xfrm>
            <a:off x="661932" y="5619512"/>
            <a:ext cx="1425948" cy="263526"/>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69" name="Straight Connector 68"/>
          <p:cNvCxnSpPr/>
          <p:nvPr/>
        </p:nvCxnSpPr>
        <p:spPr>
          <a:xfrm>
            <a:off x="2095500" y="5705475"/>
            <a:ext cx="1428750" cy="0"/>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70" name="TextBox 69"/>
          <p:cNvSpPr txBox="1"/>
          <p:nvPr/>
        </p:nvSpPr>
        <p:spPr>
          <a:xfrm>
            <a:off x="3543301" y="5521326"/>
            <a:ext cx="5333999" cy="369332"/>
          </a:xfrm>
          <a:prstGeom prst="rect">
            <a:avLst/>
          </a:prstGeom>
          <a:noFill/>
        </p:spPr>
        <p:txBody>
          <a:bodyPr wrap="square" rtlCol="0">
            <a:spAutoFit/>
          </a:bodyPr>
          <a:lstStyle/>
          <a:p>
            <a:r>
              <a:rPr lang="en-US" dirty="0" smtClean="0"/>
              <a:t>Used by the sandbox refresh process</a:t>
            </a:r>
            <a:endParaRPr lang="en-GB" b="1" dirty="0"/>
          </a:p>
        </p:txBody>
      </p:sp>
      <p:sp>
        <p:nvSpPr>
          <p:cNvPr id="103" name="Rectangle 102"/>
          <p:cNvSpPr/>
          <p:nvPr/>
        </p:nvSpPr>
        <p:spPr>
          <a:xfrm>
            <a:off x="656852" y="5280660"/>
            <a:ext cx="1425948" cy="263526"/>
          </a:xfrm>
          <a:prstGeom prst="rect">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04" name="Straight Connector 103"/>
          <p:cNvCxnSpPr/>
          <p:nvPr/>
        </p:nvCxnSpPr>
        <p:spPr>
          <a:xfrm>
            <a:off x="2089150" y="5436632"/>
            <a:ext cx="1452563" cy="0"/>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105" name="TextBox 104"/>
          <p:cNvSpPr txBox="1"/>
          <p:nvPr/>
        </p:nvSpPr>
        <p:spPr>
          <a:xfrm>
            <a:off x="3536950" y="5257800"/>
            <a:ext cx="5333999" cy="369332"/>
          </a:xfrm>
          <a:prstGeom prst="rect">
            <a:avLst/>
          </a:prstGeom>
          <a:noFill/>
        </p:spPr>
        <p:txBody>
          <a:bodyPr wrap="square" rtlCol="0">
            <a:spAutoFit/>
          </a:bodyPr>
          <a:lstStyle/>
          <a:p>
            <a:r>
              <a:rPr lang="en-US" dirty="0" smtClean="0"/>
              <a:t>Organization Management dedicated project</a:t>
            </a:r>
            <a:endParaRPr lang="en-GB" b="1" dirty="0"/>
          </a:p>
        </p:txBody>
      </p:sp>
      <p:sp>
        <p:nvSpPr>
          <p:cNvPr id="106" name="Rectangle 105"/>
          <p:cNvSpPr/>
          <p:nvPr/>
        </p:nvSpPr>
        <p:spPr>
          <a:xfrm>
            <a:off x="656852" y="4679315"/>
            <a:ext cx="1425948" cy="203201"/>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07" name="Straight Connector 106"/>
          <p:cNvCxnSpPr/>
          <p:nvPr/>
        </p:nvCxnSpPr>
        <p:spPr>
          <a:xfrm>
            <a:off x="2092325" y="4813935"/>
            <a:ext cx="1460500" cy="0"/>
          </a:xfrm>
          <a:prstGeom prst="line">
            <a:avLst/>
          </a:prstGeom>
          <a:effectLst/>
        </p:spPr>
        <p:style>
          <a:lnRef idx="2">
            <a:schemeClr val="accent6"/>
          </a:lnRef>
          <a:fillRef idx="0">
            <a:schemeClr val="accent6"/>
          </a:fillRef>
          <a:effectRef idx="1">
            <a:schemeClr val="accent6"/>
          </a:effectRef>
          <a:fontRef idx="minor">
            <a:schemeClr val="tx1"/>
          </a:fontRef>
        </p:style>
      </p:cxnSp>
      <p:sp>
        <p:nvSpPr>
          <p:cNvPr id="108" name="TextBox 107"/>
          <p:cNvSpPr txBox="1"/>
          <p:nvPr/>
        </p:nvSpPr>
        <p:spPr>
          <a:xfrm>
            <a:off x="3543300" y="4616053"/>
            <a:ext cx="5333999" cy="369332"/>
          </a:xfrm>
          <a:prstGeom prst="rect">
            <a:avLst/>
          </a:prstGeom>
          <a:noFill/>
        </p:spPr>
        <p:txBody>
          <a:bodyPr wrap="square" rtlCol="0">
            <a:spAutoFit/>
          </a:bodyPr>
          <a:lstStyle/>
          <a:p>
            <a:r>
              <a:rPr lang="en-US" dirty="0" err="1" smtClean="0"/>
              <a:t>OneKey</a:t>
            </a:r>
            <a:r>
              <a:rPr lang="en-US" dirty="0" smtClean="0"/>
              <a:t> data loading in CEF-1 </a:t>
            </a:r>
            <a:r>
              <a:rPr lang="en-US" smtClean="0"/>
              <a:t>format (since MI11)</a:t>
            </a:r>
            <a:endParaRPr lang="en-GB" b="1"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537995"/>
            <a:ext cx="8279999" cy="4478921"/>
          </a:xfrm>
        </p:spPr>
        <p:txBody>
          <a:bodyPr/>
          <a:lstStyle/>
          <a:p>
            <a:pPr>
              <a:buNone/>
            </a:pPr>
            <a:r>
              <a:rPr lang="en-US" b="1" dirty="0" smtClean="0"/>
              <a:t>Global Baseline projects available in </a:t>
            </a:r>
            <a:r>
              <a:rPr lang="en-US" b="1" dirty="0" err="1" smtClean="0"/>
              <a:t>NexxusETL</a:t>
            </a:r>
            <a:r>
              <a:rPr lang="en-US" b="1" dirty="0" smtClean="0"/>
              <a:t> 11</a:t>
            </a:r>
          </a:p>
          <a:p>
            <a:r>
              <a:rPr lang="en-US" b="1" dirty="0" smtClean="0"/>
              <a:t>AGS_DLS</a:t>
            </a:r>
          </a:p>
          <a:p>
            <a:pPr lvl="1"/>
            <a:r>
              <a:rPr lang="en-US" dirty="0" smtClean="0"/>
              <a:t>This project consists of export jobs that will export Aggregate Spend data from the MI database to new corresponding .</a:t>
            </a:r>
            <a:r>
              <a:rPr lang="en-US" dirty="0" err="1" smtClean="0"/>
              <a:t>idl</a:t>
            </a:r>
            <a:r>
              <a:rPr lang="en-US" dirty="0" smtClean="0"/>
              <a:t> files in the form of the new Aggregate Spend 7.0 interface layout format.</a:t>
            </a:r>
          </a:p>
          <a:p>
            <a:pPr lvl="1"/>
            <a:r>
              <a:rPr lang="en-US" dirty="0" smtClean="0"/>
              <a:t>The main job is the </a:t>
            </a:r>
            <a:r>
              <a:rPr lang="en-US" b="1" dirty="0" err="1" smtClean="0"/>
              <a:t>DLS_Scheduler_Exp</a:t>
            </a:r>
            <a:r>
              <a:rPr lang="en-US" dirty="0" smtClean="0"/>
              <a:t> job that will execute all the AGS jobs and generate job logs and failed records files.</a:t>
            </a:r>
          </a:p>
          <a:p>
            <a:r>
              <a:rPr lang="en-US" b="1" dirty="0" smtClean="0"/>
              <a:t>MI_IM</a:t>
            </a:r>
          </a:p>
          <a:p>
            <a:pPr lvl="1"/>
            <a:r>
              <a:rPr lang="en-US" dirty="0" smtClean="0"/>
              <a:t>This project exports MI data to output files that will be used by </a:t>
            </a:r>
            <a:r>
              <a:rPr lang="en-US" b="1" i="1" dirty="0" smtClean="0"/>
              <a:t>Incentive  Compensation  Management</a:t>
            </a:r>
            <a:r>
              <a:rPr lang="en-US" dirty="0" smtClean="0"/>
              <a:t>. There are two variations of the main job that can be run or scheduled, </a:t>
            </a:r>
            <a:r>
              <a:rPr lang="en-US" b="1" dirty="0" err="1" smtClean="0"/>
              <a:t>DLS_Scheduler_With_Email_Exp</a:t>
            </a:r>
            <a:r>
              <a:rPr lang="en-US" dirty="0" smtClean="0"/>
              <a:t> or </a:t>
            </a:r>
            <a:r>
              <a:rPr lang="en-US" b="1" dirty="0" err="1" smtClean="0"/>
              <a:t>DLS_Scheduler_Without_Email_Exp</a:t>
            </a:r>
            <a:endParaRPr lang="en-GB" dirty="0" smtClean="0"/>
          </a:p>
          <a:p>
            <a:pPr lvl="1"/>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err="1" smtClean="0"/>
              <a:t>NexxusETL</a:t>
            </a:r>
            <a:endParaRPr lang="en-GB"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537995"/>
            <a:ext cx="8279999" cy="4478921"/>
          </a:xfrm>
        </p:spPr>
        <p:txBody>
          <a:bodyPr/>
          <a:lstStyle/>
          <a:p>
            <a:r>
              <a:rPr lang="en-US" b="1" dirty="0" smtClean="0"/>
              <a:t>Sandbox Refresh</a:t>
            </a:r>
          </a:p>
          <a:p>
            <a:pPr lvl="1"/>
            <a:r>
              <a:rPr lang="en-US" dirty="0" smtClean="0"/>
              <a:t>The only job is </a:t>
            </a:r>
            <a:r>
              <a:rPr lang="en-US" b="1" dirty="0" err="1" smtClean="0"/>
              <a:t>ResetFWStores</a:t>
            </a:r>
            <a:r>
              <a:rPr lang="en-US" dirty="0" smtClean="0"/>
              <a:t>, this job is executed and used by the sandbox refresh process to reset all framework stores.  This job should not be </a:t>
            </a:r>
            <a:r>
              <a:rPr lang="en-US" i="1" dirty="0" smtClean="0"/>
              <a:t>scheduled</a:t>
            </a:r>
            <a:r>
              <a:rPr lang="en-US" dirty="0" smtClean="0"/>
              <a:t> to run.</a:t>
            </a:r>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err="1" smtClean="0"/>
              <a:t>NexxusETL</a:t>
            </a:r>
            <a:endParaRPr lang="en-GB" dirty="0"/>
          </a:p>
        </p:txBody>
      </p:sp>
      <p:pic>
        <p:nvPicPr>
          <p:cNvPr id="5"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l="1911" t="2045" r="610" b="1858"/>
          <a:stretch>
            <a:fillRect/>
          </a:stretch>
        </p:blipFill>
        <p:spPr bwMode="auto">
          <a:xfrm>
            <a:off x="1104900" y="2979420"/>
            <a:ext cx="6797040" cy="2560320"/>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537995"/>
            <a:ext cx="8279999" cy="4478921"/>
          </a:xfrm>
        </p:spPr>
        <p:txBody>
          <a:bodyPr/>
          <a:lstStyle/>
          <a:p>
            <a:r>
              <a:rPr lang="en-US" b="1" dirty="0" smtClean="0"/>
              <a:t>MI_ONEAIM</a:t>
            </a:r>
            <a:endParaRPr lang="en-US" dirty="0" smtClean="0"/>
          </a:p>
          <a:p>
            <a:pPr lvl="1"/>
            <a:r>
              <a:rPr lang="en-US" dirty="0" smtClean="0">
                <a:cs typeface="ＭＳ Ｐゴシック"/>
              </a:rPr>
              <a:t>This project is related to the </a:t>
            </a:r>
            <a:r>
              <a:rPr lang="en-US" dirty="0" err="1" smtClean="0">
                <a:cs typeface="ＭＳ Ｐゴシック"/>
              </a:rPr>
              <a:t>OneAim</a:t>
            </a:r>
            <a:r>
              <a:rPr lang="en-US" dirty="0" smtClean="0">
                <a:cs typeface="ＭＳ Ｐゴシック"/>
              </a:rPr>
              <a:t> solution to encompass and share Scientific Data (Publications, Clinical Trials, Congresses information …), as well as Business Intelligence </a:t>
            </a:r>
            <a:r>
              <a:rPr lang="en-GB" dirty="0" smtClean="0">
                <a:cs typeface="ＭＳ Ｐゴシック"/>
              </a:rPr>
              <a:t>information.</a:t>
            </a:r>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err="1" smtClean="0"/>
              <a:t>NexxusETL</a:t>
            </a:r>
            <a:endParaRPr lang="en-GB" dirty="0"/>
          </a:p>
        </p:txBody>
      </p:sp>
      <p:pic>
        <p:nvPicPr>
          <p:cNvPr id="5"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l="1911" t="2045" r="610" b="1858"/>
          <a:stretch>
            <a:fillRect/>
          </a:stretch>
        </p:blipFill>
        <p:spPr bwMode="auto">
          <a:xfrm>
            <a:off x="1104900" y="2979420"/>
            <a:ext cx="6797040" cy="2560320"/>
          </a:xfrm>
          <a:prstGeom prst="rect">
            <a:avLst/>
          </a:prstGeom>
          <a:ln>
            <a:solidFill>
              <a:schemeClr val="tx1"/>
            </a:solidFill>
          </a:ln>
          <a:effectLst>
            <a:outerShdw blurRad="292100" dist="139700" dir="2700000" algn="tl" rotWithShape="0">
              <a:srgbClr val="333333">
                <a:alpha val="65000"/>
              </a:srgbClr>
            </a:outerShdw>
          </a:effectLst>
          <a:extLst>
            <a:ext uri="{909E8E84-426E-40DD-AFC4-6F175D3DCCD1}">
              <a14:hiddenFill xmlns="" xmlns:a14="http://schemas.microsoft.com/office/drawing/2010/main">
                <a:solidFill>
                  <a:schemeClr val="accent1"/>
                </a:solidFill>
              </a14:hiddenFill>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537995"/>
            <a:ext cx="8279999" cy="4478921"/>
          </a:xfrm>
        </p:spPr>
        <p:txBody>
          <a:bodyPr/>
          <a:lstStyle/>
          <a:p>
            <a:r>
              <a:rPr lang="fr-FR" b="1" dirty="0" smtClean="0"/>
              <a:t>MI_CEH_EXP</a:t>
            </a:r>
            <a:r>
              <a:rPr lang="fr-FR" dirty="0" smtClean="0"/>
              <a:t> </a:t>
            </a:r>
          </a:p>
          <a:p>
            <a:r>
              <a:rPr lang="en-US" dirty="0" smtClean="0"/>
              <a:t>This is Customer Engagement Hub export project. The main job that should be scheduled is </a:t>
            </a:r>
            <a:r>
              <a:rPr lang="en-US" b="1" dirty="0" smtClean="0"/>
              <a:t>Main_MI_CEH_CEF-1_Scheduler_Exp</a:t>
            </a:r>
            <a:r>
              <a:rPr lang="en-US" dirty="0" smtClean="0"/>
              <a:t>. </a:t>
            </a:r>
          </a:p>
          <a:p>
            <a:r>
              <a:rPr lang="en-US" dirty="0" smtClean="0"/>
              <a:t>The output is written to files, it then creates zip files for exported output files, bad and err files and then moves them to an Archive folder which is uploaded to the </a:t>
            </a:r>
            <a:r>
              <a:rPr lang="en-US" dirty="0" err="1" smtClean="0"/>
              <a:t>MoveIt</a:t>
            </a:r>
            <a:r>
              <a:rPr lang="en-US" dirty="0" smtClean="0"/>
              <a:t> location. The global variables that are used by this job are not listed in the existing MI11 DID but are defined in a separate DID that has mapping from MI to CEH (excel file ).</a:t>
            </a:r>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err="1" smtClean="0"/>
              <a:t>NexxusETL</a:t>
            </a:r>
            <a:endParaRPr lang="en-GB"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2766" y="1705498"/>
            <a:ext cx="8013248" cy="2332567"/>
          </a:xfrm>
        </p:spPr>
        <p:txBody>
          <a:bodyPr/>
          <a:lstStyle/>
          <a:p>
            <a:r>
              <a:rPr lang="en-US" dirty="0" err="1" smtClean="0"/>
              <a:t>NexxusETL</a:t>
            </a:r>
            <a:r>
              <a:rPr lang="en-US" dirty="0" smtClean="0"/>
              <a:t> Loading faster with dedicated jobs</a:t>
            </a:r>
            <a:endParaRPr lang="en-US" dirty="0"/>
          </a:p>
        </p:txBody>
      </p:sp>
    </p:spTree>
    <p:extLst>
      <p:ext uri="{BB962C8B-B14F-4D97-AF65-F5344CB8AC3E}">
        <p14:creationId xmlns="" xmlns:p14="http://schemas.microsoft.com/office/powerpoint/2010/main" val="4854817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537995"/>
            <a:ext cx="8279999" cy="4478921"/>
          </a:xfrm>
        </p:spPr>
        <p:txBody>
          <a:bodyPr/>
          <a:lstStyle/>
          <a:p>
            <a:r>
              <a:rPr lang="en-US" b="1" dirty="0" smtClean="0"/>
              <a:t>Jobs exist in </a:t>
            </a:r>
            <a:r>
              <a:rPr lang="en-US" b="1" dirty="0" err="1" smtClean="0"/>
              <a:t>NexxusETL</a:t>
            </a:r>
            <a:r>
              <a:rPr lang="en-US" dirty="0" smtClean="0"/>
              <a:t> </a:t>
            </a:r>
            <a:r>
              <a:rPr lang="en-US" b="1" dirty="0" smtClean="0"/>
              <a:t>in order to make loading faster</a:t>
            </a:r>
          </a:p>
          <a:p>
            <a:r>
              <a:rPr lang="en-US" b="1" dirty="0" smtClean="0"/>
              <a:t>For instance, if the field force of the Pharmaceutical Company has to be loaded, it is possible to use:</a:t>
            </a:r>
          </a:p>
          <a:p>
            <a:pPr lvl="1"/>
            <a:r>
              <a:rPr lang="en-US" dirty="0" err="1" smtClean="0">
                <a:latin typeface="Arial" pitchFamily="34" charset="0"/>
                <a:ea typeface="ＭＳ Ｐゴシック" pitchFamily="34" charset="-128"/>
              </a:rPr>
              <a:t>DLS_Scheduler_download</a:t>
            </a:r>
            <a:r>
              <a:rPr lang="en-US" dirty="0" smtClean="0">
                <a:latin typeface="Arial" pitchFamily="34" charset="0"/>
                <a:ea typeface="ＭＳ Ｐゴシック" pitchFamily="34" charset="-128"/>
              </a:rPr>
              <a:t>: to take the files on the </a:t>
            </a:r>
            <a:r>
              <a:rPr lang="en-US" dirty="0" err="1" smtClean="0">
                <a:latin typeface="Arial" pitchFamily="34" charset="0"/>
                <a:ea typeface="ＭＳ Ｐゴシック" pitchFamily="34" charset="-128"/>
              </a:rPr>
              <a:t>MoveIt</a:t>
            </a:r>
            <a:r>
              <a:rPr lang="en-US" dirty="0" smtClean="0">
                <a:latin typeface="Arial" pitchFamily="34" charset="0"/>
                <a:ea typeface="ＭＳ Ｐゴシック" pitchFamily="34" charset="-128"/>
              </a:rPr>
              <a:t> or FTP server</a:t>
            </a:r>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a:xfrm>
            <a:off x="622300" y="0"/>
            <a:ext cx="8280000" cy="849228"/>
          </a:xfrm>
        </p:spPr>
        <p:txBody>
          <a:bodyPr/>
          <a:lstStyle/>
          <a:p>
            <a:r>
              <a:rPr lang="en-US" dirty="0" err="1" smtClean="0"/>
              <a:t>NexxusETL</a:t>
            </a:r>
            <a:endParaRPr lang="en-GB" dirty="0"/>
          </a:p>
        </p:txBody>
      </p:sp>
      <p:grpSp>
        <p:nvGrpSpPr>
          <p:cNvPr id="9" name="Group 8"/>
          <p:cNvGrpSpPr/>
          <p:nvPr/>
        </p:nvGrpSpPr>
        <p:grpSpPr>
          <a:xfrm>
            <a:off x="431133" y="3387042"/>
            <a:ext cx="8281735" cy="2667000"/>
            <a:chOff x="431133" y="3387042"/>
            <a:chExt cx="8281735" cy="2667000"/>
          </a:xfrm>
        </p:grpSpPr>
        <p:pic>
          <p:nvPicPr>
            <p:cNvPr id="7" name="Picture 2"/>
            <p:cNvPicPr>
              <a:picLocks noChangeAspect="1" noChangeArrowheads="1"/>
            </p:cNvPicPr>
            <p:nvPr/>
          </p:nvPicPr>
          <p:blipFill>
            <a:blip r:embed="rId2" cstate="print"/>
            <a:srcRect/>
            <a:stretch>
              <a:fillRect/>
            </a:stretch>
          </p:blipFill>
          <p:spPr bwMode="auto">
            <a:xfrm>
              <a:off x="431133" y="3387042"/>
              <a:ext cx="8281735" cy="2667000"/>
            </a:xfrm>
            <a:prstGeom prst="rect">
              <a:avLst/>
            </a:prstGeom>
            <a:ln>
              <a:solidFill>
                <a:schemeClr val="tx1"/>
              </a:solidFill>
            </a:ln>
            <a:effectLst>
              <a:outerShdw blurRad="292100" dist="139700" dir="2700000" algn="tl" rotWithShape="0">
                <a:srgbClr val="333333">
                  <a:alpha val="65000"/>
                </a:srgbClr>
              </a:outerShdw>
            </a:effectLst>
          </p:spPr>
        </p:pic>
        <p:sp>
          <p:nvSpPr>
            <p:cNvPr id="8" name="Rectangle 7"/>
            <p:cNvSpPr/>
            <p:nvPr/>
          </p:nvSpPr>
          <p:spPr>
            <a:xfrm>
              <a:off x="1059554" y="4479731"/>
              <a:ext cx="1834075" cy="273050"/>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537995"/>
            <a:ext cx="8279999" cy="4478921"/>
          </a:xfrm>
        </p:spPr>
        <p:txBody>
          <a:bodyPr/>
          <a:lstStyle/>
          <a:p>
            <a:r>
              <a:rPr lang="en-US" b="1" dirty="0" smtClean="0"/>
              <a:t>Then,</a:t>
            </a:r>
          </a:p>
          <a:p>
            <a:pPr lvl="1"/>
            <a:r>
              <a:rPr lang="en-US" dirty="0" err="1" smtClean="0">
                <a:latin typeface="Arial" pitchFamily="34" charset="0"/>
                <a:ea typeface="ＭＳ Ｐゴシック" pitchFamily="34" charset="-128"/>
              </a:rPr>
              <a:t>DLS_Field_Force_Jobs</a:t>
            </a:r>
            <a:r>
              <a:rPr lang="en-US" dirty="0" smtClean="0">
                <a:latin typeface="Arial" pitchFamily="34" charset="0"/>
                <a:ea typeface="ＭＳ Ｐゴシック" pitchFamily="34" charset="-128"/>
              </a:rPr>
              <a:t>: to load the interfaces linked to the field force of the Pharmaceutical Company</a:t>
            </a:r>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err="1" smtClean="0"/>
              <a:t>NexxusETL</a:t>
            </a:r>
            <a:endParaRPr lang="en-GB" dirty="0"/>
          </a:p>
        </p:txBody>
      </p:sp>
      <p:grpSp>
        <p:nvGrpSpPr>
          <p:cNvPr id="8" name="Group 7"/>
          <p:cNvGrpSpPr/>
          <p:nvPr/>
        </p:nvGrpSpPr>
        <p:grpSpPr>
          <a:xfrm>
            <a:off x="352550" y="2542865"/>
            <a:ext cx="8438901" cy="3576791"/>
            <a:chOff x="485714" y="2542865"/>
            <a:chExt cx="8438901" cy="3576791"/>
          </a:xfrm>
        </p:grpSpPr>
        <p:pic>
          <p:nvPicPr>
            <p:cNvPr id="9" name="Picture 3"/>
            <p:cNvPicPr>
              <a:picLocks noChangeAspect="1" noChangeArrowheads="1"/>
            </p:cNvPicPr>
            <p:nvPr/>
          </p:nvPicPr>
          <p:blipFill>
            <a:blip r:embed="rId2" cstate="print"/>
            <a:srcRect/>
            <a:stretch>
              <a:fillRect/>
            </a:stretch>
          </p:blipFill>
          <p:spPr bwMode="auto">
            <a:xfrm>
              <a:off x="485714" y="2748288"/>
              <a:ext cx="8260209" cy="3371368"/>
            </a:xfrm>
            <a:prstGeom prst="rect">
              <a:avLst/>
            </a:prstGeom>
            <a:ln>
              <a:solidFill>
                <a:schemeClr val="tx1"/>
              </a:solidFill>
            </a:ln>
            <a:effectLst>
              <a:outerShdw blurRad="292100" dist="139700" dir="2700000" algn="tl" rotWithShape="0">
                <a:srgbClr val="333333">
                  <a:alpha val="65000"/>
                </a:srgbClr>
              </a:outerShdw>
            </a:effectLst>
          </p:spPr>
        </p:pic>
        <p:sp>
          <p:nvSpPr>
            <p:cNvPr id="10" name="Rectangle 9"/>
            <p:cNvSpPr/>
            <p:nvPr/>
          </p:nvSpPr>
          <p:spPr>
            <a:xfrm>
              <a:off x="1115616" y="3645024"/>
              <a:ext cx="1275209" cy="259489"/>
            </a:xfrm>
            <a:prstGeom prst="rect">
              <a:avLst/>
            </a:prstGeom>
            <a:noFill/>
            <a:ln w="57150">
              <a:solidFill>
                <a:schemeClr val="tx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Rectangle à coins arrondis 4"/>
            <p:cNvSpPr>
              <a:spLocks noChangeArrowheads="1"/>
            </p:cNvSpPr>
            <p:nvPr/>
          </p:nvSpPr>
          <p:spPr bwMode="auto">
            <a:xfrm>
              <a:off x="5858185" y="2542865"/>
              <a:ext cx="3066430" cy="817245"/>
            </a:xfrm>
            <a:prstGeom prst="wedgeRoundRectCallout">
              <a:avLst>
                <a:gd name="adj1" fmla="val -45860"/>
                <a:gd name="adj2" fmla="val 84172"/>
                <a:gd name="adj3" fmla="val 16667"/>
              </a:avLst>
            </a:prstGeom>
            <a:solidFill>
              <a:srgbClr val="FFF1C5"/>
            </a:solidFill>
            <a:ln w="12700" algn="ctr">
              <a:solidFill>
                <a:schemeClr val="tx1"/>
              </a:solidFill>
              <a:round/>
              <a:headEnd/>
              <a:tailEnd/>
            </a:ln>
          </p:spPr>
          <p:txBody>
            <a:bodyPr wrap="square" anchor="ctr">
              <a:spAutoFit/>
            </a:bodyPr>
            <a:lstStyle/>
            <a:p>
              <a:pPr algn="ctr">
                <a:buClr>
                  <a:srgbClr val="6600CC"/>
                </a:buClr>
                <a:defRPr/>
              </a:pPr>
              <a:r>
                <a:rPr lang="en-US" sz="1400" dirty="0" smtClean="0">
                  <a:cs typeface="Arial" charset="0"/>
                  <a:sym typeface="Arial" charset="0"/>
                </a:rPr>
                <a:t>A valid .zip  archive for the </a:t>
              </a:r>
              <a:r>
                <a:rPr lang="en-US" sz="1400" dirty="0" err="1" smtClean="0">
                  <a:cs typeface="Arial" charset="0"/>
                  <a:sym typeface="Arial" charset="0"/>
                </a:rPr>
                <a:t>DLS_Field_Force_Jobs</a:t>
              </a:r>
              <a:r>
                <a:rPr lang="en-US" sz="1400" dirty="0" smtClean="0">
                  <a:cs typeface="Arial" charset="0"/>
                  <a:sym typeface="Arial" charset="0"/>
                </a:rPr>
                <a:t> must contains only </a:t>
              </a:r>
              <a:r>
                <a:rPr lang="en-US" sz="1400" dirty="0" err="1" smtClean="0">
                  <a:cs typeface="Arial" charset="0"/>
                  <a:sym typeface="Arial" charset="0"/>
                </a:rPr>
                <a:t>idl</a:t>
              </a:r>
              <a:r>
                <a:rPr lang="en-US" sz="1400" dirty="0" smtClean="0">
                  <a:cs typeface="Arial" charset="0"/>
                  <a:sym typeface="Arial" charset="0"/>
                </a:rPr>
                <a:t> files</a:t>
              </a:r>
              <a:endParaRPr lang="en-GB" sz="1400" dirty="0">
                <a:cs typeface="Arial" charset="0"/>
                <a:sym typeface="Arial" charset="0"/>
              </a:endParaRPr>
            </a:p>
          </p:txBody>
        </p:sp>
      </p:gr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537995"/>
            <a:ext cx="8279999" cy="4478921"/>
          </a:xfrm>
        </p:spPr>
        <p:txBody>
          <a:bodyPr/>
          <a:lstStyle/>
          <a:p>
            <a:r>
              <a:rPr lang="en-US" b="1" dirty="0" smtClean="0"/>
              <a:t>Then,</a:t>
            </a:r>
          </a:p>
          <a:p>
            <a:pPr lvl="1"/>
            <a:r>
              <a:rPr lang="en-US" dirty="0" err="1" smtClean="0">
                <a:latin typeface="Arial" pitchFamily="34" charset="0"/>
                <a:ea typeface="ＭＳ Ｐゴシック" pitchFamily="34" charset="-128"/>
              </a:rPr>
              <a:t>DLS_Scheduler_BadAndErrorFiles</a:t>
            </a:r>
            <a:r>
              <a:rPr lang="en-US" dirty="0" smtClean="0">
                <a:latin typeface="Arial" pitchFamily="34" charset="0"/>
                <a:ea typeface="ＭＳ Ｐゴシック" pitchFamily="34" charset="-128"/>
              </a:rPr>
              <a:t>: to zip the errors files and upload them on the </a:t>
            </a:r>
            <a:r>
              <a:rPr lang="en-US" dirty="0" err="1" smtClean="0">
                <a:latin typeface="Arial" pitchFamily="34" charset="0"/>
                <a:ea typeface="ＭＳ Ｐゴシック" pitchFamily="34" charset="-128"/>
              </a:rPr>
              <a:t>MoveIt</a:t>
            </a:r>
            <a:r>
              <a:rPr lang="en-US" dirty="0" smtClean="0">
                <a:latin typeface="Arial" pitchFamily="34" charset="0"/>
                <a:ea typeface="ＭＳ Ｐゴシック" pitchFamily="34" charset="-128"/>
              </a:rPr>
              <a:t>/FTP server</a:t>
            </a:r>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err="1" smtClean="0"/>
              <a:t>NexxusETL</a:t>
            </a:r>
            <a:endParaRPr lang="en-GB" dirty="0"/>
          </a:p>
        </p:txBody>
      </p:sp>
      <p:grpSp>
        <p:nvGrpSpPr>
          <p:cNvPr id="9" name="Group 8"/>
          <p:cNvGrpSpPr/>
          <p:nvPr/>
        </p:nvGrpSpPr>
        <p:grpSpPr>
          <a:xfrm>
            <a:off x="1038690" y="2986668"/>
            <a:ext cx="7066621" cy="2969110"/>
            <a:chOff x="484819" y="2780928"/>
            <a:chExt cx="7066621" cy="2969110"/>
          </a:xfrm>
        </p:grpSpPr>
        <p:pic>
          <p:nvPicPr>
            <p:cNvPr id="7" name="Picture 3"/>
            <p:cNvPicPr>
              <a:picLocks noChangeAspect="1" noChangeArrowheads="1"/>
            </p:cNvPicPr>
            <p:nvPr/>
          </p:nvPicPr>
          <p:blipFill>
            <a:blip r:embed="rId2" cstate="print"/>
            <a:srcRect/>
            <a:stretch>
              <a:fillRect/>
            </a:stretch>
          </p:blipFill>
          <p:spPr bwMode="auto">
            <a:xfrm>
              <a:off x="484819" y="2780928"/>
              <a:ext cx="7066621" cy="2969110"/>
            </a:xfrm>
            <a:prstGeom prst="rect">
              <a:avLst/>
            </a:prstGeom>
            <a:ln>
              <a:solidFill>
                <a:schemeClr val="tx1"/>
              </a:solidFill>
            </a:ln>
            <a:effectLst>
              <a:outerShdw blurRad="292100" dist="139700" dir="2700000" algn="tl" rotWithShape="0">
                <a:srgbClr val="333333">
                  <a:alpha val="65000"/>
                </a:srgbClr>
              </a:outerShdw>
            </a:effectLst>
          </p:spPr>
        </p:pic>
        <p:sp>
          <p:nvSpPr>
            <p:cNvPr id="8" name="Rectangle 7"/>
            <p:cNvSpPr/>
            <p:nvPr/>
          </p:nvSpPr>
          <p:spPr>
            <a:xfrm>
              <a:off x="1043608" y="3501008"/>
              <a:ext cx="1728192" cy="255652"/>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extLst>
              <p:ext uri="{D42A27DB-BD31-4B8C-83A1-F6EECF244321}">
                <p14:modId xmlns="" xmlns:p14="http://schemas.microsoft.com/office/powerpoint/2010/main" val="2794637776"/>
              </p:ext>
            </p:extLst>
          </p:nvPr>
        </p:nvGraphicFramePr>
        <p:xfrm>
          <a:off x="1588" y="1588"/>
          <a:ext cx="1587" cy="1587"/>
        </p:xfrm>
        <a:graphic>
          <a:graphicData uri="http://schemas.openxmlformats.org/presentationml/2006/ole">
            <p:oleObj spid="_x0000_s71683" name="think-cell Slide" r:id="rId4" imgW="360" imgH="360" progId="">
              <p:embed/>
            </p:oleObj>
          </a:graphicData>
        </a:graphic>
      </p:graphicFrame>
      <p:sp>
        <p:nvSpPr>
          <p:cNvPr id="8" name="Footer Placeholder 4"/>
          <p:cNvSpPr>
            <a:spLocks noGrp="1"/>
          </p:cNvSpPr>
          <p:nvPr>
            <p:ph type="ftr" sz="quarter" idx="12"/>
          </p:nvPr>
        </p:nvSpPr>
        <p:spPr>
          <a:prstGeom prst="rect">
            <a:avLst/>
          </a:prstGeom>
        </p:spPr>
        <p:txBody>
          <a:bodyPr vert="horz" lIns="91440" tIns="45720" rIns="91440" bIns="45720" rtlCol="0" anchor="ctr"/>
          <a:lstStyle/>
          <a:p>
            <a:pPr fontAlgn="auto">
              <a:spcBef>
                <a:spcPts val="0"/>
              </a:spcBef>
              <a:spcAft>
                <a:spcPts val="0"/>
              </a:spcAft>
            </a:pPr>
            <a:r>
              <a:rPr lang="en-US" smtClean="0"/>
              <a:t>IMS Health Confidential</a:t>
            </a:r>
            <a:endParaRPr lang="en-GB" dirty="0"/>
          </a:p>
        </p:txBody>
      </p:sp>
      <p:sp>
        <p:nvSpPr>
          <p:cNvPr id="3" name="Title 2"/>
          <p:cNvSpPr>
            <a:spLocks noGrp="1"/>
          </p:cNvSpPr>
          <p:nvPr>
            <p:ph type="title"/>
          </p:nvPr>
        </p:nvSpPr>
        <p:spPr/>
        <p:txBody>
          <a:bodyPr/>
          <a:lstStyle/>
          <a:p>
            <a:r>
              <a:rPr lang="en-GB" dirty="0" err="1" smtClean="0"/>
              <a:t>NexxusMI</a:t>
            </a:r>
            <a:r>
              <a:rPr lang="en-GB" dirty="0" smtClean="0"/>
              <a:t> MULTI-TENANT ARCHITECTURE</a:t>
            </a:r>
            <a:endParaRPr lang="en-US" dirty="0" err="1" smtClean="0"/>
          </a:p>
        </p:txBody>
      </p:sp>
      <p:pic>
        <p:nvPicPr>
          <p:cNvPr id="84" name="Picture 17" descr="D:\Marketing\powerpoint\isabel melo\flexibility\database3.png"/>
          <p:cNvPicPr>
            <a:picLocks noChangeAspect="1" noChangeArrowheads="1"/>
          </p:cNvPicPr>
          <p:nvPr/>
        </p:nvPicPr>
        <p:blipFill>
          <a:blip r:embed="rId5" cstate="print"/>
          <a:srcRect/>
          <a:stretch>
            <a:fillRect/>
          </a:stretch>
        </p:blipFill>
        <p:spPr bwMode="auto">
          <a:xfrm>
            <a:off x="1112178" y="4000354"/>
            <a:ext cx="2305050" cy="406400"/>
          </a:xfrm>
          <a:prstGeom prst="rect">
            <a:avLst/>
          </a:prstGeom>
          <a:noFill/>
          <a:ln w="9525">
            <a:noFill/>
            <a:miter lim="800000"/>
            <a:headEnd/>
            <a:tailEnd/>
          </a:ln>
        </p:spPr>
      </p:pic>
      <p:pic>
        <p:nvPicPr>
          <p:cNvPr id="85" name="Picture 17" descr="D:\Marketing\powerpoint\isabel melo\flexibility\database3.png"/>
          <p:cNvPicPr>
            <a:picLocks noChangeAspect="1" noChangeArrowheads="1"/>
          </p:cNvPicPr>
          <p:nvPr/>
        </p:nvPicPr>
        <p:blipFill>
          <a:blip r:embed="rId5" cstate="print"/>
          <a:srcRect/>
          <a:stretch>
            <a:fillRect/>
          </a:stretch>
        </p:blipFill>
        <p:spPr bwMode="auto">
          <a:xfrm>
            <a:off x="1102653" y="5371954"/>
            <a:ext cx="2305050" cy="406400"/>
          </a:xfrm>
          <a:prstGeom prst="rect">
            <a:avLst/>
          </a:prstGeom>
          <a:noFill/>
          <a:ln w="9525">
            <a:noFill/>
            <a:miter lim="800000"/>
            <a:headEnd/>
            <a:tailEnd/>
          </a:ln>
        </p:spPr>
      </p:pic>
      <p:sp>
        <p:nvSpPr>
          <p:cNvPr id="87" name="Line 19"/>
          <p:cNvSpPr>
            <a:spLocks noChangeShapeType="1"/>
          </p:cNvSpPr>
          <p:nvPr/>
        </p:nvSpPr>
        <p:spPr bwMode="auto">
          <a:xfrm flipH="1" flipV="1">
            <a:off x="6150903" y="4524229"/>
            <a:ext cx="592138" cy="914400"/>
          </a:xfrm>
          <a:prstGeom prst="line">
            <a:avLst/>
          </a:prstGeom>
          <a:noFill/>
          <a:ln w="38100">
            <a:solidFill>
              <a:srgbClr val="FF0000"/>
            </a:solidFill>
            <a:prstDash val="solid"/>
            <a:round/>
            <a:headEnd type="triangle" w="med" len="med"/>
            <a:tailEnd type="triangle" w="med" len="med"/>
          </a:ln>
        </p:spPr>
        <p:txBody>
          <a:bodyPr/>
          <a:lstStyle/>
          <a:p>
            <a:pPr fontAlgn="auto">
              <a:spcBef>
                <a:spcPts val="0"/>
              </a:spcBef>
              <a:spcAft>
                <a:spcPts val="0"/>
              </a:spcAft>
              <a:defRPr/>
            </a:pPr>
            <a:endParaRPr lang="en-US" sz="1200" dirty="0">
              <a:latin typeface="+mn-lt"/>
              <a:ea typeface="+mn-ea"/>
            </a:endParaRPr>
          </a:p>
        </p:txBody>
      </p:sp>
      <p:sp>
        <p:nvSpPr>
          <p:cNvPr id="88" name="Oval 87"/>
          <p:cNvSpPr>
            <a:spLocks noChangeArrowheads="1"/>
          </p:cNvSpPr>
          <p:nvPr/>
        </p:nvSpPr>
        <p:spPr bwMode="auto">
          <a:xfrm>
            <a:off x="5104741" y="2836717"/>
            <a:ext cx="1646237" cy="1570037"/>
          </a:xfrm>
          <a:prstGeom prst="ellipse">
            <a:avLst/>
          </a:prstGeom>
          <a:noFill/>
          <a:ln w="19050">
            <a:solidFill>
              <a:srgbClr val="A6A6A6"/>
            </a:solidFill>
            <a:round/>
            <a:headEnd/>
            <a:tailEnd/>
          </a:ln>
          <a:effectLst>
            <a:outerShdw blurRad="63500" dist="23000" dir="5400000" rotWithShape="0">
              <a:srgbClr val="000000">
                <a:alpha val="34999"/>
              </a:srgbClr>
            </a:outerShdw>
          </a:effectLst>
        </p:spPr>
        <p:txBody>
          <a:bodyPr anchor="ctr"/>
          <a:lstStyle/>
          <a:p>
            <a:pPr algn="ctr">
              <a:defRPr/>
            </a:pPr>
            <a:endParaRPr lang="fr-FR" sz="1200">
              <a:solidFill>
                <a:srgbClr val="FFFFFF"/>
              </a:solidFill>
            </a:endParaRPr>
          </a:p>
        </p:txBody>
      </p:sp>
      <p:cxnSp>
        <p:nvCxnSpPr>
          <p:cNvPr id="89" name="Straight Arrow Connector 88"/>
          <p:cNvCxnSpPr>
            <a:cxnSpLocks noChangeShapeType="1"/>
          </p:cNvCxnSpPr>
          <p:nvPr/>
        </p:nvCxnSpPr>
        <p:spPr bwMode="auto">
          <a:xfrm>
            <a:off x="6827178" y="3455842"/>
            <a:ext cx="990600" cy="1587"/>
          </a:xfrm>
          <a:prstGeom prst="straightConnector1">
            <a:avLst/>
          </a:prstGeom>
          <a:noFill/>
          <a:ln w="31750">
            <a:solidFill>
              <a:srgbClr val="92D050"/>
            </a:solidFill>
            <a:round/>
            <a:headEnd type="triangle" w="med" len="med"/>
            <a:tailEnd type="triangle" w="med" len="med"/>
          </a:ln>
          <a:effectLst>
            <a:outerShdw blurRad="63500" dist="20000" dir="5400000" rotWithShape="0">
              <a:srgbClr val="000000">
                <a:alpha val="37999"/>
              </a:srgbClr>
            </a:outerShdw>
          </a:effectLst>
        </p:spPr>
      </p:cxnSp>
      <p:cxnSp>
        <p:nvCxnSpPr>
          <p:cNvPr id="90" name="Straight Arrow Connector 89"/>
          <p:cNvCxnSpPr>
            <a:cxnSpLocks noChangeShapeType="1"/>
          </p:cNvCxnSpPr>
          <p:nvPr/>
        </p:nvCxnSpPr>
        <p:spPr bwMode="auto">
          <a:xfrm flipV="1">
            <a:off x="6750978" y="2354117"/>
            <a:ext cx="1087438" cy="798512"/>
          </a:xfrm>
          <a:prstGeom prst="straightConnector1">
            <a:avLst/>
          </a:prstGeom>
          <a:noFill/>
          <a:ln w="31750">
            <a:solidFill>
              <a:srgbClr val="FFC000"/>
            </a:solidFill>
            <a:round/>
            <a:headEnd type="triangle" w="med" len="med"/>
            <a:tailEnd type="triangle" w="med" len="med"/>
          </a:ln>
          <a:effectLst>
            <a:outerShdw blurRad="63500" dist="20000" dir="5400000" rotWithShape="0">
              <a:srgbClr val="000000">
                <a:alpha val="37999"/>
              </a:srgbClr>
            </a:outerShdw>
          </a:effectLst>
        </p:spPr>
      </p:cxnSp>
      <p:cxnSp>
        <p:nvCxnSpPr>
          <p:cNvPr id="91" name="Straight Arrow Connector 90"/>
          <p:cNvCxnSpPr>
            <a:cxnSpLocks noChangeShapeType="1"/>
          </p:cNvCxnSpPr>
          <p:nvPr/>
        </p:nvCxnSpPr>
        <p:spPr bwMode="auto">
          <a:xfrm>
            <a:off x="6827178" y="3838429"/>
            <a:ext cx="1047750" cy="871538"/>
          </a:xfrm>
          <a:prstGeom prst="straightConnector1">
            <a:avLst/>
          </a:prstGeom>
          <a:noFill/>
          <a:ln w="31750">
            <a:solidFill>
              <a:srgbClr val="7030A0"/>
            </a:solidFill>
            <a:round/>
            <a:headEnd type="triangle" w="med" len="med"/>
            <a:tailEnd type="triangle" w="med" len="med"/>
          </a:ln>
          <a:effectLst>
            <a:outerShdw blurRad="63500" dist="20000" dir="5400000" rotWithShape="0">
              <a:srgbClr val="000000">
                <a:alpha val="37999"/>
              </a:srgbClr>
            </a:outerShdw>
          </a:effectLst>
        </p:spPr>
      </p:cxnSp>
      <p:sp>
        <p:nvSpPr>
          <p:cNvPr id="92" name="Text Box 9"/>
          <p:cNvSpPr txBox="1">
            <a:spLocks noChangeArrowheads="1"/>
          </p:cNvSpPr>
          <p:nvPr/>
        </p:nvSpPr>
        <p:spPr bwMode="auto">
          <a:xfrm>
            <a:off x="1828141" y="1663554"/>
            <a:ext cx="1114425" cy="276225"/>
          </a:xfrm>
          <a:prstGeom prst="rect">
            <a:avLst/>
          </a:prstGeom>
          <a:noFill/>
          <a:ln w="9525">
            <a:noFill/>
            <a:miter lim="800000"/>
            <a:headEnd/>
            <a:tailEnd/>
          </a:ln>
        </p:spPr>
        <p:txBody>
          <a:bodyPr lIns="91435" tIns="45718" rIns="91435" bIns="45718">
            <a:spAutoFit/>
          </a:bodyPr>
          <a:lstStyle/>
          <a:p>
            <a:pPr>
              <a:spcBef>
                <a:spcPct val="50000"/>
              </a:spcBef>
              <a:buClr>
                <a:srgbClr val="6600CC"/>
              </a:buClr>
            </a:pPr>
            <a:r>
              <a:rPr lang="en-US" sz="1200">
                <a:cs typeface="Arial" charset="0"/>
                <a:sym typeface="Arial" charset="0"/>
              </a:rPr>
              <a:t>Database</a:t>
            </a:r>
          </a:p>
        </p:txBody>
      </p:sp>
      <p:sp>
        <p:nvSpPr>
          <p:cNvPr id="93" name="Text Box 8"/>
          <p:cNvSpPr txBox="1">
            <a:spLocks noChangeArrowheads="1"/>
          </p:cNvSpPr>
          <p:nvPr/>
        </p:nvSpPr>
        <p:spPr bwMode="auto">
          <a:xfrm>
            <a:off x="5260316" y="2216004"/>
            <a:ext cx="1185862" cy="276225"/>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pPr>
            <a:r>
              <a:rPr lang="en-US" sz="1200" dirty="0">
                <a:cs typeface="Arial" charset="0"/>
                <a:sym typeface="Arial" charset="0"/>
              </a:rPr>
              <a:t>Application</a:t>
            </a:r>
          </a:p>
        </p:txBody>
      </p:sp>
      <p:grpSp>
        <p:nvGrpSpPr>
          <p:cNvPr id="94" name="Group 109"/>
          <p:cNvGrpSpPr>
            <a:grpSpLocks/>
          </p:cNvGrpSpPr>
          <p:nvPr/>
        </p:nvGrpSpPr>
        <p:grpSpPr bwMode="auto">
          <a:xfrm>
            <a:off x="7774916" y="4406754"/>
            <a:ext cx="914400" cy="1039813"/>
            <a:chOff x="7181056" y="3582989"/>
            <a:chExt cx="1639888" cy="2113192"/>
          </a:xfrm>
        </p:grpSpPr>
        <p:sp>
          <p:nvSpPr>
            <p:cNvPr id="95" name="Oval 94"/>
            <p:cNvSpPr>
              <a:spLocks noChangeArrowheads="1"/>
            </p:cNvSpPr>
            <p:nvPr/>
          </p:nvSpPr>
          <p:spPr bwMode="auto">
            <a:xfrm>
              <a:off x="7411664" y="3973366"/>
              <a:ext cx="1178669" cy="1100149"/>
            </a:xfrm>
            <a:prstGeom prst="ellipse">
              <a:avLst/>
            </a:prstGeom>
            <a:noFill/>
            <a:ln w="19050">
              <a:solidFill>
                <a:srgbClr val="A6A6A6"/>
              </a:solidFill>
              <a:round/>
              <a:headEnd/>
              <a:tailEnd/>
            </a:ln>
            <a:effectLst>
              <a:outerShdw blurRad="63500" dist="23000" dir="5400000" rotWithShape="0">
                <a:srgbClr val="000000">
                  <a:alpha val="34999"/>
                </a:srgbClr>
              </a:outerShdw>
            </a:effectLst>
          </p:spPr>
          <p:txBody>
            <a:bodyPr anchor="ctr"/>
            <a:lstStyle/>
            <a:p>
              <a:pPr algn="ctr">
                <a:defRPr/>
              </a:pPr>
              <a:endParaRPr lang="fr-FR" sz="1200">
                <a:solidFill>
                  <a:srgbClr val="FFFFFF"/>
                </a:solidFill>
              </a:endParaRPr>
            </a:p>
          </p:txBody>
        </p:sp>
        <p:sp>
          <p:nvSpPr>
            <p:cNvPr id="96" name="Text Box 12"/>
            <p:cNvSpPr txBox="1">
              <a:spLocks noChangeArrowheads="1"/>
            </p:cNvSpPr>
            <p:nvPr/>
          </p:nvSpPr>
          <p:spPr bwMode="auto">
            <a:xfrm>
              <a:off x="7181056" y="5133205"/>
              <a:ext cx="1639888" cy="562976"/>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pPr>
              <a:r>
                <a:rPr lang="en-US" sz="1200">
                  <a:cs typeface="Arial" charset="0"/>
                  <a:sym typeface="Arial" charset="0"/>
                </a:rPr>
                <a:t>Client 3</a:t>
              </a:r>
            </a:p>
          </p:txBody>
        </p:sp>
        <p:pic>
          <p:nvPicPr>
            <p:cNvPr id="97" name="Picture 23" descr="pda"/>
            <p:cNvPicPr>
              <a:picLocks noChangeAspect="1" noChangeArrowheads="1"/>
            </p:cNvPicPr>
            <p:nvPr/>
          </p:nvPicPr>
          <p:blipFill>
            <a:blip r:embed="rId6" cstate="print"/>
            <a:srcRect/>
            <a:stretch>
              <a:fillRect/>
            </a:stretch>
          </p:blipFill>
          <p:spPr bwMode="auto">
            <a:xfrm>
              <a:off x="7372456" y="4016468"/>
              <a:ext cx="544334" cy="544334"/>
            </a:xfrm>
            <a:prstGeom prst="rect">
              <a:avLst/>
            </a:prstGeom>
            <a:noFill/>
            <a:ln w="9525">
              <a:noFill/>
              <a:miter lim="800000"/>
              <a:headEnd/>
              <a:tailEnd/>
            </a:ln>
          </p:spPr>
        </p:pic>
        <p:pic>
          <p:nvPicPr>
            <p:cNvPr id="98" name="Picture 14"/>
            <p:cNvPicPr preferRelativeResize="0">
              <a:picLocks noChangeAspect="1" noChangeArrowheads="1"/>
            </p:cNvPicPr>
            <p:nvPr/>
          </p:nvPicPr>
          <p:blipFill>
            <a:blip r:embed="rId7" cstate="print"/>
            <a:srcRect/>
            <a:stretch>
              <a:fillRect/>
            </a:stretch>
          </p:blipFill>
          <p:spPr bwMode="auto">
            <a:xfrm>
              <a:off x="7844690" y="4297375"/>
              <a:ext cx="324982" cy="566726"/>
            </a:xfrm>
            <a:prstGeom prst="rect">
              <a:avLst/>
            </a:prstGeom>
            <a:noFill/>
            <a:ln w="12700">
              <a:noFill/>
              <a:miter lim="800000"/>
              <a:headEnd/>
              <a:tailEnd/>
            </a:ln>
          </p:spPr>
        </p:pic>
        <p:pic>
          <p:nvPicPr>
            <p:cNvPr id="99" name="Picture 31"/>
            <p:cNvPicPr>
              <a:picLocks noChangeAspect="1" noChangeArrowheads="1"/>
            </p:cNvPicPr>
            <p:nvPr/>
          </p:nvPicPr>
          <p:blipFill>
            <a:blip r:embed="rId8" cstate="print"/>
            <a:srcRect/>
            <a:stretch>
              <a:fillRect/>
            </a:stretch>
          </p:blipFill>
          <p:spPr bwMode="auto">
            <a:xfrm>
              <a:off x="8155679" y="4525974"/>
              <a:ext cx="364044" cy="566726"/>
            </a:xfrm>
            <a:prstGeom prst="rect">
              <a:avLst/>
            </a:prstGeom>
            <a:noFill/>
            <a:ln w="9525">
              <a:noFill/>
              <a:miter lim="800000"/>
              <a:headEnd/>
              <a:tailEnd/>
            </a:ln>
          </p:spPr>
        </p:pic>
        <p:pic>
          <p:nvPicPr>
            <p:cNvPr id="100" name="Picture 80" descr="graphics-tablet"/>
            <p:cNvPicPr>
              <a:picLocks noChangeAspect="1" noChangeArrowheads="1"/>
            </p:cNvPicPr>
            <p:nvPr/>
          </p:nvPicPr>
          <p:blipFill>
            <a:blip r:embed="rId9" cstate="print"/>
            <a:srcRect/>
            <a:stretch>
              <a:fillRect/>
            </a:stretch>
          </p:blipFill>
          <p:spPr bwMode="auto">
            <a:xfrm>
              <a:off x="8060531" y="3582989"/>
              <a:ext cx="760413" cy="760412"/>
            </a:xfrm>
            <a:prstGeom prst="rect">
              <a:avLst/>
            </a:prstGeom>
            <a:noFill/>
            <a:ln w="9525">
              <a:noFill/>
              <a:miter lim="800000"/>
              <a:headEnd/>
              <a:tailEnd/>
            </a:ln>
          </p:spPr>
        </p:pic>
        <p:pic>
          <p:nvPicPr>
            <p:cNvPr id="101" name="Picture 16" descr="laptop2"/>
            <p:cNvPicPr>
              <a:picLocks noChangeAspect="1" noChangeArrowheads="1"/>
            </p:cNvPicPr>
            <p:nvPr/>
          </p:nvPicPr>
          <p:blipFill>
            <a:blip r:embed="rId10" cstate="print"/>
            <a:srcRect/>
            <a:stretch>
              <a:fillRect/>
            </a:stretch>
          </p:blipFill>
          <p:spPr bwMode="auto">
            <a:xfrm>
              <a:off x="7219950" y="4525974"/>
              <a:ext cx="712786" cy="712788"/>
            </a:xfrm>
            <a:prstGeom prst="rect">
              <a:avLst/>
            </a:prstGeom>
            <a:noFill/>
            <a:ln w="9525">
              <a:noFill/>
              <a:miter lim="800000"/>
              <a:headEnd/>
              <a:tailEnd/>
            </a:ln>
          </p:spPr>
        </p:pic>
      </p:grpSp>
      <p:grpSp>
        <p:nvGrpSpPr>
          <p:cNvPr id="102" name="Group 110"/>
          <p:cNvGrpSpPr>
            <a:grpSpLocks/>
          </p:cNvGrpSpPr>
          <p:nvPr/>
        </p:nvGrpSpPr>
        <p:grpSpPr bwMode="auto">
          <a:xfrm>
            <a:off x="6522378" y="5244954"/>
            <a:ext cx="914400" cy="1039813"/>
            <a:chOff x="7181056" y="3582989"/>
            <a:chExt cx="1639888" cy="2113192"/>
          </a:xfrm>
        </p:grpSpPr>
        <p:sp>
          <p:nvSpPr>
            <p:cNvPr id="103" name="Oval 102"/>
            <p:cNvSpPr>
              <a:spLocks noChangeArrowheads="1"/>
            </p:cNvSpPr>
            <p:nvPr/>
          </p:nvSpPr>
          <p:spPr bwMode="auto">
            <a:xfrm>
              <a:off x="7411666" y="3973366"/>
              <a:ext cx="1178669" cy="1100149"/>
            </a:xfrm>
            <a:prstGeom prst="ellipse">
              <a:avLst/>
            </a:prstGeom>
            <a:noFill/>
            <a:ln w="19050">
              <a:solidFill>
                <a:srgbClr val="A6A6A6"/>
              </a:solidFill>
              <a:round/>
              <a:headEnd/>
              <a:tailEnd/>
            </a:ln>
            <a:effectLst>
              <a:outerShdw blurRad="63500" dist="23000" dir="5400000" rotWithShape="0">
                <a:srgbClr val="000000">
                  <a:alpha val="34999"/>
                </a:srgbClr>
              </a:outerShdw>
            </a:effectLst>
          </p:spPr>
          <p:txBody>
            <a:bodyPr anchor="ctr"/>
            <a:lstStyle/>
            <a:p>
              <a:pPr algn="ctr">
                <a:defRPr/>
              </a:pPr>
              <a:endParaRPr lang="fr-FR" sz="1200">
                <a:solidFill>
                  <a:srgbClr val="FFFFFF"/>
                </a:solidFill>
              </a:endParaRPr>
            </a:p>
          </p:txBody>
        </p:sp>
        <p:sp>
          <p:nvSpPr>
            <p:cNvPr id="104" name="Text Box 12"/>
            <p:cNvSpPr txBox="1">
              <a:spLocks noChangeArrowheads="1"/>
            </p:cNvSpPr>
            <p:nvPr/>
          </p:nvSpPr>
          <p:spPr bwMode="auto">
            <a:xfrm>
              <a:off x="7181056" y="5133205"/>
              <a:ext cx="1639888" cy="562976"/>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pPr>
              <a:r>
                <a:rPr lang="en-US" sz="1200">
                  <a:cs typeface="Arial" charset="0"/>
                  <a:sym typeface="Arial" charset="0"/>
                </a:rPr>
                <a:t>Client 4</a:t>
              </a:r>
            </a:p>
          </p:txBody>
        </p:sp>
        <p:pic>
          <p:nvPicPr>
            <p:cNvPr id="105" name="Picture 23" descr="pda"/>
            <p:cNvPicPr>
              <a:picLocks noChangeAspect="1" noChangeArrowheads="1"/>
            </p:cNvPicPr>
            <p:nvPr/>
          </p:nvPicPr>
          <p:blipFill>
            <a:blip r:embed="rId6" cstate="print"/>
            <a:srcRect/>
            <a:stretch>
              <a:fillRect/>
            </a:stretch>
          </p:blipFill>
          <p:spPr bwMode="auto">
            <a:xfrm>
              <a:off x="7372456" y="4016468"/>
              <a:ext cx="544334" cy="544334"/>
            </a:xfrm>
            <a:prstGeom prst="rect">
              <a:avLst/>
            </a:prstGeom>
            <a:noFill/>
            <a:ln w="9525">
              <a:noFill/>
              <a:miter lim="800000"/>
              <a:headEnd/>
              <a:tailEnd/>
            </a:ln>
          </p:spPr>
        </p:pic>
        <p:pic>
          <p:nvPicPr>
            <p:cNvPr id="106" name="Picture 14"/>
            <p:cNvPicPr preferRelativeResize="0">
              <a:picLocks noChangeAspect="1" noChangeArrowheads="1"/>
            </p:cNvPicPr>
            <p:nvPr/>
          </p:nvPicPr>
          <p:blipFill>
            <a:blip r:embed="rId7" cstate="print"/>
            <a:srcRect/>
            <a:stretch>
              <a:fillRect/>
            </a:stretch>
          </p:blipFill>
          <p:spPr bwMode="auto">
            <a:xfrm>
              <a:off x="7844690" y="4297375"/>
              <a:ext cx="324982" cy="566726"/>
            </a:xfrm>
            <a:prstGeom prst="rect">
              <a:avLst/>
            </a:prstGeom>
            <a:noFill/>
            <a:ln w="12700">
              <a:noFill/>
              <a:miter lim="800000"/>
              <a:headEnd/>
              <a:tailEnd/>
            </a:ln>
          </p:spPr>
        </p:pic>
        <p:pic>
          <p:nvPicPr>
            <p:cNvPr id="107" name="Picture 31"/>
            <p:cNvPicPr>
              <a:picLocks noChangeAspect="1" noChangeArrowheads="1"/>
            </p:cNvPicPr>
            <p:nvPr/>
          </p:nvPicPr>
          <p:blipFill>
            <a:blip r:embed="rId8" cstate="print"/>
            <a:srcRect/>
            <a:stretch>
              <a:fillRect/>
            </a:stretch>
          </p:blipFill>
          <p:spPr bwMode="auto">
            <a:xfrm>
              <a:off x="8155679" y="4525974"/>
              <a:ext cx="364044" cy="566726"/>
            </a:xfrm>
            <a:prstGeom prst="rect">
              <a:avLst/>
            </a:prstGeom>
            <a:noFill/>
            <a:ln w="9525">
              <a:noFill/>
              <a:miter lim="800000"/>
              <a:headEnd/>
              <a:tailEnd/>
            </a:ln>
          </p:spPr>
        </p:pic>
        <p:pic>
          <p:nvPicPr>
            <p:cNvPr id="108" name="Picture 80" descr="graphics-tablet"/>
            <p:cNvPicPr>
              <a:picLocks noChangeAspect="1" noChangeArrowheads="1"/>
            </p:cNvPicPr>
            <p:nvPr/>
          </p:nvPicPr>
          <p:blipFill>
            <a:blip r:embed="rId9" cstate="print"/>
            <a:srcRect/>
            <a:stretch>
              <a:fillRect/>
            </a:stretch>
          </p:blipFill>
          <p:spPr bwMode="auto">
            <a:xfrm>
              <a:off x="8060531" y="3582989"/>
              <a:ext cx="760413" cy="760412"/>
            </a:xfrm>
            <a:prstGeom prst="rect">
              <a:avLst/>
            </a:prstGeom>
            <a:noFill/>
            <a:ln w="9525">
              <a:noFill/>
              <a:miter lim="800000"/>
              <a:headEnd/>
              <a:tailEnd/>
            </a:ln>
          </p:spPr>
        </p:pic>
        <p:pic>
          <p:nvPicPr>
            <p:cNvPr id="109" name="Picture 16" descr="laptop2"/>
            <p:cNvPicPr>
              <a:picLocks noChangeAspect="1" noChangeArrowheads="1"/>
            </p:cNvPicPr>
            <p:nvPr/>
          </p:nvPicPr>
          <p:blipFill>
            <a:blip r:embed="rId10" cstate="print"/>
            <a:srcRect/>
            <a:stretch>
              <a:fillRect/>
            </a:stretch>
          </p:blipFill>
          <p:spPr bwMode="auto">
            <a:xfrm>
              <a:off x="7219950" y="4525974"/>
              <a:ext cx="712786" cy="712788"/>
            </a:xfrm>
            <a:prstGeom prst="rect">
              <a:avLst/>
            </a:prstGeom>
            <a:noFill/>
            <a:ln w="9525">
              <a:noFill/>
              <a:miter lim="800000"/>
              <a:headEnd/>
              <a:tailEnd/>
            </a:ln>
          </p:spPr>
        </p:pic>
      </p:grpSp>
      <p:grpSp>
        <p:nvGrpSpPr>
          <p:cNvPr id="110" name="Group 109"/>
          <p:cNvGrpSpPr>
            <a:grpSpLocks/>
          </p:cNvGrpSpPr>
          <p:nvPr/>
        </p:nvGrpSpPr>
        <p:grpSpPr bwMode="auto">
          <a:xfrm>
            <a:off x="7817778" y="2958954"/>
            <a:ext cx="914400" cy="1039813"/>
            <a:chOff x="7181056" y="3582989"/>
            <a:chExt cx="1639888" cy="2113192"/>
          </a:xfrm>
        </p:grpSpPr>
        <p:sp>
          <p:nvSpPr>
            <p:cNvPr id="111" name="Oval 110"/>
            <p:cNvSpPr>
              <a:spLocks noChangeArrowheads="1"/>
            </p:cNvSpPr>
            <p:nvPr/>
          </p:nvSpPr>
          <p:spPr bwMode="auto">
            <a:xfrm>
              <a:off x="7411666" y="3973366"/>
              <a:ext cx="1178669" cy="1100149"/>
            </a:xfrm>
            <a:prstGeom prst="ellipse">
              <a:avLst/>
            </a:prstGeom>
            <a:noFill/>
            <a:ln w="19050">
              <a:solidFill>
                <a:srgbClr val="A6A6A6"/>
              </a:solidFill>
              <a:round/>
              <a:headEnd/>
              <a:tailEnd/>
            </a:ln>
            <a:effectLst>
              <a:outerShdw blurRad="63500" dist="23000" dir="5400000" rotWithShape="0">
                <a:srgbClr val="000000">
                  <a:alpha val="34999"/>
                </a:srgbClr>
              </a:outerShdw>
            </a:effectLst>
          </p:spPr>
          <p:txBody>
            <a:bodyPr anchor="ctr"/>
            <a:lstStyle/>
            <a:p>
              <a:pPr algn="ctr">
                <a:defRPr/>
              </a:pPr>
              <a:endParaRPr lang="fr-FR" sz="1200">
                <a:solidFill>
                  <a:srgbClr val="FFFFFF"/>
                </a:solidFill>
              </a:endParaRPr>
            </a:p>
          </p:txBody>
        </p:sp>
        <p:sp>
          <p:nvSpPr>
            <p:cNvPr id="112" name="Text Box 12"/>
            <p:cNvSpPr txBox="1">
              <a:spLocks noChangeArrowheads="1"/>
            </p:cNvSpPr>
            <p:nvPr/>
          </p:nvSpPr>
          <p:spPr bwMode="auto">
            <a:xfrm>
              <a:off x="7181056" y="5133205"/>
              <a:ext cx="1639888" cy="562976"/>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pPr>
              <a:r>
                <a:rPr lang="en-US" sz="1200">
                  <a:cs typeface="Arial" charset="0"/>
                  <a:sym typeface="Arial" charset="0"/>
                </a:rPr>
                <a:t>Client 2</a:t>
              </a:r>
            </a:p>
          </p:txBody>
        </p:sp>
        <p:pic>
          <p:nvPicPr>
            <p:cNvPr id="113" name="Picture 23" descr="pda"/>
            <p:cNvPicPr>
              <a:picLocks noChangeAspect="1" noChangeArrowheads="1"/>
            </p:cNvPicPr>
            <p:nvPr/>
          </p:nvPicPr>
          <p:blipFill>
            <a:blip r:embed="rId6" cstate="print"/>
            <a:srcRect/>
            <a:stretch>
              <a:fillRect/>
            </a:stretch>
          </p:blipFill>
          <p:spPr bwMode="auto">
            <a:xfrm>
              <a:off x="7372456" y="4016468"/>
              <a:ext cx="544334" cy="544334"/>
            </a:xfrm>
            <a:prstGeom prst="rect">
              <a:avLst/>
            </a:prstGeom>
            <a:noFill/>
            <a:ln w="9525">
              <a:noFill/>
              <a:miter lim="800000"/>
              <a:headEnd/>
              <a:tailEnd/>
            </a:ln>
          </p:spPr>
        </p:pic>
        <p:pic>
          <p:nvPicPr>
            <p:cNvPr id="114" name="Picture 14"/>
            <p:cNvPicPr preferRelativeResize="0">
              <a:picLocks noChangeAspect="1" noChangeArrowheads="1"/>
            </p:cNvPicPr>
            <p:nvPr/>
          </p:nvPicPr>
          <p:blipFill>
            <a:blip r:embed="rId7" cstate="print"/>
            <a:srcRect/>
            <a:stretch>
              <a:fillRect/>
            </a:stretch>
          </p:blipFill>
          <p:spPr bwMode="auto">
            <a:xfrm>
              <a:off x="7844690" y="4297375"/>
              <a:ext cx="324982" cy="566726"/>
            </a:xfrm>
            <a:prstGeom prst="rect">
              <a:avLst/>
            </a:prstGeom>
            <a:noFill/>
            <a:ln w="12700">
              <a:noFill/>
              <a:miter lim="800000"/>
              <a:headEnd/>
              <a:tailEnd/>
            </a:ln>
          </p:spPr>
        </p:pic>
        <p:pic>
          <p:nvPicPr>
            <p:cNvPr id="115" name="Picture 31"/>
            <p:cNvPicPr>
              <a:picLocks noChangeAspect="1" noChangeArrowheads="1"/>
            </p:cNvPicPr>
            <p:nvPr/>
          </p:nvPicPr>
          <p:blipFill>
            <a:blip r:embed="rId8" cstate="print"/>
            <a:srcRect/>
            <a:stretch>
              <a:fillRect/>
            </a:stretch>
          </p:blipFill>
          <p:spPr bwMode="auto">
            <a:xfrm>
              <a:off x="8155679" y="4525974"/>
              <a:ext cx="364044" cy="566726"/>
            </a:xfrm>
            <a:prstGeom prst="rect">
              <a:avLst/>
            </a:prstGeom>
            <a:noFill/>
            <a:ln w="9525">
              <a:noFill/>
              <a:miter lim="800000"/>
              <a:headEnd/>
              <a:tailEnd/>
            </a:ln>
          </p:spPr>
        </p:pic>
        <p:pic>
          <p:nvPicPr>
            <p:cNvPr id="116" name="Picture 80" descr="graphics-tablet"/>
            <p:cNvPicPr>
              <a:picLocks noChangeAspect="1" noChangeArrowheads="1"/>
            </p:cNvPicPr>
            <p:nvPr/>
          </p:nvPicPr>
          <p:blipFill>
            <a:blip r:embed="rId9" cstate="print"/>
            <a:srcRect/>
            <a:stretch>
              <a:fillRect/>
            </a:stretch>
          </p:blipFill>
          <p:spPr bwMode="auto">
            <a:xfrm>
              <a:off x="8060531" y="3582989"/>
              <a:ext cx="760413" cy="760412"/>
            </a:xfrm>
            <a:prstGeom prst="rect">
              <a:avLst/>
            </a:prstGeom>
            <a:noFill/>
            <a:ln w="9525">
              <a:noFill/>
              <a:miter lim="800000"/>
              <a:headEnd/>
              <a:tailEnd/>
            </a:ln>
          </p:spPr>
        </p:pic>
        <p:pic>
          <p:nvPicPr>
            <p:cNvPr id="117" name="Picture 16" descr="laptop2"/>
            <p:cNvPicPr>
              <a:picLocks noChangeAspect="1" noChangeArrowheads="1"/>
            </p:cNvPicPr>
            <p:nvPr/>
          </p:nvPicPr>
          <p:blipFill>
            <a:blip r:embed="rId10" cstate="print"/>
            <a:srcRect/>
            <a:stretch>
              <a:fillRect/>
            </a:stretch>
          </p:blipFill>
          <p:spPr bwMode="auto">
            <a:xfrm>
              <a:off x="7219950" y="4525974"/>
              <a:ext cx="712786" cy="712788"/>
            </a:xfrm>
            <a:prstGeom prst="rect">
              <a:avLst/>
            </a:prstGeom>
            <a:noFill/>
            <a:ln w="9525">
              <a:noFill/>
              <a:miter lim="800000"/>
              <a:headEnd/>
              <a:tailEnd/>
            </a:ln>
          </p:spPr>
        </p:pic>
      </p:grpSp>
      <p:cxnSp>
        <p:nvCxnSpPr>
          <p:cNvPr id="118" name="Straight Arrow Connector 117"/>
          <p:cNvCxnSpPr>
            <a:cxnSpLocks noChangeShapeType="1"/>
          </p:cNvCxnSpPr>
          <p:nvPr/>
        </p:nvCxnSpPr>
        <p:spPr bwMode="auto">
          <a:xfrm>
            <a:off x="3769653" y="3600304"/>
            <a:ext cx="1304925" cy="9525"/>
          </a:xfrm>
          <a:prstGeom prst="straightConnector1">
            <a:avLst/>
          </a:prstGeom>
          <a:noFill/>
          <a:ln w="31750">
            <a:solidFill>
              <a:srgbClr val="7F7F7F"/>
            </a:solidFill>
            <a:round/>
            <a:headEnd type="triangle" w="med" len="med"/>
            <a:tailEnd type="triangle" w="med" len="med"/>
          </a:ln>
          <a:effectLst>
            <a:outerShdw blurRad="63500" dist="20000" dir="5400000" rotWithShape="0">
              <a:srgbClr val="000000">
                <a:alpha val="37999"/>
              </a:srgbClr>
            </a:outerShdw>
          </a:effectLst>
        </p:spPr>
      </p:cxnSp>
      <p:grpSp>
        <p:nvGrpSpPr>
          <p:cNvPr id="119" name="Group 109"/>
          <p:cNvGrpSpPr>
            <a:grpSpLocks/>
          </p:cNvGrpSpPr>
          <p:nvPr/>
        </p:nvGrpSpPr>
        <p:grpSpPr bwMode="auto">
          <a:xfrm>
            <a:off x="7817778" y="1766742"/>
            <a:ext cx="914400" cy="1039812"/>
            <a:chOff x="7181056" y="3582989"/>
            <a:chExt cx="1639888" cy="2113192"/>
          </a:xfrm>
        </p:grpSpPr>
        <p:sp>
          <p:nvSpPr>
            <p:cNvPr id="120" name="Oval 119"/>
            <p:cNvSpPr>
              <a:spLocks noChangeArrowheads="1"/>
            </p:cNvSpPr>
            <p:nvPr/>
          </p:nvSpPr>
          <p:spPr bwMode="auto">
            <a:xfrm>
              <a:off x="7411666" y="3973364"/>
              <a:ext cx="1178669" cy="1100152"/>
            </a:xfrm>
            <a:prstGeom prst="ellipse">
              <a:avLst/>
            </a:prstGeom>
            <a:noFill/>
            <a:ln w="19050">
              <a:solidFill>
                <a:srgbClr val="A6A6A6"/>
              </a:solidFill>
              <a:round/>
              <a:headEnd/>
              <a:tailEnd/>
            </a:ln>
            <a:effectLst>
              <a:outerShdw blurRad="63500" dist="23000" dir="5400000" rotWithShape="0">
                <a:srgbClr val="000000">
                  <a:alpha val="34999"/>
                </a:srgbClr>
              </a:outerShdw>
            </a:effectLst>
          </p:spPr>
          <p:txBody>
            <a:bodyPr anchor="ctr"/>
            <a:lstStyle/>
            <a:p>
              <a:pPr algn="ctr">
                <a:defRPr/>
              </a:pPr>
              <a:endParaRPr lang="fr-FR" sz="1200">
                <a:solidFill>
                  <a:srgbClr val="FFFFFF"/>
                </a:solidFill>
              </a:endParaRPr>
            </a:p>
          </p:txBody>
        </p:sp>
        <p:sp>
          <p:nvSpPr>
            <p:cNvPr id="121" name="Text Box 12"/>
            <p:cNvSpPr txBox="1">
              <a:spLocks noChangeArrowheads="1"/>
            </p:cNvSpPr>
            <p:nvPr/>
          </p:nvSpPr>
          <p:spPr bwMode="auto">
            <a:xfrm>
              <a:off x="7181056" y="5133205"/>
              <a:ext cx="1639888" cy="562976"/>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pPr>
              <a:r>
                <a:rPr lang="en-US" sz="1200">
                  <a:cs typeface="Arial" charset="0"/>
                  <a:sym typeface="Arial" charset="0"/>
                </a:rPr>
                <a:t>Client 1</a:t>
              </a:r>
            </a:p>
          </p:txBody>
        </p:sp>
        <p:pic>
          <p:nvPicPr>
            <p:cNvPr id="122" name="Picture 23" descr="pda"/>
            <p:cNvPicPr>
              <a:picLocks noChangeAspect="1" noChangeArrowheads="1"/>
            </p:cNvPicPr>
            <p:nvPr/>
          </p:nvPicPr>
          <p:blipFill>
            <a:blip r:embed="rId6" cstate="print"/>
            <a:srcRect/>
            <a:stretch>
              <a:fillRect/>
            </a:stretch>
          </p:blipFill>
          <p:spPr bwMode="auto">
            <a:xfrm>
              <a:off x="7372456" y="4016468"/>
              <a:ext cx="544334" cy="544334"/>
            </a:xfrm>
            <a:prstGeom prst="rect">
              <a:avLst/>
            </a:prstGeom>
            <a:noFill/>
            <a:ln w="9525">
              <a:noFill/>
              <a:miter lim="800000"/>
              <a:headEnd/>
              <a:tailEnd/>
            </a:ln>
          </p:spPr>
        </p:pic>
        <p:pic>
          <p:nvPicPr>
            <p:cNvPr id="123" name="Picture 14"/>
            <p:cNvPicPr preferRelativeResize="0">
              <a:picLocks noChangeAspect="1" noChangeArrowheads="1"/>
            </p:cNvPicPr>
            <p:nvPr/>
          </p:nvPicPr>
          <p:blipFill>
            <a:blip r:embed="rId7" cstate="print"/>
            <a:srcRect/>
            <a:stretch>
              <a:fillRect/>
            </a:stretch>
          </p:blipFill>
          <p:spPr bwMode="auto">
            <a:xfrm>
              <a:off x="7844690" y="4297375"/>
              <a:ext cx="324982" cy="566726"/>
            </a:xfrm>
            <a:prstGeom prst="rect">
              <a:avLst/>
            </a:prstGeom>
            <a:noFill/>
            <a:ln w="12700">
              <a:noFill/>
              <a:miter lim="800000"/>
              <a:headEnd/>
              <a:tailEnd/>
            </a:ln>
          </p:spPr>
        </p:pic>
        <p:pic>
          <p:nvPicPr>
            <p:cNvPr id="124" name="Picture 31"/>
            <p:cNvPicPr>
              <a:picLocks noChangeAspect="1" noChangeArrowheads="1"/>
            </p:cNvPicPr>
            <p:nvPr/>
          </p:nvPicPr>
          <p:blipFill>
            <a:blip r:embed="rId8" cstate="print"/>
            <a:srcRect/>
            <a:stretch>
              <a:fillRect/>
            </a:stretch>
          </p:blipFill>
          <p:spPr bwMode="auto">
            <a:xfrm>
              <a:off x="8155679" y="4525974"/>
              <a:ext cx="364044" cy="566726"/>
            </a:xfrm>
            <a:prstGeom prst="rect">
              <a:avLst/>
            </a:prstGeom>
            <a:noFill/>
            <a:ln w="9525">
              <a:noFill/>
              <a:miter lim="800000"/>
              <a:headEnd/>
              <a:tailEnd/>
            </a:ln>
          </p:spPr>
        </p:pic>
        <p:pic>
          <p:nvPicPr>
            <p:cNvPr id="125" name="Picture 80" descr="graphics-tablet"/>
            <p:cNvPicPr>
              <a:picLocks noChangeAspect="1" noChangeArrowheads="1"/>
            </p:cNvPicPr>
            <p:nvPr/>
          </p:nvPicPr>
          <p:blipFill>
            <a:blip r:embed="rId9" cstate="print"/>
            <a:srcRect/>
            <a:stretch>
              <a:fillRect/>
            </a:stretch>
          </p:blipFill>
          <p:spPr bwMode="auto">
            <a:xfrm>
              <a:off x="8060531" y="3582989"/>
              <a:ext cx="760413" cy="760412"/>
            </a:xfrm>
            <a:prstGeom prst="rect">
              <a:avLst/>
            </a:prstGeom>
            <a:noFill/>
            <a:ln w="9525">
              <a:noFill/>
              <a:miter lim="800000"/>
              <a:headEnd/>
              <a:tailEnd/>
            </a:ln>
          </p:spPr>
        </p:pic>
        <p:pic>
          <p:nvPicPr>
            <p:cNvPr id="126" name="Picture 16" descr="laptop2"/>
            <p:cNvPicPr>
              <a:picLocks noChangeAspect="1" noChangeArrowheads="1"/>
            </p:cNvPicPr>
            <p:nvPr/>
          </p:nvPicPr>
          <p:blipFill>
            <a:blip r:embed="rId10" cstate="print"/>
            <a:srcRect/>
            <a:stretch>
              <a:fillRect/>
            </a:stretch>
          </p:blipFill>
          <p:spPr bwMode="auto">
            <a:xfrm>
              <a:off x="7219950" y="4525974"/>
              <a:ext cx="712786" cy="712788"/>
            </a:xfrm>
            <a:prstGeom prst="rect">
              <a:avLst/>
            </a:prstGeom>
            <a:noFill/>
            <a:ln w="9525">
              <a:noFill/>
              <a:miter lim="800000"/>
              <a:headEnd/>
              <a:tailEnd/>
            </a:ln>
          </p:spPr>
        </p:pic>
      </p:grpSp>
      <p:pic>
        <p:nvPicPr>
          <p:cNvPr id="127" name="Picture 17" descr="D:\Marketing\powerpoint\isabel melo\flexibility\database3.png"/>
          <p:cNvPicPr>
            <a:picLocks noChangeAspect="1" noChangeArrowheads="1"/>
          </p:cNvPicPr>
          <p:nvPr/>
        </p:nvPicPr>
        <p:blipFill>
          <a:blip r:embed="rId5" cstate="print"/>
          <a:srcRect/>
          <a:stretch>
            <a:fillRect/>
          </a:stretch>
        </p:blipFill>
        <p:spPr bwMode="auto">
          <a:xfrm>
            <a:off x="1102653" y="3543154"/>
            <a:ext cx="2305050" cy="406400"/>
          </a:xfrm>
          <a:prstGeom prst="rect">
            <a:avLst/>
          </a:prstGeom>
          <a:noFill/>
          <a:ln w="9525">
            <a:noFill/>
            <a:miter lim="800000"/>
            <a:headEnd/>
            <a:tailEnd/>
          </a:ln>
        </p:spPr>
      </p:pic>
      <p:grpSp>
        <p:nvGrpSpPr>
          <p:cNvPr id="128" name="Groupe 77"/>
          <p:cNvGrpSpPr>
            <a:grpSpLocks/>
          </p:cNvGrpSpPr>
          <p:nvPr/>
        </p:nvGrpSpPr>
        <p:grpSpPr bwMode="auto">
          <a:xfrm>
            <a:off x="1102653" y="2628754"/>
            <a:ext cx="2305050" cy="406400"/>
            <a:chOff x="1054100" y="2413000"/>
            <a:chExt cx="2305050" cy="406400"/>
          </a:xfrm>
        </p:grpSpPr>
        <p:pic>
          <p:nvPicPr>
            <p:cNvPr id="129" name="Picture 17" descr="D:\Marketing\powerpoint\isabel melo\flexibility\database3.png"/>
            <p:cNvPicPr>
              <a:picLocks noChangeAspect="1" noChangeArrowheads="1"/>
            </p:cNvPicPr>
            <p:nvPr/>
          </p:nvPicPr>
          <p:blipFill>
            <a:blip r:embed="rId5" cstate="print"/>
            <a:srcRect/>
            <a:stretch>
              <a:fillRect/>
            </a:stretch>
          </p:blipFill>
          <p:spPr bwMode="auto">
            <a:xfrm>
              <a:off x="1054100" y="2413000"/>
              <a:ext cx="2305050" cy="406400"/>
            </a:xfrm>
            <a:prstGeom prst="rect">
              <a:avLst/>
            </a:prstGeom>
            <a:noFill/>
            <a:ln w="9525">
              <a:noFill/>
              <a:miter lim="800000"/>
              <a:headEnd/>
              <a:tailEnd/>
            </a:ln>
          </p:spPr>
        </p:pic>
        <p:grpSp>
          <p:nvGrpSpPr>
            <p:cNvPr id="130" name="Groupe 69"/>
            <p:cNvGrpSpPr>
              <a:grpSpLocks/>
            </p:cNvGrpSpPr>
            <p:nvPr/>
          </p:nvGrpSpPr>
          <p:grpSpPr bwMode="auto">
            <a:xfrm>
              <a:off x="1676400" y="2490787"/>
              <a:ext cx="1128713" cy="252413"/>
              <a:chOff x="1669059" y="2082482"/>
              <a:chExt cx="1128346" cy="252000"/>
            </a:xfrm>
          </p:grpSpPr>
          <p:sp>
            <p:nvSpPr>
              <p:cNvPr id="131" name="Rectangle 130"/>
              <p:cNvSpPr>
                <a:spLocks noChangeArrowheads="1"/>
              </p:cNvSpPr>
              <p:nvPr/>
            </p:nvSpPr>
            <p:spPr bwMode="auto">
              <a:xfrm>
                <a:off x="1669059" y="2082483"/>
                <a:ext cx="1128346" cy="251999"/>
              </a:xfrm>
              <a:prstGeom prst="rect">
                <a:avLst/>
              </a:prstGeom>
              <a:solidFill>
                <a:schemeClr val="tx1">
                  <a:alpha val="74117"/>
                </a:schemeClr>
              </a:solid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fr-FR">
                  <a:solidFill>
                    <a:srgbClr val="FFFFFF"/>
                  </a:solidFill>
                </a:endParaRPr>
              </a:p>
            </p:txBody>
          </p:sp>
          <p:sp>
            <p:nvSpPr>
              <p:cNvPr id="132" name="Text Box 40"/>
              <p:cNvSpPr txBox="1">
                <a:spLocks noChangeArrowheads="1"/>
              </p:cNvSpPr>
              <p:nvPr/>
            </p:nvSpPr>
            <p:spPr bwMode="auto">
              <a:xfrm>
                <a:off x="1669059" y="2085372"/>
                <a:ext cx="1128346" cy="246221"/>
              </a:xfrm>
              <a:prstGeom prst="rect">
                <a:avLst/>
              </a:prstGeom>
              <a:noFill/>
              <a:ln w="38100">
                <a:solidFill>
                  <a:srgbClr val="FFC000"/>
                </a:solidFill>
                <a:miter lim="800000"/>
                <a:headEnd/>
                <a:tailEnd/>
              </a:ln>
              <a:effectLst>
                <a:outerShdw blurRad="149987" dist="250190" dir="8460000" sx="1000" sy="1000" algn="ctr">
                  <a:schemeClr val="bg1">
                    <a:alpha val="28000"/>
                  </a:schemeClr>
                </a:outerShdw>
              </a:effectLst>
              <a:scene3d>
                <a:camera prst="orthographicFront">
                  <a:rot lat="0" lon="0" rev="0"/>
                </a:camera>
                <a:lightRig rig="contrasting" dir="t">
                  <a:rot lat="0" lon="0" rev="1500000"/>
                </a:lightRig>
              </a:scene3d>
              <a:sp3d prstMaterial="metal">
                <a:bevelT w="88900" h="88900"/>
              </a:sp3d>
            </p:spPr>
            <p:txBody>
              <a:bodyPr>
                <a:spAutoFit/>
              </a:bodyPr>
              <a:lstStyle/>
              <a:p>
                <a:pPr algn="ctr">
                  <a:spcBef>
                    <a:spcPct val="50000"/>
                  </a:spcBef>
                  <a:defRPr/>
                </a:pPr>
                <a:r>
                  <a:rPr lang="en-US" sz="1000" b="1" dirty="0">
                    <a:solidFill>
                      <a:schemeClr val="bg1"/>
                    </a:solidFill>
                    <a:cs typeface="Arial" charset="0"/>
                    <a:sym typeface="Arial" charset="0"/>
                  </a:rPr>
                  <a:t>Tenant 1</a:t>
                </a:r>
              </a:p>
            </p:txBody>
          </p:sp>
        </p:grpSp>
      </p:grpSp>
      <p:pic>
        <p:nvPicPr>
          <p:cNvPr id="133" name="Picture 17" descr="D:\Marketing\powerpoint\isabel melo\flexibility\database3.png"/>
          <p:cNvPicPr>
            <a:picLocks noChangeAspect="1" noChangeArrowheads="1"/>
          </p:cNvPicPr>
          <p:nvPr/>
        </p:nvPicPr>
        <p:blipFill>
          <a:blip r:embed="rId5" cstate="print"/>
          <a:srcRect/>
          <a:stretch>
            <a:fillRect/>
          </a:stretch>
        </p:blipFill>
        <p:spPr bwMode="auto">
          <a:xfrm>
            <a:off x="1102653" y="3085954"/>
            <a:ext cx="2305050" cy="406400"/>
          </a:xfrm>
          <a:prstGeom prst="rect">
            <a:avLst/>
          </a:prstGeom>
          <a:noFill/>
          <a:ln w="9525">
            <a:noFill/>
            <a:miter lim="800000"/>
            <a:headEnd/>
            <a:tailEnd/>
          </a:ln>
        </p:spPr>
      </p:pic>
      <p:grpSp>
        <p:nvGrpSpPr>
          <p:cNvPr id="134" name="Groupe 68"/>
          <p:cNvGrpSpPr>
            <a:grpSpLocks/>
          </p:cNvGrpSpPr>
          <p:nvPr/>
        </p:nvGrpSpPr>
        <p:grpSpPr bwMode="auto">
          <a:xfrm>
            <a:off x="1717016" y="3151042"/>
            <a:ext cx="1128712" cy="252412"/>
            <a:chOff x="1669059" y="2743200"/>
            <a:chExt cx="1128346" cy="252000"/>
          </a:xfrm>
        </p:grpSpPr>
        <p:sp>
          <p:nvSpPr>
            <p:cNvPr id="135" name="Rectangle 134"/>
            <p:cNvSpPr>
              <a:spLocks noChangeArrowheads="1"/>
            </p:cNvSpPr>
            <p:nvPr/>
          </p:nvSpPr>
          <p:spPr bwMode="auto">
            <a:xfrm>
              <a:off x="1669059" y="2743200"/>
              <a:ext cx="1128346" cy="252000"/>
            </a:xfrm>
            <a:prstGeom prst="rect">
              <a:avLst/>
            </a:prstGeom>
            <a:solidFill>
              <a:schemeClr val="tx1">
                <a:alpha val="74117"/>
              </a:schemeClr>
            </a:solid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fr-FR">
                <a:solidFill>
                  <a:srgbClr val="FFFFFF"/>
                </a:solidFill>
              </a:endParaRPr>
            </a:p>
          </p:txBody>
        </p:sp>
        <p:sp>
          <p:nvSpPr>
            <p:cNvPr id="136" name="Text Box 40"/>
            <p:cNvSpPr txBox="1">
              <a:spLocks noChangeArrowheads="1"/>
            </p:cNvSpPr>
            <p:nvPr/>
          </p:nvSpPr>
          <p:spPr bwMode="auto">
            <a:xfrm>
              <a:off x="1669059" y="2746090"/>
              <a:ext cx="1128346" cy="246221"/>
            </a:xfrm>
            <a:prstGeom prst="rect">
              <a:avLst/>
            </a:prstGeom>
            <a:noFill/>
            <a:ln w="38100">
              <a:solidFill>
                <a:srgbClr val="92D050"/>
              </a:solidFill>
              <a:miter lim="800000"/>
              <a:headEnd/>
              <a:tailEnd/>
            </a:ln>
            <a:effectLst>
              <a:outerShdw blurRad="149987" dist="250190" dir="8460000" sx="1000" sy="1000" algn="ctr">
                <a:schemeClr val="bg1">
                  <a:alpha val="28000"/>
                </a:schemeClr>
              </a:outerShdw>
            </a:effectLst>
            <a:scene3d>
              <a:camera prst="orthographicFront">
                <a:rot lat="0" lon="0" rev="0"/>
              </a:camera>
              <a:lightRig rig="contrasting" dir="t">
                <a:rot lat="0" lon="0" rev="1500000"/>
              </a:lightRig>
            </a:scene3d>
            <a:sp3d prstMaterial="metal">
              <a:bevelT w="88900" h="88900"/>
            </a:sp3d>
          </p:spPr>
          <p:txBody>
            <a:bodyPr>
              <a:spAutoFit/>
            </a:bodyPr>
            <a:lstStyle/>
            <a:p>
              <a:pPr algn="ctr">
                <a:spcBef>
                  <a:spcPct val="50000"/>
                </a:spcBef>
                <a:defRPr/>
              </a:pPr>
              <a:r>
                <a:rPr lang="en-US" sz="1000" b="1">
                  <a:solidFill>
                    <a:schemeClr val="bg1"/>
                  </a:solidFill>
                  <a:cs typeface="Arial" charset="0"/>
                  <a:sym typeface="Arial" charset="0"/>
                </a:rPr>
                <a:t>Tenant 2</a:t>
              </a:r>
            </a:p>
          </p:txBody>
        </p:sp>
      </p:grpSp>
      <p:grpSp>
        <p:nvGrpSpPr>
          <p:cNvPr id="137" name="Groupe 71"/>
          <p:cNvGrpSpPr>
            <a:grpSpLocks/>
          </p:cNvGrpSpPr>
          <p:nvPr/>
        </p:nvGrpSpPr>
        <p:grpSpPr bwMode="auto">
          <a:xfrm>
            <a:off x="1724953" y="3644754"/>
            <a:ext cx="1128713" cy="252413"/>
            <a:chOff x="1676386" y="3417668"/>
            <a:chExt cx="1128346" cy="252000"/>
          </a:xfrm>
        </p:grpSpPr>
        <p:sp>
          <p:nvSpPr>
            <p:cNvPr id="138" name="Rectangle 137"/>
            <p:cNvSpPr>
              <a:spLocks noChangeArrowheads="1"/>
            </p:cNvSpPr>
            <p:nvPr/>
          </p:nvSpPr>
          <p:spPr bwMode="auto">
            <a:xfrm>
              <a:off x="1676386" y="3417668"/>
              <a:ext cx="1128346" cy="252000"/>
            </a:xfrm>
            <a:prstGeom prst="rect">
              <a:avLst/>
            </a:prstGeom>
            <a:solidFill>
              <a:schemeClr val="tx1">
                <a:alpha val="74117"/>
              </a:schemeClr>
            </a:solid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fr-FR">
                <a:solidFill>
                  <a:srgbClr val="FFFFFF"/>
                </a:solidFill>
              </a:endParaRPr>
            </a:p>
          </p:txBody>
        </p:sp>
        <p:sp>
          <p:nvSpPr>
            <p:cNvPr id="139" name="Text Box 40"/>
            <p:cNvSpPr txBox="1">
              <a:spLocks noChangeArrowheads="1"/>
            </p:cNvSpPr>
            <p:nvPr/>
          </p:nvSpPr>
          <p:spPr bwMode="auto">
            <a:xfrm>
              <a:off x="1676386" y="3420558"/>
              <a:ext cx="1128346" cy="246221"/>
            </a:xfrm>
            <a:prstGeom prst="rect">
              <a:avLst/>
            </a:prstGeom>
            <a:noFill/>
            <a:ln w="38100">
              <a:solidFill>
                <a:srgbClr val="7030A0"/>
              </a:solidFill>
              <a:miter lim="800000"/>
              <a:headEnd/>
              <a:tailEnd/>
            </a:ln>
            <a:effectLst>
              <a:outerShdw blurRad="149987" dist="250190" dir="8460000" sx="1000" sy="1000" algn="ctr">
                <a:schemeClr val="bg1">
                  <a:alpha val="28000"/>
                </a:schemeClr>
              </a:outerShdw>
            </a:effectLst>
            <a:scene3d>
              <a:camera prst="orthographicFront">
                <a:rot lat="0" lon="0" rev="0"/>
              </a:camera>
              <a:lightRig rig="contrasting" dir="t">
                <a:rot lat="0" lon="0" rev="1500000"/>
              </a:lightRig>
            </a:scene3d>
            <a:sp3d prstMaterial="metal">
              <a:bevelT w="88900" h="88900"/>
            </a:sp3d>
          </p:spPr>
          <p:txBody>
            <a:bodyPr>
              <a:spAutoFit/>
            </a:bodyPr>
            <a:lstStyle/>
            <a:p>
              <a:pPr algn="ctr">
                <a:spcBef>
                  <a:spcPct val="50000"/>
                </a:spcBef>
                <a:defRPr/>
              </a:pPr>
              <a:r>
                <a:rPr lang="en-US" sz="1000" b="1">
                  <a:solidFill>
                    <a:schemeClr val="bg1"/>
                  </a:solidFill>
                  <a:cs typeface="Arial" charset="0"/>
                  <a:sym typeface="Arial" charset="0"/>
                </a:rPr>
                <a:t>Tenant 3</a:t>
              </a:r>
            </a:p>
          </p:txBody>
        </p:sp>
      </p:grpSp>
      <p:grpSp>
        <p:nvGrpSpPr>
          <p:cNvPr id="140" name="Groupe 73"/>
          <p:cNvGrpSpPr>
            <a:grpSpLocks/>
          </p:cNvGrpSpPr>
          <p:nvPr/>
        </p:nvGrpSpPr>
        <p:grpSpPr bwMode="auto">
          <a:xfrm>
            <a:off x="1717016" y="4101954"/>
            <a:ext cx="1128712" cy="252413"/>
            <a:chOff x="1669059" y="4060610"/>
            <a:chExt cx="1128346" cy="252000"/>
          </a:xfrm>
        </p:grpSpPr>
        <p:sp>
          <p:nvSpPr>
            <p:cNvPr id="141" name="Rectangle 140"/>
            <p:cNvSpPr>
              <a:spLocks noChangeArrowheads="1"/>
            </p:cNvSpPr>
            <p:nvPr/>
          </p:nvSpPr>
          <p:spPr bwMode="auto">
            <a:xfrm>
              <a:off x="1669059" y="4060610"/>
              <a:ext cx="1128346" cy="252000"/>
            </a:xfrm>
            <a:prstGeom prst="rect">
              <a:avLst/>
            </a:prstGeom>
            <a:solidFill>
              <a:schemeClr val="tx1">
                <a:alpha val="74117"/>
              </a:schemeClr>
            </a:solid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fr-FR">
                <a:solidFill>
                  <a:srgbClr val="FFFFFF"/>
                </a:solidFill>
              </a:endParaRPr>
            </a:p>
          </p:txBody>
        </p:sp>
        <p:sp>
          <p:nvSpPr>
            <p:cNvPr id="142" name="Text Box 40"/>
            <p:cNvSpPr txBox="1">
              <a:spLocks noChangeArrowheads="1"/>
            </p:cNvSpPr>
            <p:nvPr/>
          </p:nvSpPr>
          <p:spPr bwMode="auto">
            <a:xfrm>
              <a:off x="1669059" y="4063500"/>
              <a:ext cx="1128346" cy="246221"/>
            </a:xfrm>
            <a:prstGeom prst="rect">
              <a:avLst/>
            </a:prstGeom>
            <a:noFill/>
            <a:ln w="38100">
              <a:solidFill>
                <a:srgbClr val="FF0000"/>
              </a:solidFill>
              <a:miter lim="800000"/>
              <a:headEnd/>
              <a:tailEnd/>
            </a:ln>
            <a:effectLst>
              <a:outerShdw blurRad="149987" dist="250190" dir="8460000" sx="1000" sy="1000" algn="ctr">
                <a:schemeClr val="bg1">
                  <a:alpha val="28000"/>
                </a:schemeClr>
              </a:outerShdw>
            </a:effectLst>
            <a:scene3d>
              <a:camera prst="orthographicFront">
                <a:rot lat="0" lon="0" rev="0"/>
              </a:camera>
              <a:lightRig rig="contrasting" dir="t">
                <a:rot lat="0" lon="0" rev="1500000"/>
              </a:lightRig>
            </a:scene3d>
            <a:sp3d prstMaterial="metal">
              <a:bevelT w="88900" h="88900"/>
            </a:sp3d>
          </p:spPr>
          <p:txBody>
            <a:bodyPr>
              <a:spAutoFit/>
            </a:bodyPr>
            <a:lstStyle/>
            <a:p>
              <a:pPr algn="ctr">
                <a:spcBef>
                  <a:spcPct val="50000"/>
                </a:spcBef>
                <a:defRPr/>
              </a:pPr>
              <a:r>
                <a:rPr lang="en-US" sz="1000" b="1" dirty="0">
                  <a:solidFill>
                    <a:schemeClr val="bg1"/>
                  </a:solidFill>
                  <a:cs typeface="Arial" charset="0"/>
                  <a:sym typeface="Arial" charset="0"/>
                </a:rPr>
                <a:t>Tenant 4 </a:t>
              </a:r>
            </a:p>
          </p:txBody>
        </p:sp>
      </p:grpSp>
      <p:sp>
        <p:nvSpPr>
          <p:cNvPr id="143" name="Rectangle 142"/>
          <p:cNvSpPr>
            <a:spLocks noChangeArrowheads="1"/>
          </p:cNvSpPr>
          <p:nvPr/>
        </p:nvSpPr>
        <p:spPr bwMode="auto">
          <a:xfrm>
            <a:off x="1717016" y="5449742"/>
            <a:ext cx="1128712" cy="252412"/>
          </a:xfrm>
          <a:prstGeom prst="rect">
            <a:avLst/>
          </a:prstGeom>
          <a:solidFill>
            <a:schemeClr val="tx1">
              <a:alpha val="74117"/>
            </a:schemeClr>
          </a:solidFill>
          <a:ln w="9525">
            <a:solidFill>
              <a:schemeClr val="tx1">
                <a:lumMod val="50000"/>
              </a:schemeClr>
            </a:solidFill>
            <a:miter lim="800000"/>
            <a:headEnd/>
            <a:tailEnd/>
          </a:ln>
          <a:effectLst>
            <a:outerShdw blurRad="63500" dist="23000" dir="5400000" rotWithShape="0">
              <a:srgbClr val="000000">
                <a:alpha val="34999"/>
              </a:srgbClr>
            </a:outerShdw>
          </a:effectLst>
        </p:spPr>
        <p:txBody>
          <a:bodyPr anchor="ctr"/>
          <a:lstStyle/>
          <a:p>
            <a:pPr algn="ctr">
              <a:defRPr/>
            </a:pPr>
            <a:endParaRPr lang="fr-FR">
              <a:solidFill>
                <a:srgbClr val="FFFFFF"/>
              </a:solidFill>
            </a:endParaRPr>
          </a:p>
        </p:txBody>
      </p:sp>
      <p:sp>
        <p:nvSpPr>
          <p:cNvPr id="144" name="Text Box 40"/>
          <p:cNvSpPr txBox="1">
            <a:spLocks noChangeArrowheads="1"/>
          </p:cNvSpPr>
          <p:nvPr/>
        </p:nvSpPr>
        <p:spPr bwMode="auto">
          <a:xfrm>
            <a:off x="1717016" y="5452637"/>
            <a:ext cx="1128712" cy="246624"/>
          </a:xfrm>
          <a:prstGeom prst="rect">
            <a:avLst/>
          </a:prstGeom>
          <a:noFill/>
          <a:ln w="38100">
            <a:solidFill>
              <a:schemeClr val="tx1">
                <a:lumMod val="50000"/>
              </a:schemeClr>
            </a:solidFill>
            <a:miter lim="800000"/>
            <a:headEnd/>
            <a:tailEnd/>
          </a:ln>
          <a:effectLst>
            <a:outerShdw blurRad="149987" dist="250190" dir="8460000" sx="1000" sy="1000" algn="ctr">
              <a:schemeClr val="bg1">
                <a:alpha val="28000"/>
              </a:schemeClr>
            </a:outerShdw>
          </a:effectLst>
          <a:scene3d>
            <a:camera prst="orthographicFront">
              <a:rot lat="0" lon="0" rev="0"/>
            </a:camera>
            <a:lightRig rig="contrasting" dir="t">
              <a:rot lat="0" lon="0" rev="1500000"/>
            </a:lightRig>
          </a:scene3d>
          <a:sp3d prstMaterial="metal">
            <a:bevelT w="88900" h="88900"/>
          </a:sp3d>
        </p:spPr>
        <p:txBody>
          <a:bodyPr>
            <a:spAutoFit/>
          </a:bodyPr>
          <a:lstStyle/>
          <a:p>
            <a:pPr algn="ctr">
              <a:spcBef>
                <a:spcPct val="50000"/>
              </a:spcBef>
              <a:defRPr/>
            </a:pPr>
            <a:r>
              <a:rPr lang="en-US" sz="1000" b="1" dirty="0">
                <a:solidFill>
                  <a:schemeClr val="bg1"/>
                </a:solidFill>
                <a:cs typeface="Arial" charset="0"/>
                <a:sym typeface="Arial" charset="0"/>
              </a:rPr>
              <a:t>Tenant N</a:t>
            </a:r>
          </a:p>
        </p:txBody>
      </p:sp>
      <p:pic>
        <p:nvPicPr>
          <p:cNvPr id="145" name="Picture 87" descr="D:\Profiles\mring\My Documents\Icons_MI\128x128\plain\server.png"/>
          <p:cNvPicPr>
            <a:picLocks noChangeAspect="1" noChangeArrowheads="1"/>
          </p:cNvPicPr>
          <p:nvPr/>
        </p:nvPicPr>
        <p:blipFill>
          <a:blip r:embed="rId11" cstate="print"/>
          <a:srcRect/>
          <a:stretch>
            <a:fillRect/>
          </a:stretch>
        </p:blipFill>
        <p:spPr bwMode="auto">
          <a:xfrm>
            <a:off x="5436528" y="3122467"/>
            <a:ext cx="1066800" cy="1066800"/>
          </a:xfrm>
          <a:prstGeom prst="rect">
            <a:avLst/>
          </a:prstGeom>
          <a:noFill/>
          <a:ln w="9525">
            <a:noFill/>
            <a:miter lim="800000"/>
            <a:headEnd/>
            <a:tailEnd/>
          </a:ln>
        </p:spPr>
      </p:pic>
      <p:grpSp>
        <p:nvGrpSpPr>
          <p:cNvPr id="146" name="Groupe 82"/>
          <p:cNvGrpSpPr>
            <a:grpSpLocks/>
          </p:cNvGrpSpPr>
          <p:nvPr/>
        </p:nvGrpSpPr>
        <p:grpSpPr bwMode="auto">
          <a:xfrm>
            <a:off x="1115353" y="2019154"/>
            <a:ext cx="2305050" cy="406400"/>
            <a:chOff x="1066800" y="1955800"/>
            <a:chExt cx="2305050" cy="406400"/>
          </a:xfrm>
        </p:grpSpPr>
        <p:pic>
          <p:nvPicPr>
            <p:cNvPr id="147" name="Picture 17" descr="D:\Marketing\powerpoint\isabel melo\flexibility\database3.png"/>
            <p:cNvPicPr>
              <a:picLocks noChangeAspect="1" noChangeArrowheads="1"/>
            </p:cNvPicPr>
            <p:nvPr/>
          </p:nvPicPr>
          <p:blipFill>
            <a:blip r:embed="rId5" cstate="print"/>
            <a:srcRect/>
            <a:stretch>
              <a:fillRect/>
            </a:stretch>
          </p:blipFill>
          <p:spPr bwMode="auto">
            <a:xfrm>
              <a:off x="1066800" y="1955800"/>
              <a:ext cx="2305050" cy="406400"/>
            </a:xfrm>
            <a:prstGeom prst="rect">
              <a:avLst/>
            </a:prstGeom>
            <a:noFill/>
            <a:ln w="9525">
              <a:noFill/>
              <a:miter lim="800000"/>
              <a:headEnd/>
              <a:tailEnd/>
            </a:ln>
          </p:spPr>
        </p:pic>
        <p:sp>
          <p:nvSpPr>
            <p:cNvPr id="148" name="Rectangle 147"/>
            <p:cNvSpPr>
              <a:spLocks noChangeArrowheads="1"/>
            </p:cNvSpPr>
            <p:nvPr/>
          </p:nvSpPr>
          <p:spPr bwMode="auto">
            <a:xfrm>
              <a:off x="1676400" y="2027238"/>
              <a:ext cx="1128713" cy="252412"/>
            </a:xfrm>
            <a:prstGeom prst="rect">
              <a:avLst/>
            </a:prstGeom>
            <a:solidFill>
              <a:schemeClr val="tx1">
                <a:alpha val="74117"/>
              </a:schemeClr>
            </a:solid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fr-FR">
                <a:solidFill>
                  <a:srgbClr val="FFFFFF"/>
                </a:solidFill>
              </a:endParaRPr>
            </a:p>
          </p:txBody>
        </p:sp>
        <p:sp>
          <p:nvSpPr>
            <p:cNvPr id="149" name="Text Box 40"/>
            <p:cNvSpPr txBox="1">
              <a:spLocks noChangeArrowheads="1"/>
            </p:cNvSpPr>
            <p:nvPr/>
          </p:nvSpPr>
          <p:spPr bwMode="auto">
            <a:xfrm>
              <a:off x="1676400" y="2039376"/>
              <a:ext cx="1128712" cy="246624"/>
            </a:xfrm>
            <a:prstGeom prst="rect">
              <a:avLst/>
            </a:prstGeom>
            <a:noFill/>
            <a:ln w="38100">
              <a:solidFill>
                <a:schemeClr val="bg1">
                  <a:lumMod val="50000"/>
                </a:schemeClr>
              </a:solidFill>
              <a:miter lim="800000"/>
              <a:headEnd/>
              <a:tailEnd/>
            </a:ln>
            <a:effectLst>
              <a:outerShdw blurRad="149987" dist="250190" dir="8460000" sx="1000" sy="1000" algn="ctr">
                <a:schemeClr val="bg1">
                  <a:alpha val="28000"/>
                </a:schemeClr>
              </a:outerShdw>
            </a:effectLst>
            <a:scene3d>
              <a:camera prst="orthographicFront">
                <a:rot lat="0" lon="0" rev="0"/>
              </a:camera>
              <a:lightRig rig="contrasting" dir="t">
                <a:rot lat="0" lon="0" rev="1500000"/>
              </a:lightRig>
            </a:scene3d>
            <a:sp3d prstMaterial="metal">
              <a:bevelT w="88900" h="88900"/>
            </a:sp3d>
          </p:spPr>
          <p:txBody>
            <a:bodyPr>
              <a:spAutoFit/>
            </a:bodyPr>
            <a:lstStyle/>
            <a:p>
              <a:pPr algn="ctr">
                <a:spcBef>
                  <a:spcPct val="50000"/>
                </a:spcBef>
                <a:defRPr/>
              </a:pPr>
              <a:r>
                <a:rPr lang="en-US" sz="1000" b="1" dirty="0">
                  <a:solidFill>
                    <a:schemeClr val="bg1"/>
                  </a:solidFill>
                  <a:cs typeface="Arial" charset="0"/>
                  <a:sym typeface="Arial" charset="0"/>
                </a:rPr>
                <a:t>Master Tenant</a:t>
              </a:r>
            </a:p>
          </p:txBody>
        </p:sp>
      </p:grpSp>
      <p:sp>
        <p:nvSpPr>
          <p:cNvPr id="150" name="Rectangle à coins arrondis 81"/>
          <p:cNvSpPr/>
          <p:nvPr/>
        </p:nvSpPr>
        <p:spPr>
          <a:xfrm>
            <a:off x="1101066" y="2003279"/>
            <a:ext cx="2327275" cy="439738"/>
          </a:xfrm>
          <a:prstGeom prst="roundRect">
            <a:avLst/>
          </a:prstGeom>
          <a:solidFill>
            <a:schemeClr val="bg1">
              <a:alpha val="70000"/>
            </a:schemeClr>
          </a:solidFill>
          <a:ln w="38100">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
        <p:nvSpPr>
          <p:cNvPr id="151" name="Rounded Rectangle 65"/>
          <p:cNvSpPr/>
          <p:nvPr/>
        </p:nvSpPr>
        <p:spPr bwMode="auto">
          <a:xfrm>
            <a:off x="913741" y="1958829"/>
            <a:ext cx="2713037" cy="4019549"/>
          </a:xfrm>
          <a:prstGeom prst="roundRect">
            <a:avLst/>
          </a:prstGeom>
          <a:noFill/>
          <a:ln w="38100" cap="flat" cmpd="sng" algn="ctr">
            <a:solidFill>
              <a:srgbClr val="FFC000"/>
            </a:solidFill>
            <a:prstDash val="solid"/>
            <a:round/>
            <a:headEnd type="none" w="med" len="med"/>
            <a:tailEnd type="none" w="med" len="med"/>
          </a:ln>
          <a:effectLst>
            <a:outerShdw blurRad="149987" dist="250190" dir="8460000" algn="ctr">
              <a:srgbClr val="000000">
                <a:alpha val="22000"/>
              </a:srgbClr>
            </a:outerShdw>
          </a:effectLst>
          <a:scene3d>
            <a:camera prst="orthographicFront">
              <a:rot lat="0" lon="0" rev="0"/>
            </a:camera>
            <a:lightRig rig="contrasting" dir="t">
              <a:rot lat="0" lon="0" rev="1500000"/>
            </a:lightRig>
          </a:scene3d>
          <a:sp3d prstMaterial="metal">
            <a:bevelT w="88900" h="88900"/>
          </a:sp3d>
        </p:spPr>
        <p:txBody>
          <a:bodyPr wrap="none" anchor="ctr"/>
          <a:lstStyle/>
          <a:p>
            <a:pPr algn="ctr">
              <a:spcBef>
                <a:spcPct val="50000"/>
              </a:spcBef>
              <a:defRPr/>
            </a:pPr>
            <a:endParaRPr lang="fr-FR">
              <a:cs typeface="Arial" charset="0"/>
              <a:sym typeface="Arial" charset="0"/>
            </a:endParaRPr>
          </a:p>
        </p:txBody>
      </p:sp>
      <p:sp>
        <p:nvSpPr>
          <p:cNvPr id="152" name="Rectangle à coins arrondis 4"/>
          <p:cNvSpPr>
            <a:spLocks noChangeArrowheads="1"/>
          </p:cNvSpPr>
          <p:nvPr/>
        </p:nvSpPr>
        <p:spPr bwMode="auto">
          <a:xfrm>
            <a:off x="3829978" y="1140513"/>
            <a:ext cx="3438525" cy="1055608"/>
          </a:xfrm>
          <a:prstGeom prst="wedgeRoundRectCallout">
            <a:avLst>
              <a:gd name="adj1" fmla="val -59805"/>
              <a:gd name="adj2" fmla="val 44504"/>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US" sz="1400" dirty="0">
                <a:cs typeface="Arial" charset="0"/>
                <a:sym typeface="Arial" charset="0"/>
              </a:rPr>
              <a:t>The Master Tenant of the environ</a:t>
            </a:r>
            <a:r>
              <a:rPr lang="fr-FR" sz="1400" dirty="0">
                <a:cs typeface="Arial" charset="0"/>
                <a:sym typeface="Arial" charset="0"/>
              </a:rPr>
              <a:t>ment</a:t>
            </a:r>
            <a:r>
              <a:rPr lang="en-US" sz="1400" dirty="0">
                <a:cs typeface="Arial" charset="0"/>
                <a:sym typeface="Arial" charset="0"/>
              </a:rPr>
              <a:t> contains the baseline configuration of </a:t>
            </a:r>
            <a:r>
              <a:rPr lang="en-US" sz="1400" dirty="0" err="1" smtClean="0">
                <a:cs typeface="Arial" charset="0"/>
                <a:sym typeface="Arial" charset="0"/>
              </a:rPr>
              <a:t>Nexxus</a:t>
            </a:r>
            <a:r>
              <a:rPr lang="en-US" sz="1400" dirty="0" smtClean="0">
                <a:cs typeface="Arial" charset="0"/>
                <a:sym typeface="Arial" charset="0"/>
              </a:rPr>
              <a:t> MI. </a:t>
            </a:r>
            <a:r>
              <a:rPr lang="en-US" sz="1400" dirty="0">
                <a:cs typeface="Arial" charset="0"/>
                <a:sym typeface="Arial" charset="0"/>
              </a:rPr>
              <a:t>It cannot be directly configured</a:t>
            </a:r>
          </a:p>
        </p:txBody>
      </p:sp>
      <p:sp>
        <p:nvSpPr>
          <p:cNvPr id="153" name="Rectangle à coins arrondis 4"/>
          <p:cNvSpPr>
            <a:spLocks noChangeArrowheads="1"/>
          </p:cNvSpPr>
          <p:nvPr/>
        </p:nvSpPr>
        <p:spPr bwMode="auto">
          <a:xfrm>
            <a:off x="3723616" y="5298369"/>
            <a:ext cx="2722562" cy="1293971"/>
          </a:xfrm>
          <a:prstGeom prst="wedgeRoundRectCallout">
            <a:avLst>
              <a:gd name="adj1" fmla="val -48234"/>
              <a:gd name="adj2" fmla="val -80029"/>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US" sz="1400" dirty="0">
                <a:cs typeface="Arial" charset="0"/>
                <a:sym typeface="Arial" charset="0"/>
              </a:rPr>
              <a:t>Each client has access to their own tenant, where specific configuration can be applied without affecting the other tenants </a:t>
            </a:r>
          </a:p>
        </p:txBody>
      </p:sp>
      <p:pic>
        <p:nvPicPr>
          <p:cNvPr id="154" name="Picture 2" descr="D:\Profiles\mring\My Documents\Icons_MI\128x128\plain\data.png"/>
          <p:cNvPicPr>
            <a:picLocks noChangeAspect="1" noChangeArrowheads="1"/>
          </p:cNvPicPr>
          <p:nvPr/>
        </p:nvPicPr>
        <p:blipFill>
          <a:blip r:embed="rId12" cstate="print"/>
          <a:srcRect/>
          <a:stretch>
            <a:fillRect/>
          </a:stretch>
        </p:blipFill>
        <p:spPr bwMode="auto">
          <a:xfrm>
            <a:off x="-30822" y="1282554"/>
            <a:ext cx="774700" cy="774700"/>
          </a:xfrm>
          <a:prstGeom prst="rect">
            <a:avLst/>
          </a:prstGeom>
          <a:noFill/>
          <a:ln w="9525">
            <a:noFill/>
            <a:miter lim="800000"/>
            <a:headEnd/>
            <a:tailEnd/>
          </a:ln>
        </p:spPr>
      </p:pic>
      <p:sp>
        <p:nvSpPr>
          <p:cNvPr id="155" name="Text Box 12"/>
          <p:cNvSpPr txBox="1">
            <a:spLocks noChangeArrowheads="1"/>
          </p:cNvSpPr>
          <p:nvPr/>
        </p:nvSpPr>
        <p:spPr bwMode="auto">
          <a:xfrm>
            <a:off x="135866" y="1457179"/>
            <a:ext cx="388937" cy="522288"/>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defRPr/>
            </a:pPr>
            <a:r>
              <a:rPr lang="en-US" sz="2800" b="1" dirty="0">
                <a:solidFill>
                  <a:schemeClr val="accent4">
                    <a:lumMod val="75000"/>
                  </a:schemeClr>
                </a:solidFill>
                <a:cs typeface="Arial" charset="0"/>
                <a:sym typeface="Arial" charset="0"/>
              </a:rPr>
              <a:t>P</a:t>
            </a:r>
          </a:p>
        </p:txBody>
      </p:sp>
      <p:cxnSp>
        <p:nvCxnSpPr>
          <p:cNvPr id="156" name="Straight Arrow Connector 23"/>
          <p:cNvCxnSpPr>
            <a:cxnSpLocks noChangeShapeType="1"/>
          </p:cNvCxnSpPr>
          <p:nvPr/>
        </p:nvCxnSpPr>
        <p:spPr bwMode="auto">
          <a:xfrm>
            <a:off x="697841" y="1939779"/>
            <a:ext cx="261937" cy="187325"/>
          </a:xfrm>
          <a:prstGeom prst="straightConnector1">
            <a:avLst/>
          </a:prstGeom>
          <a:noFill/>
          <a:ln w="31750">
            <a:solidFill>
              <a:srgbClr val="FFC000"/>
            </a:solidFill>
            <a:round/>
            <a:headEnd type="triangle" w="med" len="med"/>
            <a:tailEnd type="triangle" w="med" len="med"/>
          </a:ln>
          <a:effectLst>
            <a:outerShdw blurRad="63500" dist="20000" dir="5400000" rotWithShape="0">
              <a:srgbClr val="000000">
                <a:alpha val="37999"/>
              </a:srgbClr>
            </a:outerShdw>
          </a:effectLst>
        </p:spPr>
      </p:cxnSp>
      <p:pic>
        <p:nvPicPr>
          <p:cNvPr id="157" name="Picture 17" descr="D:\Marketing\powerpoint\isabel melo\flexibility\database3.png"/>
          <p:cNvPicPr>
            <a:picLocks noChangeAspect="1" noChangeArrowheads="1"/>
          </p:cNvPicPr>
          <p:nvPr/>
        </p:nvPicPr>
        <p:blipFill>
          <a:blip r:embed="rId5" cstate="print"/>
          <a:srcRect/>
          <a:stretch>
            <a:fillRect/>
          </a:stretch>
        </p:blipFill>
        <p:spPr bwMode="auto">
          <a:xfrm>
            <a:off x="1093128" y="4457554"/>
            <a:ext cx="2305050" cy="406400"/>
          </a:xfrm>
          <a:prstGeom prst="rect">
            <a:avLst/>
          </a:prstGeom>
          <a:noFill/>
          <a:ln w="9525">
            <a:noFill/>
            <a:miter lim="800000"/>
            <a:headEnd/>
            <a:tailEnd/>
          </a:ln>
        </p:spPr>
      </p:pic>
      <p:pic>
        <p:nvPicPr>
          <p:cNvPr id="158" name="Picture 17" descr="D:\Marketing\powerpoint\isabel melo\flexibility\database3.png"/>
          <p:cNvPicPr>
            <a:picLocks noChangeAspect="1" noChangeArrowheads="1"/>
          </p:cNvPicPr>
          <p:nvPr/>
        </p:nvPicPr>
        <p:blipFill>
          <a:blip r:embed="rId5" cstate="print"/>
          <a:srcRect/>
          <a:stretch>
            <a:fillRect/>
          </a:stretch>
        </p:blipFill>
        <p:spPr bwMode="auto">
          <a:xfrm>
            <a:off x="1093128" y="4914754"/>
            <a:ext cx="2305050" cy="406400"/>
          </a:xfrm>
          <a:prstGeom prst="rect">
            <a:avLst/>
          </a:prstGeom>
          <a:noFill/>
          <a:ln w="9525">
            <a:noFill/>
            <a:miter lim="800000"/>
            <a:headEnd/>
            <a:tailEnd/>
          </a:ln>
        </p:spPr>
      </p:pic>
    </p:spTree>
    <p:extLst>
      <p:ext uri="{BB962C8B-B14F-4D97-AF65-F5344CB8AC3E}">
        <p14:creationId xmlns="" xmlns:p14="http://schemas.microsoft.com/office/powerpoint/2010/main" val="283499149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5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6"/>
                                        </p:tgtEl>
                                        <p:attrNameLst>
                                          <p:attrName>style.visibility</p:attrName>
                                        </p:attrNameLst>
                                      </p:cBhvr>
                                      <p:to>
                                        <p:strVal val="visible"/>
                                      </p:to>
                                    </p:set>
                                  </p:childTnLst>
                                </p:cTn>
                              </p:par>
                              <p:par>
                                <p:cTn id="33" presetID="22" presetClass="entr" presetSubtype="4" fill="hold" grpId="0" nodeType="withEffect">
                                  <p:stCondLst>
                                    <p:cond delay="0"/>
                                  </p:stCondLst>
                                  <p:childTnLst>
                                    <p:set>
                                      <p:cBhvr>
                                        <p:cTn id="34" dur="1" fill="hold">
                                          <p:stCondLst>
                                            <p:cond delay="0"/>
                                          </p:stCondLst>
                                        </p:cTn>
                                        <p:tgtEl>
                                          <p:spTgt spid="152"/>
                                        </p:tgtEl>
                                        <p:attrNameLst>
                                          <p:attrName>style.visibility</p:attrName>
                                        </p:attrNameLst>
                                      </p:cBhvr>
                                      <p:to>
                                        <p:strVal val="visible"/>
                                      </p:to>
                                    </p:set>
                                    <p:animEffect transition="in" filter="wipe(down)">
                                      <p:cBhvr>
                                        <p:cTn id="35" dur="500"/>
                                        <p:tgtEl>
                                          <p:spTgt spid="15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53"/>
                                        </p:tgtEl>
                                        <p:attrNameLst>
                                          <p:attrName>style.visibility</p:attrName>
                                        </p:attrNameLst>
                                      </p:cBhvr>
                                      <p:to>
                                        <p:strVal val="visible"/>
                                      </p:to>
                                    </p:set>
                                    <p:animEffect transition="in" filter="wipe(down)">
                                      <p:cBhvr>
                                        <p:cTn id="38" dur="500"/>
                                        <p:tgtEl>
                                          <p:spTgt spid="153"/>
                                        </p:tgtEl>
                                      </p:cBhvr>
                                    </p:animEffect>
                                  </p:childTnLst>
                                </p:cTn>
                              </p:par>
                              <p:par>
                                <p:cTn id="39" presetID="10" presetClass="entr" presetSubtype="0" fill="hold" nodeType="withEffect">
                                  <p:stCondLst>
                                    <p:cond delay="0"/>
                                  </p:stCondLst>
                                  <p:childTnLst>
                                    <p:set>
                                      <p:cBhvr>
                                        <p:cTn id="40" dur="1" fill="hold">
                                          <p:stCondLst>
                                            <p:cond delay="0"/>
                                          </p:stCondLst>
                                        </p:cTn>
                                        <p:tgtEl>
                                          <p:spTgt spid="87"/>
                                        </p:tgtEl>
                                        <p:attrNameLst>
                                          <p:attrName>style.visibility</p:attrName>
                                        </p:attrNameLst>
                                      </p:cBhvr>
                                      <p:to>
                                        <p:strVal val="visible"/>
                                      </p:to>
                                    </p:set>
                                    <p:animEffect transition="in" filter="fade">
                                      <p:cBhvr>
                                        <p:cTn id="41" dur="2000"/>
                                        <p:tgtEl>
                                          <p:spTgt spid="87"/>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88"/>
                                        </p:tgtEl>
                                        <p:attrNameLst>
                                          <p:attrName>style.visibility</p:attrName>
                                        </p:attrNameLst>
                                      </p:cBhvr>
                                      <p:to>
                                        <p:strVal val="visible"/>
                                      </p:to>
                                    </p:set>
                                    <p:animEffect transition="in" filter="fade">
                                      <p:cBhvr>
                                        <p:cTn id="44" dur="2000"/>
                                        <p:tgtEl>
                                          <p:spTgt spid="88"/>
                                        </p:tgtEl>
                                      </p:cBhvr>
                                    </p:animEffect>
                                  </p:childTnLst>
                                </p:cTn>
                              </p:par>
                              <p:par>
                                <p:cTn id="45" presetID="10" presetClass="entr" presetSubtype="0" fill="hold" nodeType="withEffect">
                                  <p:stCondLst>
                                    <p:cond delay="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2000"/>
                                        <p:tgtEl>
                                          <p:spTgt spid="89"/>
                                        </p:tgtEl>
                                      </p:cBhvr>
                                    </p:animEffect>
                                  </p:childTnLst>
                                </p:cTn>
                              </p:par>
                              <p:par>
                                <p:cTn id="48" presetID="10" presetClass="entr" presetSubtype="0" fill="hold" nodeType="with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2000"/>
                                        <p:tgtEl>
                                          <p:spTgt spid="90"/>
                                        </p:tgtEl>
                                      </p:cBhvr>
                                    </p:animEffect>
                                  </p:childTnLst>
                                </p:cTn>
                              </p:par>
                              <p:par>
                                <p:cTn id="51" presetID="10" presetClass="entr" presetSubtype="0" fill="hold" nodeType="withEffect">
                                  <p:stCondLst>
                                    <p:cond delay="0"/>
                                  </p:stCondLst>
                                  <p:childTnLst>
                                    <p:set>
                                      <p:cBhvr>
                                        <p:cTn id="52" dur="1" fill="hold">
                                          <p:stCondLst>
                                            <p:cond delay="0"/>
                                          </p:stCondLst>
                                        </p:cTn>
                                        <p:tgtEl>
                                          <p:spTgt spid="91"/>
                                        </p:tgtEl>
                                        <p:attrNameLst>
                                          <p:attrName>style.visibility</p:attrName>
                                        </p:attrNameLst>
                                      </p:cBhvr>
                                      <p:to>
                                        <p:strVal val="visible"/>
                                      </p:to>
                                    </p:set>
                                    <p:animEffect transition="in" filter="fade">
                                      <p:cBhvr>
                                        <p:cTn id="53" dur="2000"/>
                                        <p:tgtEl>
                                          <p:spTgt spid="91"/>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3"/>
                                        </p:tgtEl>
                                        <p:attrNameLst>
                                          <p:attrName>style.visibility</p:attrName>
                                        </p:attrNameLst>
                                      </p:cBhvr>
                                      <p:to>
                                        <p:strVal val="visible"/>
                                      </p:to>
                                    </p:set>
                                    <p:animEffect transition="in" filter="fade">
                                      <p:cBhvr>
                                        <p:cTn id="56" dur="2000"/>
                                        <p:tgtEl>
                                          <p:spTgt spid="93"/>
                                        </p:tgtEl>
                                      </p:cBhvr>
                                    </p:animEffect>
                                  </p:childTnLst>
                                </p:cTn>
                              </p:par>
                              <p:par>
                                <p:cTn id="57" presetID="10" presetClass="entr" presetSubtype="0" fill="hold" nodeType="withEffect">
                                  <p:stCondLst>
                                    <p:cond delay="0"/>
                                  </p:stCondLst>
                                  <p:childTnLst>
                                    <p:set>
                                      <p:cBhvr>
                                        <p:cTn id="58" dur="1" fill="hold">
                                          <p:stCondLst>
                                            <p:cond delay="0"/>
                                          </p:stCondLst>
                                        </p:cTn>
                                        <p:tgtEl>
                                          <p:spTgt spid="94"/>
                                        </p:tgtEl>
                                        <p:attrNameLst>
                                          <p:attrName>style.visibility</p:attrName>
                                        </p:attrNameLst>
                                      </p:cBhvr>
                                      <p:to>
                                        <p:strVal val="visible"/>
                                      </p:to>
                                    </p:set>
                                    <p:animEffect transition="in" filter="fade">
                                      <p:cBhvr>
                                        <p:cTn id="59" dur="2000"/>
                                        <p:tgtEl>
                                          <p:spTgt spid="94"/>
                                        </p:tgtEl>
                                      </p:cBhvr>
                                    </p:animEffect>
                                  </p:childTnLst>
                                </p:cTn>
                              </p:par>
                              <p:par>
                                <p:cTn id="60" presetID="10" presetClass="entr" presetSubtype="0" fill="hold" nodeType="withEffect">
                                  <p:stCondLst>
                                    <p:cond delay="0"/>
                                  </p:stCondLst>
                                  <p:childTnLst>
                                    <p:set>
                                      <p:cBhvr>
                                        <p:cTn id="61" dur="1" fill="hold">
                                          <p:stCondLst>
                                            <p:cond delay="0"/>
                                          </p:stCondLst>
                                        </p:cTn>
                                        <p:tgtEl>
                                          <p:spTgt spid="102"/>
                                        </p:tgtEl>
                                        <p:attrNameLst>
                                          <p:attrName>style.visibility</p:attrName>
                                        </p:attrNameLst>
                                      </p:cBhvr>
                                      <p:to>
                                        <p:strVal val="visible"/>
                                      </p:to>
                                    </p:set>
                                    <p:animEffect transition="in" filter="fade">
                                      <p:cBhvr>
                                        <p:cTn id="62" dur="2000"/>
                                        <p:tgtEl>
                                          <p:spTgt spid="102"/>
                                        </p:tgtEl>
                                      </p:cBhvr>
                                    </p:animEffect>
                                  </p:childTnLst>
                                </p:cTn>
                              </p:par>
                              <p:par>
                                <p:cTn id="63" presetID="10" presetClass="entr" presetSubtype="0" fill="hold" nodeType="withEffect">
                                  <p:stCondLst>
                                    <p:cond delay="0"/>
                                  </p:stCondLst>
                                  <p:childTnLst>
                                    <p:set>
                                      <p:cBhvr>
                                        <p:cTn id="64" dur="1" fill="hold">
                                          <p:stCondLst>
                                            <p:cond delay="0"/>
                                          </p:stCondLst>
                                        </p:cTn>
                                        <p:tgtEl>
                                          <p:spTgt spid="110"/>
                                        </p:tgtEl>
                                        <p:attrNameLst>
                                          <p:attrName>style.visibility</p:attrName>
                                        </p:attrNameLst>
                                      </p:cBhvr>
                                      <p:to>
                                        <p:strVal val="visible"/>
                                      </p:to>
                                    </p:set>
                                    <p:animEffect transition="in" filter="fade">
                                      <p:cBhvr>
                                        <p:cTn id="65" dur="2000"/>
                                        <p:tgtEl>
                                          <p:spTgt spid="110"/>
                                        </p:tgtEl>
                                      </p:cBhvr>
                                    </p:animEffect>
                                  </p:childTnLst>
                                </p:cTn>
                              </p:par>
                              <p:par>
                                <p:cTn id="66" presetID="10" presetClass="entr" presetSubtype="0" fill="hold" nodeType="withEffect">
                                  <p:stCondLst>
                                    <p:cond delay="0"/>
                                  </p:stCondLst>
                                  <p:childTnLst>
                                    <p:set>
                                      <p:cBhvr>
                                        <p:cTn id="67" dur="1" fill="hold">
                                          <p:stCondLst>
                                            <p:cond delay="0"/>
                                          </p:stCondLst>
                                        </p:cTn>
                                        <p:tgtEl>
                                          <p:spTgt spid="118"/>
                                        </p:tgtEl>
                                        <p:attrNameLst>
                                          <p:attrName>style.visibility</p:attrName>
                                        </p:attrNameLst>
                                      </p:cBhvr>
                                      <p:to>
                                        <p:strVal val="visible"/>
                                      </p:to>
                                    </p:set>
                                    <p:animEffect transition="in" filter="fade">
                                      <p:cBhvr>
                                        <p:cTn id="68" dur="2000"/>
                                        <p:tgtEl>
                                          <p:spTgt spid="118"/>
                                        </p:tgtEl>
                                      </p:cBhvr>
                                    </p:animEffect>
                                  </p:childTnLst>
                                </p:cTn>
                              </p:par>
                              <p:par>
                                <p:cTn id="69" presetID="10" presetClass="entr" presetSubtype="0" fill="hold" nodeType="withEffect">
                                  <p:stCondLst>
                                    <p:cond delay="0"/>
                                  </p:stCondLst>
                                  <p:childTnLst>
                                    <p:set>
                                      <p:cBhvr>
                                        <p:cTn id="70" dur="1" fill="hold">
                                          <p:stCondLst>
                                            <p:cond delay="0"/>
                                          </p:stCondLst>
                                        </p:cTn>
                                        <p:tgtEl>
                                          <p:spTgt spid="119"/>
                                        </p:tgtEl>
                                        <p:attrNameLst>
                                          <p:attrName>style.visibility</p:attrName>
                                        </p:attrNameLst>
                                      </p:cBhvr>
                                      <p:to>
                                        <p:strVal val="visible"/>
                                      </p:to>
                                    </p:set>
                                    <p:animEffect transition="in" filter="fade">
                                      <p:cBhvr>
                                        <p:cTn id="71" dur="2000"/>
                                        <p:tgtEl>
                                          <p:spTgt spid="119"/>
                                        </p:tgtEl>
                                      </p:cBhvr>
                                    </p:animEffect>
                                  </p:childTnLst>
                                </p:cTn>
                              </p:par>
                              <p:par>
                                <p:cTn id="72" presetID="10" presetClass="entr" presetSubtype="0" fill="hold" nodeType="withEffect">
                                  <p:stCondLst>
                                    <p:cond delay="0"/>
                                  </p:stCondLst>
                                  <p:childTnLst>
                                    <p:set>
                                      <p:cBhvr>
                                        <p:cTn id="73" dur="1" fill="hold">
                                          <p:stCondLst>
                                            <p:cond delay="0"/>
                                          </p:stCondLst>
                                        </p:cTn>
                                        <p:tgtEl>
                                          <p:spTgt spid="145"/>
                                        </p:tgtEl>
                                        <p:attrNameLst>
                                          <p:attrName>style.visibility</p:attrName>
                                        </p:attrNameLst>
                                      </p:cBhvr>
                                      <p:to>
                                        <p:strVal val="visible"/>
                                      </p:to>
                                    </p:set>
                                    <p:animEffect transition="in" filter="fade">
                                      <p:cBhvr>
                                        <p:cTn id="74" dur="2000"/>
                                        <p:tgtEl>
                                          <p:spTgt spid="145"/>
                                        </p:tgtEl>
                                      </p:cBhvr>
                                    </p:animEffect>
                                  </p:childTnLst>
                                </p:cTn>
                              </p:par>
                              <p:par>
                                <p:cTn id="75" presetID="1" presetClass="entr" presetSubtype="0" fill="hold" nodeType="withEffect">
                                  <p:stCondLst>
                                    <p:cond delay="0"/>
                                  </p:stCondLst>
                                  <p:childTnLst>
                                    <p:set>
                                      <p:cBhvr>
                                        <p:cTn id="76" dur="1" fill="hold">
                                          <p:stCondLst>
                                            <p:cond delay="0"/>
                                          </p:stCondLst>
                                        </p:cTn>
                                        <p:tgtEl>
                                          <p:spTgt spid="84"/>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5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1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92" grpId="0"/>
      <p:bldP spid="93" grpId="0"/>
      <p:bldP spid="143" grpId="0" animBg="1"/>
      <p:bldP spid="150" grpId="0" animBg="1"/>
      <p:bldP spid="152" grpId="0" animBg="1"/>
      <p:bldP spid="153"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06196"/>
            <a:ext cx="8124575" cy="2097782"/>
          </a:xfrm>
        </p:spPr>
        <p:txBody>
          <a:bodyPr/>
          <a:lstStyle/>
          <a:p>
            <a:r>
              <a:rPr lang="en-US" sz="1600" dirty="0" smtClean="0">
                <a:latin typeface="Arial" pitchFamily="34" charset="0"/>
                <a:ea typeface="ＭＳ Ｐゴシック" pitchFamily="34" charset="-128"/>
              </a:rPr>
              <a:t>To force the execution of a job:</a:t>
            </a:r>
          </a:p>
          <a:p>
            <a:pPr lvl="1">
              <a:spcBef>
                <a:spcPts val="600"/>
              </a:spcBef>
            </a:pPr>
            <a:r>
              <a:rPr lang="en-US" sz="1600" dirty="0" smtClean="0"/>
              <a:t>1.</a:t>
            </a:r>
            <a:r>
              <a:rPr lang="en-US" sz="1600" b="1" dirty="0" smtClean="0"/>
              <a:t> </a:t>
            </a:r>
            <a:r>
              <a:rPr lang="en-US" sz="1600" dirty="0" smtClean="0">
                <a:latin typeface="Arial" pitchFamily="34" charset="0"/>
                <a:ea typeface="ＭＳ Ｐゴシック" pitchFamily="34" charset="-128"/>
              </a:rPr>
              <a:t>Double click on its name in the Project Explorer</a:t>
            </a:r>
          </a:p>
          <a:p>
            <a:pPr lvl="1">
              <a:spcBef>
                <a:spcPts val="600"/>
              </a:spcBef>
            </a:pPr>
            <a:r>
              <a:rPr lang="en-US" sz="1600" dirty="0" smtClean="0"/>
              <a:t>2. </a:t>
            </a:r>
            <a:r>
              <a:rPr lang="en-US" sz="1600" dirty="0" smtClean="0">
                <a:latin typeface="Arial" pitchFamily="34" charset="0"/>
                <a:ea typeface="ＭＳ Ｐゴシック" pitchFamily="34" charset="-128"/>
              </a:rPr>
              <a:t>Select an item in the Designer section</a:t>
            </a:r>
          </a:p>
          <a:p>
            <a:pPr lvl="1">
              <a:spcBef>
                <a:spcPts val="600"/>
              </a:spcBef>
            </a:pPr>
            <a:r>
              <a:rPr lang="en-US" sz="1600" dirty="0" smtClean="0"/>
              <a:t>3. </a:t>
            </a:r>
            <a:r>
              <a:rPr lang="en-US" sz="1600" dirty="0" smtClean="0">
                <a:latin typeface="Arial" pitchFamily="34" charset="0"/>
                <a:ea typeface="ＭＳ Ｐゴシック" pitchFamily="34" charset="-128"/>
              </a:rPr>
              <a:t>Select the verbosity</a:t>
            </a:r>
          </a:p>
          <a:p>
            <a:pPr lvl="1">
              <a:spcBef>
                <a:spcPts val="600"/>
              </a:spcBef>
            </a:pPr>
            <a:r>
              <a:rPr lang="en-US" sz="1600" dirty="0" smtClean="0"/>
              <a:t>4. </a:t>
            </a:r>
            <a:r>
              <a:rPr lang="en-US" sz="1600" dirty="0" smtClean="0">
                <a:latin typeface="Arial" pitchFamily="34" charset="0"/>
                <a:ea typeface="ＭＳ Ｐゴシック" pitchFamily="34" charset="-128"/>
              </a:rPr>
              <a:t>Submit</a:t>
            </a:r>
          </a:p>
        </p:txBody>
      </p:sp>
      <p:sp>
        <p:nvSpPr>
          <p:cNvPr id="4" name="Title 3"/>
          <p:cNvSpPr>
            <a:spLocks noGrp="1"/>
          </p:cNvSpPr>
          <p:nvPr>
            <p:ph type="title"/>
          </p:nvPr>
        </p:nvSpPr>
        <p:spPr/>
        <p:txBody>
          <a:bodyPr/>
          <a:lstStyle/>
          <a:p>
            <a:r>
              <a:rPr lang="en-US" dirty="0" err="1" smtClean="0"/>
              <a:t>NexxusETL</a:t>
            </a:r>
            <a:endParaRPr lang="en-GB" dirty="0"/>
          </a:p>
        </p:txBody>
      </p:sp>
      <p:pic>
        <p:nvPicPr>
          <p:cNvPr id="9" name="Picture 3"/>
          <p:cNvPicPr>
            <a:picLocks noChangeAspect="1" noChangeArrowheads="1"/>
          </p:cNvPicPr>
          <p:nvPr/>
        </p:nvPicPr>
        <p:blipFill>
          <a:blip r:embed="rId2" cstate="print"/>
          <a:srcRect/>
          <a:stretch>
            <a:fillRect/>
          </a:stretch>
        </p:blipFill>
        <p:spPr bwMode="auto">
          <a:xfrm>
            <a:off x="817670" y="2863750"/>
            <a:ext cx="7230979" cy="3338543"/>
          </a:xfrm>
          <a:prstGeom prst="rect">
            <a:avLst/>
          </a:prstGeom>
          <a:ln>
            <a:solidFill>
              <a:schemeClr val="tx1"/>
            </a:solidFill>
          </a:ln>
          <a:effectLst>
            <a:outerShdw blurRad="190500" algn="tl" rotWithShape="0">
              <a:srgbClr val="000000">
                <a:alpha val="70000"/>
              </a:srgbClr>
            </a:outerShdw>
          </a:effectLst>
        </p:spPr>
      </p:pic>
      <p:sp>
        <p:nvSpPr>
          <p:cNvPr id="10" name="Content Placeholder 2"/>
          <p:cNvSpPr txBox="1">
            <a:spLocks/>
          </p:cNvSpPr>
          <p:nvPr/>
        </p:nvSpPr>
        <p:spPr bwMode="auto">
          <a:xfrm>
            <a:off x="1032970" y="3798631"/>
            <a:ext cx="457200" cy="512762"/>
          </a:xfrm>
          <a:prstGeom prst="rect">
            <a:avLst/>
          </a:prstGeom>
          <a:noFill/>
          <a:ln>
            <a:miter lim="800000"/>
            <a:headEnd/>
            <a:tailEnd/>
          </a:ln>
        </p:spPr>
        <p:txBody>
          <a:bodyPr vert="horz" lIns="0" tIns="0" rIns="0" bIns="0" rtlCol="0">
            <a:noAutofit/>
          </a:bodyPr>
          <a:lstStyle/>
          <a:p>
            <a:pPr marL="137160" marR="0" lvl="0" indent="-13716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kumimoji="0" lang="en-US" sz="2000" b="0" i="0" u="none" strike="noStrike" kern="1200" cap="none" spc="0" normalizeH="0" baseline="0" noProof="0" smtClean="0">
                <a:ln>
                  <a:noFill/>
                </a:ln>
                <a:solidFill>
                  <a:schemeClr val="accent6"/>
                </a:solidFill>
                <a:effectLst/>
                <a:uLnTx/>
                <a:uFillTx/>
                <a:latin typeface="Arial" pitchFamily="34" charset="0"/>
                <a:ea typeface="ＭＳ Ｐゴシック" pitchFamily="34" charset="-128"/>
                <a:cs typeface="Arial"/>
              </a:rPr>
              <a:t>1</a:t>
            </a:r>
            <a:endParaRPr kumimoji="0" lang="en-US" sz="2000" b="0" i="0" u="none" strike="noStrike" kern="1200" cap="none" spc="0" normalizeH="0" baseline="0" noProof="0" dirty="0" smtClean="0">
              <a:ln>
                <a:noFill/>
              </a:ln>
              <a:solidFill>
                <a:schemeClr val="accent6"/>
              </a:solidFill>
              <a:effectLst/>
              <a:uLnTx/>
              <a:uFillTx/>
              <a:latin typeface="Arial" pitchFamily="34" charset="0"/>
              <a:ea typeface="ＭＳ Ｐゴシック" pitchFamily="34" charset="-128"/>
              <a:cs typeface="Arial"/>
            </a:endParaRPr>
          </a:p>
        </p:txBody>
      </p:sp>
      <p:sp>
        <p:nvSpPr>
          <p:cNvPr id="11" name="Content Placeholder 2"/>
          <p:cNvSpPr txBox="1">
            <a:spLocks/>
          </p:cNvSpPr>
          <p:nvPr/>
        </p:nvSpPr>
        <p:spPr bwMode="auto">
          <a:xfrm>
            <a:off x="3814269" y="3173155"/>
            <a:ext cx="504825" cy="504825"/>
          </a:xfrm>
          <a:prstGeom prst="rect">
            <a:avLst/>
          </a:prstGeom>
          <a:noFill/>
          <a:ln>
            <a:miter lim="800000"/>
            <a:headEnd/>
            <a:tailEnd/>
          </a:ln>
        </p:spPr>
        <p:txBody>
          <a:bodyPr vert="horz" lIns="0" tIns="0" rIns="0" bIns="0" rtlCol="0">
            <a:noAutofit/>
          </a:bodyPr>
          <a:lstStyle/>
          <a:p>
            <a:pPr marL="137160" marR="0" lvl="0" indent="-13716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kumimoji="0" lang="en-US" sz="2000" b="0" i="0" u="none" strike="noStrike" kern="1200" cap="none" spc="0" normalizeH="0" baseline="0" noProof="0" dirty="0" smtClean="0">
                <a:ln>
                  <a:noFill/>
                </a:ln>
                <a:solidFill>
                  <a:schemeClr val="accent6"/>
                </a:solidFill>
                <a:effectLst/>
                <a:uLnTx/>
                <a:uFillTx/>
                <a:latin typeface="Arial" pitchFamily="34" charset="0"/>
                <a:ea typeface="ＭＳ Ｐゴシック" pitchFamily="34" charset="-128"/>
                <a:cs typeface="Arial"/>
              </a:rPr>
              <a:t>2</a:t>
            </a:r>
          </a:p>
        </p:txBody>
      </p:sp>
      <p:sp>
        <p:nvSpPr>
          <p:cNvPr id="12" name="Content Placeholder 2"/>
          <p:cNvSpPr txBox="1">
            <a:spLocks/>
          </p:cNvSpPr>
          <p:nvPr/>
        </p:nvSpPr>
        <p:spPr bwMode="auto">
          <a:xfrm>
            <a:off x="4319094" y="5252779"/>
            <a:ext cx="381000" cy="441325"/>
          </a:xfrm>
          <a:prstGeom prst="rect">
            <a:avLst/>
          </a:prstGeom>
          <a:noFill/>
          <a:ln>
            <a:miter lim="800000"/>
            <a:headEnd/>
            <a:tailEnd/>
          </a:ln>
        </p:spPr>
        <p:txBody>
          <a:bodyPr vert="horz" lIns="0" tIns="0" rIns="0" bIns="0" rtlCol="0">
            <a:noAutofit/>
          </a:bodyPr>
          <a:lstStyle/>
          <a:p>
            <a:pPr marL="137160" marR="0" lvl="0" indent="-13716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kumimoji="0" lang="en-US" sz="2000" b="0" i="0" u="none" strike="noStrike" kern="1200" cap="none" spc="0" normalizeH="0" baseline="0" noProof="0" smtClean="0">
                <a:ln>
                  <a:noFill/>
                </a:ln>
                <a:solidFill>
                  <a:schemeClr val="accent6"/>
                </a:solidFill>
                <a:effectLst/>
                <a:uLnTx/>
                <a:uFillTx/>
                <a:latin typeface="Arial" pitchFamily="34" charset="0"/>
                <a:ea typeface="ＭＳ Ｐゴシック" pitchFamily="34" charset="-128"/>
                <a:cs typeface="Arial"/>
              </a:rPr>
              <a:t>3</a:t>
            </a:r>
            <a:endParaRPr kumimoji="0" lang="en-US" sz="2000" b="0" i="0" u="none" strike="noStrike" kern="1200" cap="none" spc="0" normalizeH="0" baseline="0" noProof="0" dirty="0" smtClean="0">
              <a:ln>
                <a:noFill/>
              </a:ln>
              <a:solidFill>
                <a:schemeClr val="accent6"/>
              </a:solidFill>
              <a:effectLst/>
              <a:uLnTx/>
              <a:uFillTx/>
              <a:latin typeface="Arial" pitchFamily="34" charset="0"/>
              <a:ea typeface="ＭＳ Ｐゴシック" pitchFamily="34" charset="-128"/>
              <a:cs typeface="Arial"/>
            </a:endParaRPr>
          </a:p>
        </p:txBody>
      </p:sp>
      <p:sp>
        <p:nvSpPr>
          <p:cNvPr id="13" name="Rectangle 12"/>
          <p:cNvSpPr/>
          <p:nvPr/>
        </p:nvSpPr>
        <p:spPr>
          <a:xfrm>
            <a:off x="1433020" y="3912930"/>
            <a:ext cx="1504950" cy="257176"/>
          </a:xfrm>
          <a:prstGeom prst="rect">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Rectangle 13"/>
          <p:cNvSpPr/>
          <p:nvPr/>
        </p:nvSpPr>
        <p:spPr>
          <a:xfrm>
            <a:off x="4176220" y="3265231"/>
            <a:ext cx="762000" cy="742950"/>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Rectangle 14"/>
          <p:cNvSpPr/>
          <p:nvPr/>
        </p:nvSpPr>
        <p:spPr>
          <a:xfrm>
            <a:off x="4709621" y="5306754"/>
            <a:ext cx="1231900" cy="276225"/>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Content Placeholder 2"/>
          <p:cNvSpPr txBox="1">
            <a:spLocks/>
          </p:cNvSpPr>
          <p:nvPr/>
        </p:nvSpPr>
        <p:spPr bwMode="auto">
          <a:xfrm>
            <a:off x="4376511" y="5703797"/>
            <a:ext cx="381000" cy="441325"/>
          </a:xfrm>
          <a:prstGeom prst="rect">
            <a:avLst/>
          </a:prstGeom>
          <a:noFill/>
          <a:ln>
            <a:miter lim="800000"/>
            <a:headEnd/>
            <a:tailEnd/>
          </a:ln>
        </p:spPr>
        <p:txBody>
          <a:bodyPr/>
          <a:lstStyle/>
          <a:p>
            <a:pPr marL="342900" marR="0" lvl="0" indent="-342900" algn="l" defTabSz="457200" rtl="0" eaLnBrk="1" fontAlgn="base" latinLnBrk="0" hangingPunct="1">
              <a:lnSpc>
                <a:spcPct val="100000"/>
              </a:lnSpc>
              <a:spcBef>
                <a:spcPct val="20000"/>
              </a:spcBef>
              <a:spcAft>
                <a:spcPct val="0"/>
              </a:spcAft>
              <a:buClrTx/>
              <a:buSzTx/>
              <a:buFontTx/>
              <a:buNone/>
              <a:tabLst/>
              <a:defRPr/>
            </a:pPr>
            <a:r>
              <a:rPr kumimoji="0" lang="en-US" sz="2400" b="1" i="0" u="none" strike="noStrike" kern="1200" cap="none" spc="0" normalizeH="0" baseline="0" noProof="0" dirty="0" smtClean="0">
                <a:ln>
                  <a:noFill/>
                </a:ln>
                <a:solidFill>
                  <a:schemeClr val="accent6"/>
                </a:solidFill>
                <a:effectLst/>
                <a:uLnTx/>
                <a:uFillTx/>
                <a:latin typeface="Arial" pitchFamily="34" charset="0"/>
                <a:ea typeface="ＭＳ Ｐゴシック" pitchFamily="34" charset="-128"/>
                <a:cs typeface="ＭＳ Ｐゴシック" pitchFamily="-107" charset="-128"/>
              </a:rPr>
              <a:t>4</a:t>
            </a:r>
          </a:p>
        </p:txBody>
      </p:sp>
      <p:sp>
        <p:nvSpPr>
          <p:cNvPr id="17" name="Rectangle 16"/>
          <p:cNvSpPr/>
          <p:nvPr/>
        </p:nvSpPr>
        <p:spPr>
          <a:xfrm>
            <a:off x="4724483" y="5799048"/>
            <a:ext cx="852178" cy="257007"/>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Footer Placeholder 2"/>
          <p:cNvSpPr>
            <a:spLocks noGrp="1"/>
          </p:cNvSpPr>
          <p:nvPr>
            <p:ph type="ftr" sz="quarter" idx="12"/>
          </p:nvPr>
        </p:nvSpPr>
        <p:spPr>
          <a:xfrm>
            <a:off x="622300" y="6318250"/>
            <a:ext cx="5727700" cy="365125"/>
          </a:xfrm>
        </p:spPr>
        <p:txBody>
          <a:bodyPr/>
          <a:lstStyle/>
          <a:p>
            <a:r>
              <a:rPr lang="en-GB" smtClean="0"/>
              <a:t>IMS Health Confidential</a:t>
            </a:r>
            <a:endParaRPr lang="en-GB"/>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06196"/>
            <a:ext cx="8124575" cy="2097782"/>
          </a:xfrm>
        </p:spPr>
        <p:txBody>
          <a:bodyPr/>
          <a:lstStyle/>
          <a:p>
            <a:r>
              <a:rPr lang="en-US" sz="1600" dirty="0" smtClean="0">
                <a:latin typeface="Arial" pitchFamily="34" charset="0"/>
                <a:ea typeface="ＭＳ Ｐゴシック" pitchFamily="34" charset="-128"/>
              </a:rPr>
              <a:t>It is also possible to force a job execution through Force Administrator:</a:t>
            </a:r>
          </a:p>
        </p:txBody>
      </p:sp>
      <p:sp>
        <p:nvSpPr>
          <p:cNvPr id="4" name="Title 3"/>
          <p:cNvSpPr>
            <a:spLocks noGrp="1"/>
          </p:cNvSpPr>
          <p:nvPr>
            <p:ph type="title"/>
          </p:nvPr>
        </p:nvSpPr>
        <p:spPr/>
        <p:txBody>
          <a:bodyPr/>
          <a:lstStyle/>
          <a:p>
            <a:r>
              <a:rPr lang="en-US" dirty="0" err="1" smtClean="0"/>
              <a:t>NexxusETL</a:t>
            </a:r>
            <a:endParaRPr lang="en-GB" dirty="0"/>
          </a:p>
        </p:txBody>
      </p:sp>
      <p:sp>
        <p:nvSpPr>
          <p:cNvPr id="19" name="Footer Placeholder 2"/>
          <p:cNvSpPr>
            <a:spLocks noGrp="1"/>
          </p:cNvSpPr>
          <p:nvPr>
            <p:ph type="ftr" sz="quarter" idx="12"/>
          </p:nvPr>
        </p:nvSpPr>
        <p:spPr>
          <a:xfrm>
            <a:off x="622300" y="6318250"/>
            <a:ext cx="5727700" cy="365125"/>
          </a:xfrm>
        </p:spPr>
        <p:txBody>
          <a:bodyPr/>
          <a:lstStyle/>
          <a:p>
            <a:r>
              <a:rPr lang="en-GB" smtClean="0"/>
              <a:t>IMS Health Confidential</a:t>
            </a:r>
            <a:endParaRPr lang="en-GB"/>
          </a:p>
        </p:txBody>
      </p:sp>
      <p:pic>
        <p:nvPicPr>
          <p:cNvPr id="6" name="Picture 5"/>
          <p:cNvPicPr/>
          <p:nvPr/>
        </p:nvPicPr>
        <p:blipFill>
          <a:blip r:embed="rId2"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1559169" y="1826842"/>
            <a:ext cx="5568462" cy="3554050"/>
          </a:xfrm>
          <a:prstGeom prst="rect">
            <a:avLst/>
          </a:prstGeom>
          <a:ln>
            <a:solidFill>
              <a:schemeClr val="tx1"/>
            </a:solidFill>
          </a:ln>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06196"/>
            <a:ext cx="8124575" cy="2097782"/>
          </a:xfrm>
        </p:spPr>
        <p:txBody>
          <a:bodyPr/>
          <a:lstStyle/>
          <a:p>
            <a:r>
              <a:rPr lang="en-US" sz="1600" dirty="0" smtClean="0">
                <a:latin typeface="Arial" pitchFamily="34" charset="0"/>
                <a:ea typeface="ＭＳ Ｐゴシック" pitchFamily="34" charset="-128"/>
              </a:rPr>
              <a:t>Open the Scheduler and run the DLS job of your Tenant</a:t>
            </a:r>
          </a:p>
        </p:txBody>
      </p:sp>
      <p:sp>
        <p:nvSpPr>
          <p:cNvPr id="4" name="Title 3"/>
          <p:cNvSpPr>
            <a:spLocks noGrp="1"/>
          </p:cNvSpPr>
          <p:nvPr>
            <p:ph type="title"/>
          </p:nvPr>
        </p:nvSpPr>
        <p:spPr/>
        <p:txBody>
          <a:bodyPr/>
          <a:lstStyle/>
          <a:p>
            <a:r>
              <a:rPr lang="en-GB" dirty="0" err="1" smtClean="0"/>
              <a:t>NexxusETL</a:t>
            </a:r>
            <a:endParaRPr lang="en-GB" dirty="0"/>
          </a:p>
        </p:txBody>
      </p:sp>
      <p:pic>
        <p:nvPicPr>
          <p:cNvPr id="6" name="Picture 2"/>
          <p:cNvPicPr>
            <a:picLocks noChangeAspect="1" noChangeArrowheads="1"/>
          </p:cNvPicPr>
          <p:nvPr/>
        </p:nvPicPr>
        <p:blipFill>
          <a:blip r:embed="rId2" cstate="print"/>
          <a:srcRect l="2458" r="2851"/>
          <a:stretch>
            <a:fillRect/>
          </a:stretch>
        </p:blipFill>
        <p:spPr bwMode="auto">
          <a:xfrm>
            <a:off x="116068" y="2067856"/>
            <a:ext cx="8919411" cy="3161369"/>
          </a:xfrm>
          <a:prstGeom prst="rect">
            <a:avLst/>
          </a:prstGeom>
          <a:ln>
            <a:solidFill>
              <a:schemeClr val="tx1"/>
            </a:solidFill>
          </a:ln>
          <a:effectLst>
            <a:outerShdw blurRad="190500" algn="tl" rotWithShape="0">
              <a:srgbClr val="000000">
                <a:alpha val="70000"/>
              </a:srgbClr>
            </a:outerShdw>
          </a:effectLst>
        </p:spPr>
      </p:pic>
      <p:sp>
        <p:nvSpPr>
          <p:cNvPr id="7" name="Rectangle 6"/>
          <p:cNvSpPr/>
          <p:nvPr/>
        </p:nvSpPr>
        <p:spPr>
          <a:xfrm>
            <a:off x="3129027" y="4135755"/>
            <a:ext cx="822435" cy="143120"/>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p:nvSpPr>
        <p:spPr>
          <a:xfrm>
            <a:off x="3126695" y="3928110"/>
            <a:ext cx="822435" cy="171450"/>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Rectangle à coins arrondis 4"/>
          <p:cNvSpPr>
            <a:spLocks noChangeArrowheads="1"/>
          </p:cNvSpPr>
          <p:nvPr/>
        </p:nvSpPr>
        <p:spPr bwMode="auto">
          <a:xfrm>
            <a:off x="5334000" y="5463387"/>
            <a:ext cx="3431714" cy="578882"/>
          </a:xfrm>
          <a:prstGeom prst="wedgeRoundRectCallout">
            <a:avLst>
              <a:gd name="adj1" fmla="val -73058"/>
              <a:gd name="adj2" fmla="val -59880"/>
              <a:gd name="adj3" fmla="val 16667"/>
            </a:avLst>
          </a:prstGeom>
          <a:solidFill>
            <a:srgbClr val="FFF1C5"/>
          </a:solidFill>
          <a:ln w="12700" algn="ctr">
            <a:solidFill>
              <a:schemeClr val="tx2"/>
            </a:solidFill>
            <a:round/>
            <a:headEnd/>
            <a:tailEnd/>
          </a:ln>
        </p:spPr>
        <p:txBody>
          <a:bodyPr wrap="square" anchor="ctr">
            <a:spAutoFit/>
          </a:bodyPr>
          <a:lstStyle/>
          <a:p>
            <a:pPr algn="ctr">
              <a:buClr>
                <a:srgbClr val="6600CC"/>
              </a:buClr>
              <a:defRPr/>
            </a:pPr>
            <a:r>
              <a:rPr lang="en-GB" sz="1400" dirty="0" smtClean="0">
                <a:cs typeface="Arial" charset="0"/>
                <a:sym typeface="Arial" charset="0"/>
              </a:rPr>
              <a:t>Note that scheduled jobs can be inactivated directly from the Scheduler </a:t>
            </a:r>
            <a:endParaRPr lang="en-GB" sz="1400" dirty="0">
              <a:cs typeface="Arial" charset="0"/>
              <a:sym typeface="Arial" charset="0"/>
            </a:endParaRPr>
          </a:p>
        </p:txBody>
      </p:sp>
      <p:sp>
        <p:nvSpPr>
          <p:cNvPr id="10" name="Footer Placeholder 2"/>
          <p:cNvSpPr>
            <a:spLocks noGrp="1"/>
          </p:cNvSpPr>
          <p:nvPr>
            <p:ph type="ftr" sz="quarter" idx="12"/>
          </p:nvPr>
        </p:nvSpPr>
        <p:spPr>
          <a:xfrm>
            <a:off x="622300" y="6318250"/>
            <a:ext cx="5727700" cy="365125"/>
          </a:xfrm>
        </p:spPr>
        <p:txBody>
          <a:bodyPr/>
          <a:lstStyle/>
          <a:p>
            <a:r>
              <a:rPr lang="en-GB" smtClean="0"/>
              <a:t>IMS Health Confidential</a:t>
            </a:r>
            <a:endParaRPr lang="en-GB"/>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2766" y="1705498"/>
            <a:ext cx="8013248" cy="2332567"/>
          </a:xfrm>
        </p:spPr>
        <p:txBody>
          <a:bodyPr/>
          <a:lstStyle/>
          <a:p>
            <a:r>
              <a:rPr lang="en-US" dirty="0" err="1" smtClean="0"/>
              <a:t>NexxusETL</a:t>
            </a:r>
            <a:endParaRPr lang="en-US" dirty="0" smtClean="0"/>
          </a:p>
          <a:p>
            <a:r>
              <a:rPr lang="en-US" dirty="0" smtClean="0"/>
              <a:t>Loading one single file</a:t>
            </a:r>
            <a:endParaRPr lang="en-US" dirty="0"/>
          </a:p>
        </p:txBody>
      </p:sp>
    </p:spTree>
    <p:extLst>
      <p:ext uri="{BB962C8B-B14F-4D97-AF65-F5344CB8AC3E}">
        <p14:creationId xmlns="" xmlns:p14="http://schemas.microsoft.com/office/powerpoint/2010/main" val="48548171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01" name="Picture 1"/>
          <p:cNvPicPr>
            <a:picLocks noChangeAspect="1" noChangeArrowheads="1"/>
          </p:cNvPicPr>
          <p:nvPr/>
        </p:nvPicPr>
        <p:blipFill>
          <a:blip r:embed="rId2" cstate="print"/>
          <a:srcRect/>
          <a:stretch>
            <a:fillRect/>
          </a:stretch>
        </p:blipFill>
        <p:spPr bwMode="auto">
          <a:xfrm>
            <a:off x="546100" y="1595145"/>
            <a:ext cx="8054922" cy="4357489"/>
          </a:xfrm>
          <a:prstGeom prst="rect">
            <a:avLst/>
          </a:prstGeom>
          <a:noFill/>
          <a:ln w="9525">
            <a:solidFill>
              <a:schemeClr val="tx1"/>
            </a:solidFill>
            <a:miter lim="800000"/>
            <a:headEnd/>
            <a:tailEnd/>
          </a:ln>
        </p:spPr>
      </p:pic>
      <p:sp>
        <p:nvSpPr>
          <p:cNvPr id="2" name="Content Placeholder 1"/>
          <p:cNvSpPr>
            <a:spLocks noGrp="1"/>
          </p:cNvSpPr>
          <p:nvPr>
            <p:ph idx="1"/>
          </p:nvPr>
        </p:nvSpPr>
        <p:spPr>
          <a:xfrm>
            <a:off x="495443" y="1106196"/>
            <a:ext cx="8124575" cy="2097782"/>
          </a:xfrm>
        </p:spPr>
        <p:txBody>
          <a:bodyPr/>
          <a:lstStyle/>
          <a:p>
            <a:r>
              <a:rPr lang="en-US" sz="1600" b="1" dirty="0" smtClean="0">
                <a:latin typeface="Arial" pitchFamily="34" charset="0"/>
                <a:ea typeface="ＭＳ Ｐゴシック" pitchFamily="34" charset="-128"/>
              </a:rPr>
              <a:t>Open the jobs in the ‘Project Explorer’</a:t>
            </a:r>
          </a:p>
          <a:p>
            <a:endParaRPr lang="en-US" sz="1600" dirty="0" smtClean="0">
              <a:latin typeface="Arial" pitchFamily="34" charset="0"/>
              <a:ea typeface="ＭＳ Ｐゴシック" pitchFamily="34" charset="-128"/>
            </a:endParaRPr>
          </a:p>
        </p:txBody>
      </p:sp>
      <p:sp>
        <p:nvSpPr>
          <p:cNvPr id="4" name="Title 3"/>
          <p:cNvSpPr>
            <a:spLocks noGrp="1"/>
          </p:cNvSpPr>
          <p:nvPr>
            <p:ph type="title"/>
          </p:nvPr>
        </p:nvSpPr>
        <p:spPr/>
        <p:txBody>
          <a:bodyPr/>
          <a:lstStyle/>
          <a:p>
            <a:r>
              <a:rPr lang="en-GB" dirty="0" err="1" smtClean="0"/>
              <a:t>NexxusETL</a:t>
            </a:r>
            <a:endParaRPr lang="en-GB" dirty="0"/>
          </a:p>
        </p:txBody>
      </p:sp>
      <p:sp>
        <p:nvSpPr>
          <p:cNvPr id="11" name="Rectangle 10"/>
          <p:cNvSpPr/>
          <p:nvPr/>
        </p:nvSpPr>
        <p:spPr>
          <a:xfrm>
            <a:off x="836441" y="3469639"/>
            <a:ext cx="1692234" cy="2359661"/>
          </a:xfrm>
          <a:prstGeom prst="rect">
            <a:avLst/>
          </a:prstGeom>
          <a:noFill/>
          <a:ln w="38100">
            <a:solidFill>
              <a:schemeClr val="accent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Footer Placeholder 2"/>
          <p:cNvSpPr>
            <a:spLocks noGrp="1"/>
          </p:cNvSpPr>
          <p:nvPr>
            <p:ph type="ftr" sz="quarter" idx="12"/>
          </p:nvPr>
        </p:nvSpPr>
        <p:spPr>
          <a:xfrm>
            <a:off x="622300" y="6318250"/>
            <a:ext cx="5727700" cy="365125"/>
          </a:xfrm>
        </p:spPr>
        <p:txBody>
          <a:bodyPr/>
          <a:lstStyle/>
          <a:p>
            <a:r>
              <a:rPr lang="en-GB" smtClean="0"/>
              <a:t>IMS Health Confidential</a:t>
            </a:r>
            <a:endParaRPr lang="en-GB"/>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06196"/>
            <a:ext cx="8124575" cy="2097782"/>
          </a:xfrm>
        </p:spPr>
        <p:txBody>
          <a:bodyPr/>
          <a:lstStyle/>
          <a:p>
            <a:r>
              <a:rPr lang="en-US" sz="1600" dirty="0" smtClean="0">
                <a:latin typeface="Arial" pitchFamily="34" charset="0"/>
                <a:ea typeface="ＭＳ Ｐゴシック" pitchFamily="34" charset="-128"/>
              </a:rPr>
              <a:t>Select the interface you want to load and upload the file</a:t>
            </a:r>
          </a:p>
          <a:p>
            <a:endParaRPr lang="en-US" sz="1600" b="1" dirty="0" smtClean="0">
              <a:latin typeface="Arial" pitchFamily="34" charset="0"/>
              <a:ea typeface="ＭＳ Ｐゴシック" pitchFamily="34" charset="-128"/>
            </a:endParaRPr>
          </a:p>
          <a:p>
            <a:endParaRPr lang="en-US" sz="1600" dirty="0" smtClean="0">
              <a:latin typeface="Arial" pitchFamily="34" charset="0"/>
              <a:ea typeface="ＭＳ Ｐゴシック" pitchFamily="34" charset="-128"/>
            </a:endParaRPr>
          </a:p>
        </p:txBody>
      </p:sp>
      <p:sp>
        <p:nvSpPr>
          <p:cNvPr id="4" name="Title 3"/>
          <p:cNvSpPr>
            <a:spLocks noGrp="1"/>
          </p:cNvSpPr>
          <p:nvPr>
            <p:ph type="title"/>
          </p:nvPr>
        </p:nvSpPr>
        <p:spPr/>
        <p:txBody>
          <a:bodyPr/>
          <a:lstStyle/>
          <a:p>
            <a:r>
              <a:rPr lang="en-GB" dirty="0" err="1" smtClean="0"/>
              <a:t>NexxusETL</a:t>
            </a:r>
            <a:endParaRPr lang="en-GB" dirty="0"/>
          </a:p>
        </p:txBody>
      </p:sp>
      <p:pic>
        <p:nvPicPr>
          <p:cNvPr id="7" name="Picture 2"/>
          <p:cNvPicPr>
            <a:picLocks noChangeAspect="1" noChangeArrowheads="1"/>
          </p:cNvPicPr>
          <p:nvPr/>
        </p:nvPicPr>
        <p:blipFill>
          <a:blip r:embed="rId2" cstate="print"/>
          <a:srcRect/>
          <a:stretch>
            <a:fillRect/>
          </a:stretch>
        </p:blipFill>
        <p:spPr bwMode="auto">
          <a:xfrm>
            <a:off x="223157" y="1709058"/>
            <a:ext cx="8572500" cy="4534728"/>
          </a:xfrm>
          <a:prstGeom prst="rect">
            <a:avLst/>
          </a:prstGeom>
          <a:ln>
            <a:solidFill>
              <a:schemeClr val="tx1"/>
            </a:solidFill>
          </a:ln>
          <a:effectLst>
            <a:outerShdw blurRad="292100" dist="139700" dir="2700000" algn="tl" rotWithShape="0">
              <a:srgbClr val="333333">
                <a:alpha val="65000"/>
              </a:srgbClr>
            </a:outerShdw>
          </a:effectLst>
        </p:spPr>
      </p:pic>
      <p:sp>
        <p:nvSpPr>
          <p:cNvPr id="8" name="Rectangle 7"/>
          <p:cNvSpPr/>
          <p:nvPr/>
        </p:nvSpPr>
        <p:spPr>
          <a:xfrm>
            <a:off x="914400" y="2329699"/>
            <a:ext cx="837049" cy="236452"/>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Rectangle 8"/>
          <p:cNvSpPr/>
          <p:nvPr/>
        </p:nvSpPr>
        <p:spPr>
          <a:xfrm>
            <a:off x="3352800" y="2447925"/>
            <a:ext cx="790575" cy="665077"/>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Rectangle 11"/>
          <p:cNvSpPr/>
          <p:nvPr/>
        </p:nvSpPr>
        <p:spPr>
          <a:xfrm>
            <a:off x="4638675" y="5949888"/>
            <a:ext cx="895350" cy="228600"/>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Content Placeholder 2"/>
          <p:cNvSpPr txBox="1">
            <a:spLocks/>
          </p:cNvSpPr>
          <p:nvPr/>
        </p:nvSpPr>
        <p:spPr bwMode="auto">
          <a:xfrm>
            <a:off x="478416" y="2211344"/>
            <a:ext cx="253858" cy="611982"/>
          </a:xfrm>
          <a:prstGeom prst="rect">
            <a:avLst/>
          </a:prstGeom>
          <a:noFill/>
          <a:ln>
            <a:miter lim="800000"/>
            <a:headEnd/>
            <a:tailEnd/>
          </a:ln>
        </p:spPr>
        <p:txBody>
          <a:bodyPr vert="horz" lIns="0" tIns="0" rIns="0" bIns="0" rtlCol="0">
            <a:noAutofit/>
          </a:bodyPr>
          <a:lstStyle/>
          <a:p>
            <a:pPr marL="137160" marR="0" lvl="0" indent="-13716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kumimoji="0" lang="en-US" sz="2000" b="0" i="0" u="none" strike="noStrike" kern="1200" cap="none" spc="0" normalizeH="0" baseline="0" noProof="0" smtClean="0">
                <a:ln>
                  <a:noFill/>
                </a:ln>
                <a:solidFill>
                  <a:schemeClr val="accent6"/>
                </a:solidFill>
                <a:effectLst/>
                <a:uLnTx/>
                <a:uFillTx/>
                <a:latin typeface="Arial" pitchFamily="34" charset="0"/>
                <a:ea typeface="ＭＳ Ｐゴシック" pitchFamily="34" charset="-128"/>
                <a:cs typeface="Arial"/>
              </a:rPr>
              <a:t>1</a:t>
            </a:r>
            <a:endParaRPr kumimoji="0" lang="en-US" sz="2000" b="0" i="0" u="none" strike="noStrike" kern="1200" cap="none" spc="0" normalizeH="0" baseline="0" noProof="0" dirty="0" smtClean="0">
              <a:ln>
                <a:noFill/>
              </a:ln>
              <a:solidFill>
                <a:schemeClr val="accent6"/>
              </a:solidFill>
              <a:effectLst/>
              <a:uLnTx/>
              <a:uFillTx/>
              <a:latin typeface="Arial" pitchFamily="34" charset="0"/>
              <a:ea typeface="ＭＳ Ｐゴシック" pitchFamily="34" charset="-128"/>
              <a:cs typeface="Arial"/>
            </a:endParaRPr>
          </a:p>
        </p:txBody>
      </p:sp>
      <p:sp>
        <p:nvSpPr>
          <p:cNvPr id="14" name="Content Placeholder 2"/>
          <p:cNvSpPr txBox="1">
            <a:spLocks/>
          </p:cNvSpPr>
          <p:nvPr/>
        </p:nvSpPr>
        <p:spPr bwMode="auto">
          <a:xfrm>
            <a:off x="3013216" y="2208127"/>
            <a:ext cx="434833" cy="419100"/>
          </a:xfrm>
          <a:prstGeom prst="rect">
            <a:avLst/>
          </a:prstGeom>
          <a:noFill/>
          <a:ln>
            <a:miter lim="800000"/>
            <a:headEnd/>
            <a:tailEnd/>
          </a:ln>
        </p:spPr>
        <p:txBody>
          <a:bodyPr vert="horz" lIns="0" tIns="0" rIns="0" bIns="0" rtlCol="0">
            <a:noAutofit/>
          </a:bodyPr>
          <a:lstStyle/>
          <a:p>
            <a:pPr marL="137160" marR="0" lvl="0" indent="-13716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kumimoji="0" lang="en-US" sz="2000" b="0" i="0" u="none" strike="noStrike" kern="1200" cap="none" spc="0" normalizeH="0" baseline="0" noProof="0" smtClean="0">
                <a:ln>
                  <a:noFill/>
                </a:ln>
                <a:solidFill>
                  <a:schemeClr val="accent6"/>
                </a:solidFill>
                <a:effectLst/>
                <a:uLnTx/>
                <a:uFillTx/>
                <a:latin typeface="Arial" pitchFamily="34" charset="0"/>
                <a:ea typeface="ＭＳ Ｐゴシック" pitchFamily="34" charset="-128"/>
                <a:cs typeface="Arial"/>
              </a:rPr>
              <a:t>2</a:t>
            </a:r>
            <a:endParaRPr kumimoji="0" lang="en-US" sz="2000" b="0" i="0" u="none" strike="noStrike" kern="1200" cap="none" spc="0" normalizeH="0" baseline="0" noProof="0" dirty="0" smtClean="0">
              <a:ln>
                <a:noFill/>
              </a:ln>
              <a:solidFill>
                <a:schemeClr val="accent6"/>
              </a:solidFill>
              <a:effectLst/>
              <a:uLnTx/>
              <a:uFillTx/>
              <a:latin typeface="Arial" pitchFamily="34" charset="0"/>
              <a:ea typeface="ＭＳ Ｐゴシック" pitchFamily="34" charset="-128"/>
              <a:cs typeface="Arial"/>
            </a:endParaRPr>
          </a:p>
        </p:txBody>
      </p:sp>
      <p:sp>
        <p:nvSpPr>
          <p:cNvPr id="15" name="Content Placeholder 2"/>
          <p:cNvSpPr txBox="1">
            <a:spLocks/>
          </p:cNvSpPr>
          <p:nvPr/>
        </p:nvSpPr>
        <p:spPr bwMode="auto">
          <a:xfrm>
            <a:off x="4318141" y="5859688"/>
            <a:ext cx="415783" cy="347375"/>
          </a:xfrm>
          <a:prstGeom prst="rect">
            <a:avLst/>
          </a:prstGeom>
          <a:noFill/>
          <a:ln>
            <a:miter lim="800000"/>
            <a:headEnd/>
            <a:tailEnd/>
          </a:ln>
        </p:spPr>
        <p:txBody>
          <a:bodyPr vert="horz" lIns="0" tIns="0" rIns="0" bIns="0" rtlCol="0">
            <a:noAutofit/>
          </a:bodyPr>
          <a:lstStyle/>
          <a:p>
            <a:pPr marL="137160" marR="0" lvl="0" indent="-13716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kumimoji="0" lang="en-US" sz="2000" b="0" i="0" u="none" strike="noStrike" kern="1200" cap="none" spc="0" normalizeH="0" baseline="0" noProof="0" smtClean="0">
                <a:ln>
                  <a:noFill/>
                </a:ln>
                <a:solidFill>
                  <a:schemeClr val="accent6"/>
                </a:solidFill>
                <a:effectLst/>
                <a:uLnTx/>
                <a:uFillTx/>
                <a:latin typeface="Arial" pitchFamily="34" charset="0"/>
                <a:ea typeface="ＭＳ Ｐゴシック" pitchFamily="34" charset="-128"/>
                <a:cs typeface="Arial"/>
              </a:rPr>
              <a:t>3</a:t>
            </a:r>
            <a:endParaRPr kumimoji="0" lang="en-US" sz="2000" b="0" i="0" u="none" strike="noStrike" kern="1200" cap="none" spc="0" normalizeH="0" baseline="0" noProof="0" dirty="0" smtClean="0">
              <a:ln>
                <a:noFill/>
              </a:ln>
              <a:solidFill>
                <a:schemeClr val="accent6"/>
              </a:solidFill>
              <a:effectLst/>
              <a:uLnTx/>
              <a:uFillTx/>
              <a:latin typeface="Arial" pitchFamily="34" charset="0"/>
              <a:ea typeface="ＭＳ Ｐゴシック" pitchFamily="34" charset="-128"/>
              <a:cs typeface="Arial"/>
            </a:endParaRPr>
          </a:p>
        </p:txBody>
      </p:sp>
      <p:sp>
        <p:nvSpPr>
          <p:cNvPr id="16" name="Footer Placeholder 2"/>
          <p:cNvSpPr>
            <a:spLocks noGrp="1"/>
          </p:cNvSpPr>
          <p:nvPr>
            <p:ph type="ftr" sz="quarter" idx="12"/>
          </p:nvPr>
        </p:nvSpPr>
        <p:spPr>
          <a:xfrm>
            <a:off x="622300" y="6318250"/>
            <a:ext cx="5727700" cy="365125"/>
          </a:xfrm>
        </p:spPr>
        <p:txBody>
          <a:bodyPr/>
          <a:lstStyle/>
          <a:p>
            <a:r>
              <a:rPr lang="en-GB" smtClean="0"/>
              <a:t>IMS Health Confidential</a:t>
            </a:r>
            <a:endParaRPr lang="en-GB"/>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06196"/>
            <a:ext cx="8124575" cy="2097782"/>
          </a:xfrm>
        </p:spPr>
        <p:txBody>
          <a:bodyPr/>
          <a:lstStyle/>
          <a:p>
            <a:r>
              <a:rPr lang="en-US" sz="1600" dirty="0" smtClean="0">
                <a:latin typeface="Arial" pitchFamily="34" charset="0"/>
                <a:ea typeface="ＭＳ Ｐゴシック" pitchFamily="34" charset="-128"/>
              </a:rPr>
              <a:t>Select the file from the local machine then click on “Upload”</a:t>
            </a:r>
          </a:p>
          <a:p>
            <a:endParaRPr lang="en-US" sz="1600" dirty="0" smtClean="0">
              <a:latin typeface="Arial" pitchFamily="34" charset="0"/>
              <a:ea typeface="ＭＳ Ｐゴシック" pitchFamily="34" charset="-128"/>
            </a:endParaRPr>
          </a:p>
          <a:p>
            <a:endParaRPr lang="en-US" sz="1600" b="1" dirty="0" smtClean="0">
              <a:latin typeface="Arial" pitchFamily="34" charset="0"/>
              <a:ea typeface="ＭＳ Ｐゴシック" pitchFamily="34" charset="-128"/>
            </a:endParaRPr>
          </a:p>
          <a:p>
            <a:endParaRPr lang="en-US" sz="1600" dirty="0" smtClean="0">
              <a:latin typeface="Arial" pitchFamily="34" charset="0"/>
              <a:ea typeface="ＭＳ Ｐゴシック" pitchFamily="34" charset="-128"/>
            </a:endParaRPr>
          </a:p>
        </p:txBody>
      </p:sp>
      <p:sp>
        <p:nvSpPr>
          <p:cNvPr id="4" name="Title 3"/>
          <p:cNvSpPr>
            <a:spLocks noGrp="1"/>
          </p:cNvSpPr>
          <p:nvPr>
            <p:ph type="title"/>
          </p:nvPr>
        </p:nvSpPr>
        <p:spPr/>
        <p:txBody>
          <a:bodyPr/>
          <a:lstStyle/>
          <a:p>
            <a:r>
              <a:rPr lang="en-GB" dirty="0" err="1" smtClean="0"/>
              <a:t>NexxusETL</a:t>
            </a:r>
            <a:endParaRPr lang="en-GB" dirty="0"/>
          </a:p>
        </p:txBody>
      </p:sp>
      <p:pic>
        <p:nvPicPr>
          <p:cNvPr id="16" name="Picture 2"/>
          <p:cNvPicPr>
            <a:picLocks noChangeAspect="1" noChangeArrowheads="1"/>
          </p:cNvPicPr>
          <p:nvPr/>
        </p:nvPicPr>
        <p:blipFill>
          <a:blip r:embed="rId2" cstate="print"/>
          <a:srcRect l="1112" t="340" r="865" b="817"/>
          <a:stretch>
            <a:fillRect/>
          </a:stretch>
        </p:blipFill>
        <p:spPr bwMode="auto">
          <a:xfrm>
            <a:off x="1137138" y="1805354"/>
            <a:ext cx="6201508" cy="4255477"/>
          </a:xfrm>
          <a:prstGeom prst="rect">
            <a:avLst/>
          </a:prstGeom>
          <a:ln>
            <a:solidFill>
              <a:schemeClr val="tx1"/>
            </a:solidFill>
          </a:ln>
          <a:effectLst>
            <a:outerShdw blurRad="292100" dist="139700" dir="2700000" algn="tl" rotWithShape="0">
              <a:srgbClr val="333333">
                <a:alpha val="65000"/>
              </a:srgbClr>
            </a:outerShdw>
          </a:effectLst>
        </p:spPr>
      </p:pic>
      <p:sp>
        <p:nvSpPr>
          <p:cNvPr id="17" name="Rectangle 16"/>
          <p:cNvSpPr/>
          <p:nvPr/>
        </p:nvSpPr>
        <p:spPr>
          <a:xfrm>
            <a:off x="6036773" y="5697416"/>
            <a:ext cx="987425" cy="330200"/>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Rectangle 17"/>
          <p:cNvSpPr/>
          <p:nvPr/>
        </p:nvSpPr>
        <p:spPr>
          <a:xfrm>
            <a:off x="1295400" y="2133600"/>
            <a:ext cx="1419225" cy="355600"/>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Footer Placeholder 2"/>
          <p:cNvSpPr>
            <a:spLocks noGrp="1"/>
          </p:cNvSpPr>
          <p:nvPr>
            <p:ph type="ftr" sz="quarter" idx="12"/>
          </p:nvPr>
        </p:nvSpPr>
        <p:spPr>
          <a:xfrm>
            <a:off x="622300" y="6318250"/>
            <a:ext cx="5727700" cy="365125"/>
          </a:xfrm>
        </p:spPr>
        <p:txBody>
          <a:bodyPr/>
          <a:lstStyle/>
          <a:p>
            <a:r>
              <a:rPr lang="en-GB" smtClean="0"/>
              <a:t>IMS Health Confidential</a:t>
            </a:r>
            <a:endParaRPr lang="en-GB"/>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06196"/>
            <a:ext cx="8124575" cy="2097782"/>
          </a:xfrm>
        </p:spPr>
        <p:txBody>
          <a:bodyPr/>
          <a:lstStyle/>
          <a:p>
            <a:r>
              <a:rPr lang="en-US" sz="1600" dirty="0" smtClean="0">
                <a:latin typeface="Arial" pitchFamily="34" charset="0"/>
                <a:ea typeface="ＭＳ Ｐゴシック" pitchFamily="34" charset="-128"/>
              </a:rPr>
              <a:t>It is possible to preview the data loading file</a:t>
            </a:r>
          </a:p>
          <a:p>
            <a:endParaRPr lang="en-US" sz="1600" dirty="0" smtClean="0">
              <a:latin typeface="Arial" pitchFamily="34" charset="0"/>
              <a:ea typeface="ＭＳ Ｐゴシック" pitchFamily="34" charset="-128"/>
            </a:endParaRPr>
          </a:p>
          <a:p>
            <a:endParaRPr lang="en-US" sz="1600" b="1" dirty="0" smtClean="0">
              <a:latin typeface="Arial" pitchFamily="34" charset="0"/>
              <a:ea typeface="ＭＳ Ｐゴシック" pitchFamily="34" charset="-128"/>
            </a:endParaRPr>
          </a:p>
          <a:p>
            <a:endParaRPr lang="en-US" sz="1600" dirty="0" smtClean="0">
              <a:latin typeface="Arial" pitchFamily="34" charset="0"/>
              <a:ea typeface="ＭＳ Ｐゴシック" pitchFamily="34" charset="-128"/>
            </a:endParaRPr>
          </a:p>
        </p:txBody>
      </p:sp>
      <p:sp>
        <p:nvSpPr>
          <p:cNvPr id="4" name="Title 3"/>
          <p:cNvSpPr>
            <a:spLocks noGrp="1"/>
          </p:cNvSpPr>
          <p:nvPr>
            <p:ph type="title"/>
          </p:nvPr>
        </p:nvSpPr>
        <p:spPr/>
        <p:txBody>
          <a:bodyPr/>
          <a:lstStyle/>
          <a:p>
            <a:r>
              <a:rPr lang="en-GB" dirty="0" err="1" smtClean="0"/>
              <a:t>NexxusETL</a:t>
            </a:r>
            <a:endParaRPr lang="en-GB" dirty="0"/>
          </a:p>
        </p:txBody>
      </p:sp>
      <p:pic>
        <p:nvPicPr>
          <p:cNvPr id="8" name="Picture 2"/>
          <p:cNvPicPr>
            <a:picLocks noChangeAspect="1" noChangeArrowheads="1"/>
          </p:cNvPicPr>
          <p:nvPr/>
        </p:nvPicPr>
        <p:blipFill>
          <a:blip r:embed="rId2" cstate="print"/>
          <a:srcRect/>
          <a:stretch>
            <a:fillRect/>
          </a:stretch>
        </p:blipFill>
        <p:spPr bwMode="auto">
          <a:xfrm>
            <a:off x="117231" y="2177929"/>
            <a:ext cx="8874369" cy="2521199"/>
          </a:xfrm>
          <a:prstGeom prst="rect">
            <a:avLst/>
          </a:prstGeom>
          <a:ln>
            <a:solidFill>
              <a:schemeClr val="tx1"/>
            </a:solidFill>
          </a:ln>
          <a:effectLst>
            <a:outerShdw blurRad="292100" dist="139700" dir="2700000" algn="tl" rotWithShape="0">
              <a:srgbClr val="333333">
                <a:alpha val="65000"/>
              </a:srgbClr>
            </a:outerShdw>
          </a:effectLst>
        </p:spPr>
      </p:pic>
      <p:sp>
        <p:nvSpPr>
          <p:cNvPr id="9" name="Rectangle 8"/>
          <p:cNvSpPr/>
          <p:nvPr/>
        </p:nvSpPr>
        <p:spPr>
          <a:xfrm>
            <a:off x="668215" y="2629633"/>
            <a:ext cx="703314" cy="263404"/>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Footer Placeholder 2"/>
          <p:cNvSpPr>
            <a:spLocks noGrp="1"/>
          </p:cNvSpPr>
          <p:nvPr>
            <p:ph type="ftr" sz="quarter" idx="12"/>
          </p:nvPr>
        </p:nvSpPr>
        <p:spPr>
          <a:xfrm>
            <a:off x="622300" y="6318250"/>
            <a:ext cx="5727700" cy="365125"/>
          </a:xfrm>
        </p:spPr>
        <p:txBody>
          <a:bodyPr/>
          <a:lstStyle/>
          <a:p>
            <a:r>
              <a:rPr lang="en-GB" smtClean="0"/>
              <a:t>IMS Health Confidential</a:t>
            </a:r>
            <a:endParaRPr lang="en-GB"/>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06196"/>
            <a:ext cx="8124575" cy="2097782"/>
          </a:xfrm>
        </p:spPr>
        <p:txBody>
          <a:bodyPr/>
          <a:lstStyle/>
          <a:p>
            <a:r>
              <a:rPr lang="en-US" sz="1600" dirty="0" smtClean="0">
                <a:latin typeface="Arial" pitchFamily="34" charset="0"/>
                <a:ea typeface="ＭＳ Ｐゴシック" pitchFamily="34" charset="-128"/>
              </a:rPr>
              <a:t>Run the job</a:t>
            </a:r>
          </a:p>
          <a:p>
            <a:endParaRPr lang="en-US" sz="1600" b="1" dirty="0" smtClean="0">
              <a:latin typeface="Arial" pitchFamily="34" charset="0"/>
              <a:ea typeface="ＭＳ Ｐゴシック" pitchFamily="34" charset="-128"/>
            </a:endParaRPr>
          </a:p>
          <a:p>
            <a:endParaRPr lang="en-US" sz="1600" dirty="0" smtClean="0">
              <a:latin typeface="Arial" pitchFamily="34" charset="0"/>
              <a:ea typeface="ＭＳ Ｐゴシック" pitchFamily="34" charset="-128"/>
            </a:endParaRPr>
          </a:p>
        </p:txBody>
      </p:sp>
      <p:sp>
        <p:nvSpPr>
          <p:cNvPr id="4" name="Title 3"/>
          <p:cNvSpPr>
            <a:spLocks noGrp="1"/>
          </p:cNvSpPr>
          <p:nvPr>
            <p:ph type="title"/>
          </p:nvPr>
        </p:nvSpPr>
        <p:spPr/>
        <p:txBody>
          <a:bodyPr/>
          <a:lstStyle/>
          <a:p>
            <a:r>
              <a:rPr lang="en-GB" dirty="0" err="1" smtClean="0"/>
              <a:t>NexxusETL</a:t>
            </a:r>
            <a:endParaRPr lang="en-GB" dirty="0"/>
          </a:p>
        </p:txBody>
      </p:sp>
      <p:pic>
        <p:nvPicPr>
          <p:cNvPr id="7" name="Picture 2"/>
          <p:cNvPicPr>
            <a:picLocks noChangeAspect="1" noChangeArrowheads="1"/>
          </p:cNvPicPr>
          <p:nvPr/>
        </p:nvPicPr>
        <p:blipFill>
          <a:blip r:embed="rId2" cstate="print"/>
          <a:srcRect r="25504"/>
          <a:stretch>
            <a:fillRect/>
          </a:stretch>
        </p:blipFill>
        <p:spPr bwMode="auto">
          <a:xfrm>
            <a:off x="199292" y="1828801"/>
            <a:ext cx="8784968" cy="3638550"/>
          </a:xfrm>
          <a:prstGeom prst="rect">
            <a:avLst/>
          </a:prstGeom>
          <a:ln>
            <a:solidFill>
              <a:schemeClr val="tx1"/>
            </a:solidFill>
          </a:ln>
          <a:effectLst>
            <a:outerShdw blurRad="292100" dist="139700" dir="2700000" algn="tl" rotWithShape="0">
              <a:srgbClr val="333333">
                <a:alpha val="65000"/>
              </a:srgbClr>
            </a:outerShdw>
          </a:effectLst>
        </p:spPr>
      </p:pic>
      <p:sp>
        <p:nvSpPr>
          <p:cNvPr id="10" name="Rectangle 9"/>
          <p:cNvSpPr/>
          <p:nvPr/>
        </p:nvSpPr>
        <p:spPr>
          <a:xfrm>
            <a:off x="5802923" y="4232031"/>
            <a:ext cx="553496" cy="221191"/>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Rectangle 10"/>
          <p:cNvSpPr/>
          <p:nvPr/>
        </p:nvSpPr>
        <p:spPr>
          <a:xfrm>
            <a:off x="889223" y="2488975"/>
            <a:ext cx="930365" cy="237562"/>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 name="Footer Placeholder 2"/>
          <p:cNvSpPr>
            <a:spLocks noGrp="1"/>
          </p:cNvSpPr>
          <p:nvPr>
            <p:ph type="ftr" sz="quarter" idx="12"/>
          </p:nvPr>
        </p:nvSpPr>
        <p:spPr>
          <a:xfrm>
            <a:off x="622300" y="6318250"/>
            <a:ext cx="5727700" cy="365125"/>
          </a:xfrm>
        </p:spPr>
        <p:txBody>
          <a:bodyPr/>
          <a:lstStyle/>
          <a:p>
            <a:r>
              <a:rPr lang="en-GB" smtClean="0"/>
              <a:t>IMS Health Confidential</a:t>
            </a:r>
            <a:endParaRPr lang="en-GB"/>
          </a:p>
        </p:txBody>
      </p:sp>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06196"/>
            <a:ext cx="8124575" cy="2097782"/>
          </a:xfrm>
        </p:spPr>
        <p:txBody>
          <a:bodyPr/>
          <a:lstStyle/>
          <a:p>
            <a:r>
              <a:rPr lang="en-US" sz="1600" dirty="0" smtClean="0">
                <a:latin typeface="Arial" pitchFamily="34" charset="0"/>
                <a:ea typeface="ＭＳ Ｐゴシック" pitchFamily="34" charset="-128"/>
              </a:rPr>
              <a:t>To follow up the jobs activity: Go to “Logger” tab then “Progress”</a:t>
            </a:r>
          </a:p>
          <a:p>
            <a:endParaRPr lang="en-US" sz="1600" b="1" dirty="0" smtClean="0">
              <a:latin typeface="Arial" pitchFamily="34" charset="0"/>
              <a:ea typeface="ＭＳ Ｐゴシック" pitchFamily="34" charset="-128"/>
            </a:endParaRPr>
          </a:p>
          <a:p>
            <a:endParaRPr lang="en-US" sz="1600" dirty="0" smtClean="0">
              <a:latin typeface="Arial" pitchFamily="34" charset="0"/>
              <a:ea typeface="ＭＳ Ｐゴシック" pitchFamily="34" charset="-128"/>
            </a:endParaRPr>
          </a:p>
        </p:txBody>
      </p:sp>
      <p:sp>
        <p:nvSpPr>
          <p:cNvPr id="4" name="Title 3"/>
          <p:cNvSpPr>
            <a:spLocks noGrp="1"/>
          </p:cNvSpPr>
          <p:nvPr>
            <p:ph type="title"/>
          </p:nvPr>
        </p:nvSpPr>
        <p:spPr/>
        <p:txBody>
          <a:bodyPr/>
          <a:lstStyle/>
          <a:p>
            <a:r>
              <a:rPr lang="en-GB" dirty="0" err="1" smtClean="0"/>
              <a:t>NexxusETL</a:t>
            </a:r>
            <a:endParaRPr lang="en-GB" dirty="0"/>
          </a:p>
        </p:txBody>
      </p:sp>
      <p:pic>
        <p:nvPicPr>
          <p:cNvPr id="8" name="Picture 2"/>
          <p:cNvPicPr>
            <a:picLocks noChangeAspect="1" noChangeArrowheads="1"/>
          </p:cNvPicPr>
          <p:nvPr/>
        </p:nvPicPr>
        <p:blipFill>
          <a:blip r:embed="rId2" cstate="print"/>
          <a:srcRect/>
          <a:stretch>
            <a:fillRect/>
          </a:stretch>
        </p:blipFill>
        <p:spPr bwMode="auto">
          <a:xfrm>
            <a:off x="454939" y="1465725"/>
            <a:ext cx="8079461" cy="2816893"/>
          </a:xfrm>
          <a:prstGeom prst="rect">
            <a:avLst/>
          </a:prstGeom>
          <a:ln>
            <a:solidFill>
              <a:schemeClr val="tx1"/>
            </a:solidFill>
          </a:ln>
          <a:effectLst>
            <a:outerShdw blurRad="292100" dist="139700" dir="2700000" algn="tl" rotWithShape="0">
              <a:srgbClr val="333333">
                <a:alpha val="65000"/>
              </a:srgbClr>
            </a:outerShdw>
          </a:effectLst>
        </p:spPr>
      </p:pic>
      <p:sp>
        <p:nvSpPr>
          <p:cNvPr id="9" name="Rectangle 8"/>
          <p:cNvSpPr/>
          <p:nvPr/>
        </p:nvSpPr>
        <p:spPr>
          <a:xfrm>
            <a:off x="1197317" y="1494884"/>
            <a:ext cx="605239" cy="284170"/>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 name="Rectangle 12"/>
          <p:cNvSpPr/>
          <p:nvPr/>
        </p:nvSpPr>
        <p:spPr>
          <a:xfrm>
            <a:off x="683568" y="3861048"/>
            <a:ext cx="4337345" cy="313788"/>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Rectangle 15"/>
          <p:cNvSpPr/>
          <p:nvPr/>
        </p:nvSpPr>
        <p:spPr>
          <a:xfrm>
            <a:off x="611560" y="1916831"/>
            <a:ext cx="720080" cy="275855"/>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Footer Placeholder 2"/>
          <p:cNvSpPr>
            <a:spLocks noGrp="1"/>
          </p:cNvSpPr>
          <p:nvPr>
            <p:ph type="ftr" sz="quarter" idx="12"/>
          </p:nvPr>
        </p:nvSpPr>
        <p:spPr>
          <a:xfrm>
            <a:off x="622300" y="6318250"/>
            <a:ext cx="5727700" cy="365125"/>
          </a:xfrm>
        </p:spPr>
        <p:txBody>
          <a:bodyPr/>
          <a:lstStyle/>
          <a:p>
            <a:r>
              <a:rPr lang="en-GB" dirty="0" smtClean="0"/>
              <a:t>IMS Health Confidential</a:t>
            </a:r>
            <a:endParaRPr lang="en-GB" dirty="0"/>
          </a:p>
        </p:txBody>
      </p:sp>
      <p:sp>
        <p:nvSpPr>
          <p:cNvPr id="12" name="Rectangle à coins arrondis 4"/>
          <p:cNvSpPr>
            <a:spLocks noChangeArrowheads="1"/>
          </p:cNvSpPr>
          <p:nvPr/>
        </p:nvSpPr>
        <p:spPr bwMode="auto">
          <a:xfrm>
            <a:off x="653755" y="4393919"/>
            <a:ext cx="5171327" cy="1940957"/>
          </a:xfrm>
          <a:prstGeom prst="wedgeRoundRectCallout">
            <a:avLst>
              <a:gd name="adj1" fmla="val 26481"/>
              <a:gd name="adj2" fmla="val -62699"/>
              <a:gd name="adj3" fmla="val 16667"/>
            </a:avLst>
          </a:prstGeom>
          <a:solidFill>
            <a:srgbClr val="FFF1C5"/>
          </a:solidFill>
          <a:ln w="12700" algn="ctr">
            <a:solidFill>
              <a:schemeClr val="tx2"/>
            </a:solidFill>
            <a:round/>
            <a:headEnd/>
            <a:tailEnd/>
          </a:ln>
        </p:spPr>
        <p:txBody>
          <a:bodyPr wrap="square" anchor="ctr">
            <a:spAutoFit/>
          </a:bodyPr>
          <a:lstStyle/>
          <a:p>
            <a:pPr>
              <a:buClr>
                <a:srgbClr val="6600CC"/>
              </a:buClr>
              <a:defRPr/>
            </a:pPr>
            <a:r>
              <a:rPr lang="en-US" sz="1200" b="1" dirty="0" smtClean="0">
                <a:cs typeface="Arial" charset="0"/>
                <a:sym typeface="Arial" charset="0"/>
              </a:rPr>
              <a:t>REDUNDANT</a:t>
            </a:r>
            <a:r>
              <a:rPr lang="en-US" sz="1200" dirty="0" smtClean="0">
                <a:cs typeface="Arial" charset="0"/>
                <a:sym typeface="Arial" charset="0"/>
              </a:rPr>
              <a:t> = Job was submitted at minimum a second time and therefore will not be executed.</a:t>
            </a:r>
          </a:p>
          <a:p>
            <a:pPr>
              <a:buClr>
                <a:srgbClr val="6600CC"/>
              </a:buClr>
              <a:defRPr/>
            </a:pPr>
            <a:r>
              <a:rPr lang="en-US" sz="1200" b="1" dirty="0" smtClean="0">
                <a:cs typeface="Arial" charset="0"/>
                <a:sym typeface="Arial" charset="0"/>
              </a:rPr>
              <a:t>DISPATCHED</a:t>
            </a:r>
            <a:r>
              <a:rPr lang="en-US" sz="1200" dirty="0" smtClean="0">
                <a:cs typeface="Arial" charset="0"/>
                <a:sym typeface="Arial" charset="0"/>
              </a:rPr>
              <a:t> = Service Main thread has dispatched pending job to worker thread. </a:t>
            </a:r>
          </a:p>
          <a:p>
            <a:pPr>
              <a:buClr>
                <a:srgbClr val="6600CC"/>
              </a:buClr>
              <a:defRPr/>
            </a:pPr>
            <a:r>
              <a:rPr lang="en-US" sz="1200" b="1" dirty="0" smtClean="0">
                <a:cs typeface="Arial" charset="0"/>
                <a:sym typeface="Arial" charset="0"/>
              </a:rPr>
              <a:t>PROCESSING</a:t>
            </a:r>
            <a:r>
              <a:rPr lang="en-US" sz="1200" dirty="0" smtClean="0">
                <a:cs typeface="Arial" charset="0"/>
                <a:sym typeface="Arial" charset="0"/>
              </a:rPr>
              <a:t> = Job is being processed.</a:t>
            </a:r>
          </a:p>
          <a:p>
            <a:pPr>
              <a:buClr>
                <a:srgbClr val="6600CC"/>
              </a:buClr>
              <a:defRPr/>
            </a:pPr>
            <a:r>
              <a:rPr lang="en-US" sz="1200" b="1" dirty="0" smtClean="0">
                <a:cs typeface="Arial" charset="0"/>
                <a:sym typeface="Arial" charset="0"/>
              </a:rPr>
              <a:t>PENDING</a:t>
            </a:r>
            <a:r>
              <a:rPr lang="en-US" sz="1200" dirty="0" smtClean="0">
                <a:cs typeface="Arial" charset="0"/>
                <a:sym typeface="Arial" charset="0"/>
              </a:rPr>
              <a:t> = Job is waiting for processing.</a:t>
            </a:r>
          </a:p>
          <a:p>
            <a:pPr>
              <a:buClr>
                <a:srgbClr val="6600CC"/>
              </a:buClr>
              <a:defRPr/>
            </a:pPr>
            <a:r>
              <a:rPr lang="en-US" sz="1200" b="1" dirty="0" smtClean="0">
                <a:cs typeface="Arial" charset="0"/>
                <a:sym typeface="Arial" charset="0"/>
              </a:rPr>
              <a:t>DONE</a:t>
            </a:r>
            <a:r>
              <a:rPr lang="en-US" sz="1200" dirty="0" smtClean="0">
                <a:cs typeface="Arial" charset="0"/>
                <a:sym typeface="Arial" charset="0"/>
              </a:rPr>
              <a:t> = Job was processed.</a:t>
            </a:r>
          </a:p>
          <a:p>
            <a:pPr>
              <a:buClr>
                <a:srgbClr val="6600CC"/>
              </a:buClr>
              <a:defRPr/>
            </a:pPr>
            <a:r>
              <a:rPr lang="en-US" sz="1200" b="1" dirty="0" smtClean="0">
                <a:cs typeface="Arial" charset="0"/>
                <a:sym typeface="Arial" charset="0"/>
              </a:rPr>
              <a:t>ABORTED</a:t>
            </a:r>
            <a:r>
              <a:rPr lang="en-US" sz="1200" dirty="0" smtClean="0">
                <a:cs typeface="Arial" charset="0"/>
                <a:sym typeface="Arial" charset="0"/>
              </a:rPr>
              <a:t> = All phases of the job were aborted. This occurs for fatal errors like lost </a:t>
            </a:r>
            <a:r>
              <a:rPr lang="en-US" sz="1200" dirty="0" smtClean="0">
                <a:cs typeface="Arial" charset="0"/>
                <a:sym typeface="Arial" charset="0"/>
              </a:rPr>
              <a:t>database </a:t>
            </a:r>
            <a:r>
              <a:rPr lang="en-US" sz="1200" dirty="0" smtClean="0">
                <a:cs typeface="Arial" charset="0"/>
                <a:sym typeface="Arial" charset="0"/>
              </a:rPr>
              <a:t>connection.</a:t>
            </a: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p:cNvPicPr/>
          <p:nvPr/>
        </p:nvPicPr>
        <p:blipFill>
          <a:blip r:embed="rId4"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tretch>
            <a:fillRect/>
          </a:stretch>
        </p:blipFill>
        <p:spPr>
          <a:xfrm>
            <a:off x="61790" y="1069412"/>
            <a:ext cx="2822130" cy="1823755"/>
          </a:xfrm>
          <a:prstGeom prst="rect">
            <a:avLst/>
          </a:prstGeom>
          <a:ln>
            <a:solidFill>
              <a:schemeClr val="tx1"/>
            </a:solidFill>
          </a:ln>
        </p:spPr>
      </p:pic>
      <p:pic>
        <p:nvPicPr>
          <p:cNvPr id="3" name="Image 2" descr="cid:image001.jpg@01D0829F.882A2A20"/>
          <p:cNvPicPr>
            <a:picLocks noChangeAspect="1" noChangeArrowheads="1"/>
          </p:cNvPicPr>
          <p:nvPr/>
        </p:nvPicPr>
        <p:blipFill>
          <a:blip r:embed="rId5" cstate="print"/>
          <a:srcRect l="20269" r="48376"/>
          <a:stretch>
            <a:fillRect/>
          </a:stretch>
        </p:blipFill>
        <p:spPr bwMode="auto">
          <a:xfrm>
            <a:off x="7174846" y="331830"/>
            <a:ext cx="1540596" cy="821613"/>
          </a:xfrm>
          <a:prstGeom prst="rect">
            <a:avLst/>
          </a:prstGeom>
          <a:noFill/>
          <a:ln w="9525">
            <a:noFill/>
            <a:miter lim="800000"/>
            <a:headEnd/>
            <a:tailEnd/>
          </a:ln>
        </p:spPr>
      </p:pic>
      <p:graphicFrame>
        <p:nvGraphicFramePr>
          <p:cNvPr id="2" name="Object 1" hidden="1"/>
          <p:cNvGraphicFramePr>
            <a:graphicFrameLocks noChangeAspect="1"/>
          </p:cNvGraphicFramePr>
          <p:nvPr>
            <p:extLst>
              <p:ext uri="{D42A27DB-BD31-4B8C-83A1-F6EECF244321}">
                <p14:modId xmlns="" xmlns:p14="http://schemas.microsoft.com/office/powerpoint/2010/main" val="2794637776"/>
              </p:ext>
            </p:extLst>
          </p:nvPr>
        </p:nvGraphicFramePr>
        <p:xfrm>
          <a:off x="1588" y="1588"/>
          <a:ext cx="1587" cy="1587"/>
        </p:xfrm>
        <a:graphic>
          <a:graphicData uri="http://schemas.openxmlformats.org/presentationml/2006/ole">
            <p:oleObj spid="_x0000_s268290" name="think-cell Slide" r:id="rId6" imgW="360" imgH="360" progId="">
              <p:embed/>
            </p:oleObj>
          </a:graphicData>
        </a:graphic>
      </p:graphicFrame>
      <p:sp>
        <p:nvSpPr>
          <p:cNvPr id="8" name="Footer Placeholder 4"/>
          <p:cNvSpPr>
            <a:spLocks noGrp="1"/>
          </p:cNvSpPr>
          <p:nvPr>
            <p:ph type="ftr" sz="quarter" idx="12"/>
          </p:nvPr>
        </p:nvSpPr>
        <p:spPr>
          <a:prstGeom prst="rect">
            <a:avLst/>
          </a:prstGeom>
        </p:spPr>
        <p:txBody>
          <a:bodyPr vert="horz" lIns="91440" tIns="45720" rIns="91440" bIns="45720" rtlCol="0" anchor="ctr"/>
          <a:lstStyle/>
          <a:p>
            <a:pPr fontAlgn="auto">
              <a:spcBef>
                <a:spcPts val="0"/>
              </a:spcBef>
              <a:spcAft>
                <a:spcPts val="0"/>
              </a:spcAft>
            </a:pPr>
            <a:r>
              <a:rPr lang="en-US" smtClean="0"/>
              <a:t>IMS Health Confidential</a:t>
            </a:r>
            <a:endParaRPr lang="en-GB" dirty="0"/>
          </a:p>
        </p:txBody>
      </p:sp>
      <p:sp>
        <p:nvSpPr>
          <p:cNvPr id="11" name="Titre 1"/>
          <p:cNvSpPr txBox="1">
            <a:spLocks/>
          </p:cNvSpPr>
          <p:nvPr/>
        </p:nvSpPr>
        <p:spPr bwMode="auto">
          <a:xfrm>
            <a:off x="304800" y="9525"/>
            <a:ext cx="8229600" cy="990600"/>
          </a:xfrm>
          <a:prstGeom prst="rect">
            <a:avLst/>
          </a:prstGeom>
          <a:noFill/>
          <a:ln>
            <a:miter lim="800000"/>
            <a:headEnd/>
            <a:tailEnd/>
          </a:ln>
        </p:spPr>
        <p:txBody>
          <a:bodyPr vert="horz" wrap="square" lIns="91440" tIns="45720" rIns="91440" bIns="45720" numCol="1" rtlCol="0" anchor="b" anchorCtr="0" compatLnSpc="1">
            <a:prstTxWarp prst="textNoShape">
              <a:avLst/>
            </a:prstTxWarp>
            <a:normAutofit/>
          </a:bodyPr>
          <a:lstStyle/>
          <a:p>
            <a:pPr marL="0" marR="0" lvl="0" indent="0" algn="l" defTabSz="410291" rtl="0" eaLnBrk="1" fontAlgn="auto" latinLnBrk="0" hangingPunct="1">
              <a:lnSpc>
                <a:spcPct val="90000"/>
              </a:lnSpc>
              <a:spcBef>
                <a:spcPct val="0"/>
              </a:spcBef>
              <a:spcAft>
                <a:spcPts val="0"/>
              </a:spcAft>
              <a:buClrTx/>
              <a:buSzTx/>
              <a:buFontTx/>
              <a:buNone/>
              <a:tabLst/>
              <a:defRPr/>
            </a:pPr>
            <a:r>
              <a:rPr lang="fr-FR" sz="3000" dirty="0" err="1" smtClean="0">
                <a:solidFill>
                  <a:schemeClr val="accent2"/>
                </a:solidFill>
                <a:latin typeface="Arial"/>
                <a:ea typeface="+mj-ea"/>
                <a:cs typeface="Arial"/>
              </a:rPr>
              <a:t>NexxusETL</a:t>
            </a:r>
            <a:r>
              <a:rPr lang="fr-FR" sz="3000" dirty="0" smtClean="0">
                <a:solidFill>
                  <a:schemeClr val="accent2"/>
                </a:solidFill>
                <a:latin typeface="Arial"/>
                <a:ea typeface="+mj-ea"/>
                <a:cs typeface="Arial"/>
              </a:rPr>
              <a:t> WORKFLOW</a:t>
            </a:r>
          </a:p>
        </p:txBody>
      </p:sp>
      <p:grpSp>
        <p:nvGrpSpPr>
          <p:cNvPr id="4" name="Group 11"/>
          <p:cNvGrpSpPr/>
          <p:nvPr/>
        </p:nvGrpSpPr>
        <p:grpSpPr>
          <a:xfrm>
            <a:off x="5320358" y="1616757"/>
            <a:ext cx="1238250" cy="1173196"/>
            <a:chOff x="4996790" y="2438400"/>
            <a:chExt cx="1480210" cy="1480210"/>
          </a:xfrm>
        </p:grpSpPr>
        <p:pic>
          <p:nvPicPr>
            <p:cNvPr id="13" name="Picture 2" descr="FTP Icon 256px png"/>
            <p:cNvPicPr>
              <a:picLocks noChangeAspect="1" noChangeArrowheads="1"/>
            </p:cNvPicPr>
            <p:nvPr/>
          </p:nvPicPr>
          <p:blipFill>
            <a:blip r:embed="rId7" cstate="print"/>
            <a:srcRect/>
            <a:stretch>
              <a:fillRect/>
            </a:stretch>
          </p:blipFill>
          <p:spPr bwMode="auto">
            <a:xfrm>
              <a:off x="4996790" y="2438400"/>
              <a:ext cx="1480210" cy="1480210"/>
            </a:xfrm>
            <a:prstGeom prst="rect">
              <a:avLst/>
            </a:prstGeom>
            <a:ln>
              <a:noFill/>
            </a:ln>
            <a:effectLst>
              <a:outerShdw blurRad="292100" dist="139700" dir="2700000" algn="tl" rotWithShape="0">
                <a:srgbClr val="333333">
                  <a:alpha val="65000"/>
                </a:srgbClr>
              </a:outerShdw>
            </a:effectLst>
          </p:spPr>
        </p:pic>
        <p:sp>
          <p:nvSpPr>
            <p:cNvPr id="14" name="Text Box 8"/>
            <p:cNvSpPr txBox="1">
              <a:spLocks noChangeArrowheads="1"/>
            </p:cNvSpPr>
            <p:nvPr/>
          </p:nvSpPr>
          <p:spPr bwMode="auto">
            <a:xfrm>
              <a:off x="4996790" y="3124201"/>
              <a:ext cx="1230839" cy="427145"/>
            </a:xfrm>
            <a:prstGeom prst="rect">
              <a:avLst/>
            </a:prstGeom>
            <a:noFill/>
            <a:ln w="9525">
              <a:noFill/>
              <a:miter lim="800000"/>
              <a:headEnd/>
              <a:tailEnd/>
            </a:ln>
          </p:spPr>
          <p:txBody>
            <a:bodyPr wrap="square" lIns="91435" tIns="45718" rIns="91435" bIns="45718">
              <a:spAutoFit/>
            </a:bodyPr>
            <a:lstStyle/>
            <a:p>
              <a:pPr algn="ctr">
                <a:spcBef>
                  <a:spcPct val="50000"/>
                </a:spcBef>
                <a:buClr>
                  <a:srgbClr val="6600CC"/>
                </a:buClr>
              </a:pPr>
              <a:r>
                <a:rPr lang="en-US" sz="1600" b="1" dirty="0" smtClean="0">
                  <a:cs typeface="Arial" charset="0"/>
                  <a:sym typeface="Arial" charset="0"/>
                </a:rPr>
                <a:t>MOVE IT</a:t>
              </a:r>
              <a:endParaRPr lang="en-US" sz="1600" b="1" dirty="0">
                <a:cs typeface="Arial" charset="0"/>
                <a:sym typeface="Arial" charset="0"/>
              </a:endParaRPr>
            </a:p>
          </p:txBody>
        </p:sp>
      </p:grpSp>
      <p:grpSp>
        <p:nvGrpSpPr>
          <p:cNvPr id="5" name="Groupe 6"/>
          <p:cNvGrpSpPr/>
          <p:nvPr/>
        </p:nvGrpSpPr>
        <p:grpSpPr bwMode="auto">
          <a:xfrm>
            <a:off x="7174846" y="2787771"/>
            <a:ext cx="1654843" cy="902791"/>
            <a:chOff x="1414151" y="1911603"/>
            <a:chExt cx="1485473" cy="1088018"/>
          </a:xfrm>
          <a:scene3d>
            <a:camera prst="orthographicFront"/>
            <a:lightRig rig="flat" dir="t"/>
          </a:scene3d>
        </p:grpSpPr>
        <p:sp>
          <p:nvSpPr>
            <p:cNvPr id="19" name="Rectangle à coins arrondis 31"/>
            <p:cNvSpPr/>
            <p:nvPr/>
          </p:nvSpPr>
          <p:spPr>
            <a:xfrm>
              <a:off x="1414151" y="1911603"/>
              <a:ext cx="1433214" cy="955476"/>
            </a:xfrm>
            <a:prstGeom prst="roundRect">
              <a:avLst>
                <a:gd name="adj" fmla="val 10000"/>
              </a:avLst>
            </a:prstGeom>
            <a:solidFill>
              <a:srgbClr val="23A3FF"/>
            </a:solidFill>
            <a:ln>
              <a:noFill/>
            </a:ln>
            <a:effectLst/>
            <a:scene3d>
              <a:camera prst="orthographicFront">
                <a:rot lat="0" lon="0" rev="0"/>
              </a:camera>
              <a:lightRig rig="threePt" dir="t">
                <a:rot lat="0" lon="0" rev="1200000"/>
              </a:lightRig>
            </a:scene3d>
            <a:sp3d/>
          </p:spPr>
          <p:style>
            <a:lnRef idx="0">
              <a:schemeClr val="dk1"/>
            </a:lnRef>
            <a:fillRef idx="3">
              <a:schemeClr val="dk1"/>
            </a:fillRef>
            <a:effectRef idx="3">
              <a:schemeClr val="dk1"/>
            </a:effectRef>
            <a:fontRef idx="minor">
              <a:schemeClr val="lt1"/>
            </a:fontRef>
          </p:style>
        </p:sp>
        <p:sp>
          <p:nvSpPr>
            <p:cNvPr id="20" name="Rectangle 19"/>
            <p:cNvSpPr/>
            <p:nvPr/>
          </p:nvSpPr>
          <p:spPr>
            <a:xfrm>
              <a:off x="1522380" y="2100115"/>
              <a:ext cx="1377244" cy="899506"/>
            </a:xfrm>
            <a:prstGeom prst="rect">
              <a:avLst/>
            </a:prstGeom>
            <a:sp3d/>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a:lnSpc>
                  <a:spcPct val="90000"/>
                </a:lnSpc>
                <a:spcAft>
                  <a:spcPct val="35000"/>
                </a:spcAft>
                <a:defRPr/>
              </a:pPr>
              <a:endParaRPr lang="fr-FR" dirty="0"/>
            </a:p>
          </p:txBody>
        </p:sp>
      </p:grpSp>
      <p:sp>
        <p:nvSpPr>
          <p:cNvPr id="18" name="Rectangle 17"/>
          <p:cNvSpPr/>
          <p:nvPr/>
        </p:nvSpPr>
        <p:spPr bwMode="auto">
          <a:xfrm>
            <a:off x="7173505" y="2937452"/>
            <a:ext cx="1534274" cy="413320"/>
          </a:xfrm>
          <a:prstGeom prst="rect">
            <a:avLst/>
          </a:prstGeom>
          <a:ln>
            <a:noFill/>
          </a:ln>
          <a:effectLst/>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a:lnSpc>
                <a:spcPct val="90000"/>
              </a:lnSpc>
              <a:spcAft>
                <a:spcPct val="35000"/>
              </a:spcAft>
              <a:defRPr/>
            </a:pPr>
            <a:r>
              <a:rPr lang="fr-FR" sz="1300" b="1" dirty="0">
                <a:solidFill>
                  <a:schemeClr val="bg1"/>
                </a:solidFill>
                <a:effectLst>
                  <a:outerShdw blurRad="38100" dist="38100" dir="2700000" algn="tl">
                    <a:srgbClr val="000000">
                      <a:alpha val="43137"/>
                    </a:srgbClr>
                  </a:outerShdw>
                </a:effectLst>
              </a:rPr>
              <a:t> </a:t>
            </a:r>
            <a:r>
              <a:rPr lang="fr-FR" sz="1300" b="1" dirty="0" smtClean="0">
                <a:solidFill>
                  <a:schemeClr val="bg1"/>
                </a:solidFill>
                <a:effectLst>
                  <a:outerShdw blurRad="38100" dist="38100" dir="2700000" algn="tl">
                    <a:srgbClr val="000000">
                      <a:alpha val="43137"/>
                    </a:srgbClr>
                  </a:outerShdw>
                </a:effectLst>
              </a:rPr>
              <a:t>DLS </a:t>
            </a:r>
          </a:p>
          <a:p>
            <a:pPr algn="ctr" defTabSz="800100">
              <a:lnSpc>
                <a:spcPct val="90000"/>
              </a:lnSpc>
              <a:spcAft>
                <a:spcPct val="35000"/>
              </a:spcAft>
              <a:defRPr/>
            </a:pPr>
            <a:r>
              <a:rPr lang="fr-FR" sz="1300" b="1" dirty="0" smtClean="0">
                <a:solidFill>
                  <a:schemeClr val="bg1"/>
                </a:solidFill>
                <a:effectLst>
                  <a:outerShdw blurRad="38100" dist="38100" dir="2700000" algn="tl">
                    <a:srgbClr val="000000">
                      <a:alpha val="43137"/>
                    </a:srgbClr>
                  </a:outerShdw>
                </a:effectLst>
              </a:rPr>
              <a:t>(Non-</a:t>
            </a:r>
            <a:r>
              <a:rPr lang="fr-FR" sz="1300" b="1" dirty="0" err="1" smtClean="0">
                <a:solidFill>
                  <a:schemeClr val="bg1"/>
                </a:solidFill>
                <a:effectLst>
                  <a:outerShdw blurRad="38100" dist="38100" dir="2700000" algn="tl">
                    <a:srgbClr val="000000">
                      <a:alpha val="43137"/>
                    </a:srgbClr>
                  </a:outerShdw>
                </a:effectLst>
              </a:rPr>
              <a:t>OneKey</a:t>
            </a:r>
            <a:r>
              <a:rPr lang="fr-FR" sz="1300" b="1" dirty="0" smtClean="0">
                <a:solidFill>
                  <a:schemeClr val="bg1"/>
                </a:solidFill>
                <a:effectLst>
                  <a:outerShdw blurRad="38100" dist="38100" dir="2700000" algn="tl">
                    <a:srgbClr val="000000">
                      <a:alpha val="43137"/>
                    </a:srgbClr>
                  </a:outerShdw>
                </a:effectLst>
              </a:rPr>
              <a:t>) </a:t>
            </a:r>
          </a:p>
          <a:p>
            <a:pPr algn="ctr" defTabSz="800100">
              <a:lnSpc>
                <a:spcPct val="90000"/>
              </a:lnSpc>
              <a:spcAft>
                <a:spcPct val="35000"/>
              </a:spcAft>
              <a:defRPr/>
            </a:pPr>
            <a:r>
              <a:rPr lang="fr-FR" sz="1300" b="1" dirty="0" smtClean="0">
                <a:solidFill>
                  <a:schemeClr val="bg1"/>
                </a:solidFill>
                <a:effectLst>
                  <a:outerShdw blurRad="38100" dist="38100" dir="2700000" algn="tl">
                    <a:srgbClr val="000000">
                      <a:alpha val="43137"/>
                    </a:srgbClr>
                  </a:outerShdw>
                </a:effectLst>
              </a:rPr>
              <a:t>Data</a:t>
            </a:r>
            <a:endParaRPr lang="fr-FR" sz="1300" b="1" dirty="0">
              <a:solidFill>
                <a:schemeClr val="bg1"/>
              </a:solidFill>
              <a:effectLst>
                <a:outerShdw blurRad="38100" dist="38100" dir="2700000" algn="tl">
                  <a:srgbClr val="000000">
                    <a:alpha val="43137"/>
                  </a:srgbClr>
                </a:outerShdw>
              </a:effectLst>
            </a:endParaRPr>
          </a:p>
        </p:txBody>
      </p:sp>
      <p:sp>
        <p:nvSpPr>
          <p:cNvPr id="22" name="Up-Down Arrow 21"/>
          <p:cNvSpPr/>
          <p:nvPr/>
        </p:nvSpPr>
        <p:spPr>
          <a:xfrm rot="18207389">
            <a:off x="6713156" y="1900811"/>
            <a:ext cx="479721" cy="1007039"/>
          </a:xfrm>
          <a:prstGeom prst="upDownArrow">
            <a:avLst/>
          </a:prstGeom>
          <a:solidFill>
            <a:srgbClr val="23A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Up-Down Arrow 22"/>
          <p:cNvSpPr/>
          <p:nvPr/>
        </p:nvSpPr>
        <p:spPr>
          <a:xfrm rot="13751852">
            <a:off x="6585824" y="1079534"/>
            <a:ext cx="472056" cy="995911"/>
          </a:xfrm>
          <a:prstGeom prst="upDownArrow">
            <a:avLst/>
          </a:prstGeom>
          <a:solidFill>
            <a:srgbClr val="FF940C"/>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Up-Down Arrow 23"/>
          <p:cNvSpPr/>
          <p:nvPr/>
        </p:nvSpPr>
        <p:spPr>
          <a:xfrm rot="2860766">
            <a:off x="2218501" y="3130520"/>
            <a:ext cx="404118" cy="1955475"/>
          </a:xfrm>
          <a:prstGeom prst="upDownArrow">
            <a:avLst/>
          </a:prstGeom>
          <a:solidFill>
            <a:srgbClr val="FF940C"/>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5" name="Up-Down Arrow 24"/>
          <p:cNvSpPr/>
          <p:nvPr/>
        </p:nvSpPr>
        <p:spPr>
          <a:xfrm rot="2860766">
            <a:off x="2509408" y="3389130"/>
            <a:ext cx="432365" cy="2068568"/>
          </a:xfrm>
          <a:prstGeom prst="upDownArrow">
            <a:avLst/>
          </a:prstGeom>
          <a:solidFill>
            <a:srgbClr val="23A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2709" name="Picture 5"/>
          <p:cNvPicPr>
            <a:picLocks noChangeAspect="1" noChangeArrowheads="1"/>
          </p:cNvPicPr>
          <p:nvPr/>
        </p:nvPicPr>
        <p:blipFill>
          <a:blip r:embed="rId8" cstate="print"/>
          <a:srcRect/>
          <a:stretch>
            <a:fillRect/>
          </a:stretch>
        </p:blipFill>
        <p:spPr bwMode="auto">
          <a:xfrm>
            <a:off x="3279531" y="3085193"/>
            <a:ext cx="2870635" cy="531157"/>
          </a:xfrm>
          <a:prstGeom prst="rect">
            <a:avLst/>
          </a:prstGeom>
          <a:noFill/>
          <a:ln w="9525">
            <a:noFill/>
            <a:miter lim="800000"/>
            <a:headEnd/>
            <a:tailEnd/>
          </a:ln>
        </p:spPr>
      </p:pic>
      <p:pic>
        <p:nvPicPr>
          <p:cNvPr id="29" name="Picture 28"/>
          <p:cNvPicPr/>
          <p:nvPr/>
        </p:nvPicPr>
        <p:blipFill rotWithShape="1">
          <a:blip r:embed="rId9" cstate="print">
            <a:extLst>
              <a:ext uri="{28A0092B-C50C-407E-A947-70E740481C1C}">
                <a14:useLocalDpi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val="0"/>
              </a:ext>
            </a:extLst>
          </a:blip>
          <a:srcRect l="5843" t="3894" r="5194" b="1625"/>
          <a:stretch/>
        </p:blipFill>
        <p:spPr bwMode="auto">
          <a:xfrm>
            <a:off x="2220853" y="1457998"/>
            <a:ext cx="1776718" cy="1603422"/>
          </a:xfrm>
          <a:prstGeom prst="rect">
            <a:avLst/>
          </a:prstGeom>
          <a:ln w="9525" cap="flat" cmpd="sng" algn="ctr">
            <a:solidFill>
              <a:schemeClr val="tx1"/>
            </a:solidFill>
            <a:prstDash val="solid"/>
            <a:round/>
            <a:headEnd type="none" w="med" len="med"/>
            <a:tailEnd type="none" w="med" len="med"/>
          </a:ln>
          <a:extLst>
            <a:ext uri="{53640926-AAD7-44D8-BBD7-CCE9431645EC}">
              <a14:shadowObscured xmlns="" xmlns:wpc="http://schemas.microsoft.com/office/word/2010/wordprocessingCanvas" xmlns:mc="http://schemas.openxmlformats.org/markup-compatibility/2006"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pg="http://schemas.microsoft.com/office/word/2010/wordprocessingGroup" xmlns:wpi="http://schemas.microsoft.com/office/word/2010/wordprocessingInk" xmlns:wne="http://schemas.microsoft.com/office/word/2006/wordml" xmlns:wps="http://schemas.microsoft.com/office/word/2010/wordprocessingShape" xmlns:a14="http://schemas.microsoft.com/office/drawing/2010/main" xmlns:pic="http://schemas.openxmlformats.org/drawingml/2006/picture" xmlns:lc="http://schemas.openxmlformats.org/drawingml/2006/lockedCanvas"/>
            </a:ext>
          </a:extLst>
        </p:spPr>
      </p:pic>
      <p:sp>
        <p:nvSpPr>
          <p:cNvPr id="30" name="TextBox 29"/>
          <p:cNvSpPr txBox="1"/>
          <p:nvPr/>
        </p:nvSpPr>
        <p:spPr>
          <a:xfrm>
            <a:off x="1376057" y="5179189"/>
            <a:ext cx="1948078" cy="707886"/>
          </a:xfrm>
          <a:prstGeom prst="rect">
            <a:avLst/>
          </a:prstGeom>
          <a:noFill/>
          <a:effectLst/>
        </p:spPr>
        <p:txBody>
          <a:bodyPr wrap="square" rtlCol="0">
            <a:spAutoFit/>
          </a:bodyPr>
          <a:lstStyle/>
          <a:p>
            <a:r>
              <a:rPr lang="fr-FR" sz="2000" dirty="0" err="1" smtClean="0">
                <a:solidFill>
                  <a:schemeClr val="accent2"/>
                </a:solidFill>
                <a:latin typeface="Arial"/>
                <a:ea typeface="+mj-ea"/>
                <a:cs typeface="Arial"/>
              </a:rPr>
              <a:t>Nexxus</a:t>
            </a:r>
            <a:r>
              <a:rPr lang="fr-FR" sz="2000" dirty="0" smtClean="0">
                <a:solidFill>
                  <a:schemeClr val="accent2"/>
                </a:solidFill>
                <a:latin typeface="Arial"/>
                <a:ea typeface="+mj-ea"/>
                <a:cs typeface="Arial"/>
              </a:rPr>
              <a:t> MI</a:t>
            </a:r>
          </a:p>
          <a:p>
            <a:r>
              <a:rPr lang="fr-FR" sz="2000" dirty="0" err="1" smtClean="0">
                <a:solidFill>
                  <a:schemeClr val="accent2"/>
                </a:solidFill>
                <a:latin typeface="Arial"/>
                <a:ea typeface="+mj-ea"/>
                <a:cs typeface="Arial"/>
              </a:rPr>
              <a:t>Environment</a:t>
            </a:r>
            <a:endParaRPr lang="fr-FR" sz="2000" dirty="0">
              <a:solidFill>
                <a:schemeClr val="accent2"/>
              </a:solidFill>
              <a:latin typeface="Arial"/>
              <a:ea typeface="+mj-ea"/>
              <a:cs typeface="Arial"/>
            </a:endParaRPr>
          </a:p>
        </p:txBody>
      </p:sp>
      <p:pic>
        <p:nvPicPr>
          <p:cNvPr id="33" name="Picture 7" descr="http://www.iconsdb.com/icons/preview/caribbean-blue/server-xxl.png"/>
          <p:cNvPicPr>
            <a:picLocks noChangeAspect="1" noChangeArrowheads="1"/>
          </p:cNvPicPr>
          <p:nvPr/>
        </p:nvPicPr>
        <p:blipFill>
          <a:blip r:embed="rId10" cstate="print"/>
          <a:srcRect/>
          <a:stretch>
            <a:fillRect/>
          </a:stretch>
        </p:blipFill>
        <p:spPr bwMode="auto">
          <a:xfrm>
            <a:off x="90818" y="4717259"/>
            <a:ext cx="1314047" cy="1314047"/>
          </a:xfrm>
          <a:prstGeom prst="rect">
            <a:avLst/>
          </a:prstGeom>
          <a:noFill/>
        </p:spPr>
      </p:pic>
      <p:sp>
        <p:nvSpPr>
          <p:cNvPr id="26" name="Rectangle à coins arrondis 4"/>
          <p:cNvSpPr>
            <a:spLocks noChangeArrowheads="1"/>
          </p:cNvSpPr>
          <p:nvPr/>
        </p:nvSpPr>
        <p:spPr bwMode="auto">
          <a:xfrm>
            <a:off x="3351944" y="4000567"/>
            <a:ext cx="5497530" cy="2247424"/>
          </a:xfrm>
          <a:prstGeom prst="wedgeRoundRectCallout">
            <a:avLst>
              <a:gd name="adj1" fmla="val -11499"/>
              <a:gd name="adj2" fmla="val 3977"/>
              <a:gd name="adj3" fmla="val 16667"/>
            </a:avLst>
          </a:prstGeom>
          <a:solidFill>
            <a:srgbClr val="FFF1C5"/>
          </a:solidFill>
          <a:ln w="12700" algn="ctr">
            <a:solidFill>
              <a:schemeClr val="tx2"/>
            </a:solidFill>
            <a:round/>
            <a:headEnd/>
            <a:tailEnd/>
          </a:ln>
        </p:spPr>
        <p:txBody>
          <a:bodyPr wrap="square" anchor="ctr">
            <a:spAutoFit/>
          </a:bodyPr>
          <a:lstStyle/>
          <a:p>
            <a:pPr>
              <a:buClr>
                <a:srgbClr val="6600CC"/>
              </a:buClr>
              <a:defRPr/>
            </a:pPr>
            <a:r>
              <a:rPr lang="en-US" sz="1400" dirty="0" smtClean="0">
                <a:cs typeface="Arial" charset="0"/>
                <a:sym typeface="Arial" charset="0"/>
              </a:rPr>
              <a:t>1- </a:t>
            </a:r>
            <a:r>
              <a:rPr lang="en-US" sz="1400" dirty="0" err="1" smtClean="0">
                <a:cs typeface="Arial" charset="0"/>
                <a:sym typeface="Arial" charset="0"/>
              </a:rPr>
              <a:t>NexxusETL</a:t>
            </a:r>
            <a:r>
              <a:rPr lang="en-US" sz="1400" dirty="0" smtClean="0">
                <a:cs typeface="Arial" charset="0"/>
                <a:sym typeface="Arial" charset="0"/>
              </a:rPr>
              <a:t> obtains MoveIt credentials, location of folders in MoveIt, location of concerned folders from the tenant set-up done using Force Administrator </a:t>
            </a:r>
          </a:p>
          <a:p>
            <a:pPr algn="ctr">
              <a:buClr>
                <a:srgbClr val="6600CC"/>
              </a:buClr>
              <a:defRPr/>
            </a:pPr>
            <a:endParaRPr lang="en-US" sz="1400" dirty="0" smtClean="0">
              <a:cs typeface="Arial" charset="0"/>
              <a:sym typeface="Arial" charset="0"/>
            </a:endParaRPr>
          </a:p>
          <a:p>
            <a:pPr>
              <a:buClr>
                <a:srgbClr val="6600CC"/>
              </a:buClr>
              <a:defRPr/>
            </a:pPr>
            <a:r>
              <a:rPr lang="en-US" sz="1400" dirty="0" smtClean="0">
                <a:cs typeface="Arial" charset="0"/>
                <a:sym typeface="Arial" charset="0"/>
              </a:rPr>
              <a:t>2- </a:t>
            </a:r>
            <a:r>
              <a:rPr lang="en-US" sz="1400" dirty="0" err="1" smtClean="0">
                <a:cs typeface="Arial" charset="0"/>
                <a:sym typeface="Arial" charset="0"/>
              </a:rPr>
              <a:t>NexxusETL</a:t>
            </a:r>
            <a:r>
              <a:rPr lang="en-US" sz="1400" dirty="0" smtClean="0">
                <a:cs typeface="Arial" charset="0"/>
                <a:sym typeface="Arial" charset="0"/>
              </a:rPr>
              <a:t>  then uses this information to access </a:t>
            </a:r>
            <a:r>
              <a:rPr lang="en-US" sz="1400" dirty="0" err="1" smtClean="0">
                <a:cs typeface="Arial" charset="0"/>
                <a:sym typeface="Arial" charset="0"/>
              </a:rPr>
              <a:t>MoveIt</a:t>
            </a:r>
            <a:r>
              <a:rPr lang="en-US" sz="1400" dirty="0" smtClean="0">
                <a:cs typeface="Arial" charset="0"/>
                <a:sym typeface="Arial" charset="0"/>
              </a:rPr>
              <a:t> and works with the </a:t>
            </a:r>
            <a:r>
              <a:rPr lang="en-US" sz="1400" dirty="0" err="1" smtClean="0">
                <a:cs typeface="Arial" charset="0"/>
                <a:sym typeface="Arial" charset="0"/>
              </a:rPr>
              <a:t>Nexxus</a:t>
            </a:r>
            <a:r>
              <a:rPr lang="en-US" sz="1400" dirty="0" smtClean="0">
                <a:cs typeface="Arial" charset="0"/>
                <a:sym typeface="Arial" charset="0"/>
              </a:rPr>
              <a:t> MI database </a:t>
            </a:r>
          </a:p>
          <a:p>
            <a:pPr>
              <a:buClr>
                <a:srgbClr val="6600CC"/>
              </a:buClr>
              <a:defRPr/>
            </a:pPr>
            <a:endParaRPr lang="en-US" sz="1400" dirty="0" smtClean="0">
              <a:cs typeface="Arial" charset="0"/>
              <a:sym typeface="Arial" charset="0"/>
            </a:endParaRPr>
          </a:p>
          <a:p>
            <a:pPr>
              <a:buClr>
                <a:srgbClr val="6600CC"/>
              </a:buClr>
              <a:defRPr/>
            </a:pPr>
            <a:r>
              <a:rPr lang="en-US" sz="1400" dirty="0" smtClean="0">
                <a:cs typeface="Arial" charset="0"/>
                <a:sym typeface="Arial" charset="0"/>
              </a:rPr>
              <a:t>3- </a:t>
            </a:r>
            <a:r>
              <a:rPr lang="en-US" sz="1400" dirty="0" err="1" smtClean="0">
                <a:cs typeface="Arial" charset="0"/>
                <a:sym typeface="Arial" charset="0"/>
              </a:rPr>
              <a:t>NexxusETL</a:t>
            </a:r>
            <a:r>
              <a:rPr lang="en-US" sz="1400" dirty="0" smtClean="0">
                <a:cs typeface="Arial" charset="0"/>
                <a:sym typeface="Arial" charset="0"/>
              </a:rPr>
              <a:t> services are installed on the Master Application Server</a:t>
            </a:r>
            <a:endParaRPr lang="fr-FR" sz="1400" dirty="0">
              <a:cs typeface="Arial" charset="0"/>
              <a:sym typeface="Arial" charset="0"/>
            </a:endParaRPr>
          </a:p>
        </p:txBody>
      </p:sp>
      <p:sp>
        <p:nvSpPr>
          <p:cNvPr id="31" name="Up-Down Arrow 30"/>
          <p:cNvSpPr/>
          <p:nvPr/>
        </p:nvSpPr>
        <p:spPr>
          <a:xfrm>
            <a:off x="622300" y="2981590"/>
            <a:ext cx="346303" cy="1614075"/>
          </a:xfrm>
          <a:prstGeom prst="upDownArrow">
            <a:avLst/>
          </a:prstGeom>
          <a:solidFill>
            <a:srgbClr val="23A3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 xmlns:p14="http://schemas.microsoft.com/office/powerpoint/2010/main" val="283499149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06196"/>
            <a:ext cx="8124575" cy="2097782"/>
          </a:xfrm>
        </p:spPr>
        <p:txBody>
          <a:bodyPr/>
          <a:lstStyle/>
          <a:p>
            <a:r>
              <a:rPr lang="en-US" sz="1600" dirty="0" smtClean="0">
                <a:latin typeface="Arial" pitchFamily="34" charset="0"/>
                <a:ea typeface="ＭＳ Ｐゴシック" pitchFamily="34" charset="-128"/>
              </a:rPr>
              <a:t>Errors can also be checked from the sub tab “Messages”</a:t>
            </a:r>
            <a:endParaRPr lang="en-US" sz="1600" dirty="0" smtClean="0"/>
          </a:p>
          <a:p>
            <a:r>
              <a:rPr lang="en-US" sz="1600" dirty="0" smtClean="0"/>
              <a:t>The Log Process Run Id is the unique identifier of each run.</a:t>
            </a:r>
          </a:p>
          <a:p>
            <a:r>
              <a:rPr lang="en-US" sz="1600" dirty="0" smtClean="0"/>
              <a:t>Select the verbosity to be displayed by choosing one or more of the </a:t>
            </a:r>
            <a:r>
              <a:rPr lang="en-US" sz="1600" b="1" dirty="0" smtClean="0"/>
              <a:t>Log Types </a:t>
            </a:r>
            <a:r>
              <a:rPr lang="en-US" sz="1600" dirty="0" smtClean="0"/>
              <a:t>from the drop down list</a:t>
            </a:r>
            <a:endParaRPr lang="en-US" sz="1600" b="1" dirty="0" smtClean="0">
              <a:latin typeface="Arial" pitchFamily="34" charset="0"/>
              <a:ea typeface="ＭＳ Ｐゴシック" pitchFamily="34" charset="-128"/>
            </a:endParaRPr>
          </a:p>
          <a:p>
            <a:r>
              <a:rPr lang="en-US" sz="1600" dirty="0" smtClean="0"/>
              <a:t>Errors logs can be Exported to Excel file as a .</a:t>
            </a:r>
            <a:r>
              <a:rPr lang="en-US" sz="1600" dirty="0" err="1" smtClean="0"/>
              <a:t>csv</a:t>
            </a:r>
            <a:r>
              <a:rPr lang="en-US" sz="1600" dirty="0" smtClean="0"/>
              <a:t> or excel.xml file</a:t>
            </a:r>
          </a:p>
          <a:p>
            <a:endParaRPr lang="en-US" sz="1600" dirty="0" smtClean="0">
              <a:latin typeface="Arial" pitchFamily="34" charset="0"/>
              <a:ea typeface="ＭＳ Ｐゴシック" pitchFamily="34" charset="-128"/>
            </a:endParaRPr>
          </a:p>
        </p:txBody>
      </p:sp>
      <p:sp>
        <p:nvSpPr>
          <p:cNvPr id="4" name="Title 3"/>
          <p:cNvSpPr>
            <a:spLocks noGrp="1"/>
          </p:cNvSpPr>
          <p:nvPr>
            <p:ph type="title"/>
          </p:nvPr>
        </p:nvSpPr>
        <p:spPr/>
        <p:txBody>
          <a:bodyPr/>
          <a:lstStyle/>
          <a:p>
            <a:r>
              <a:rPr lang="en-GB" dirty="0" err="1" smtClean="0"/>
              <a:t>NexxusETL</a:t>
            </a:r>
            <a:endParaRPr lang="en-GB" dirty="0"/>
          </a:p>
        </p:txBody>
      </p:sp>
      <p:sp>
        <p:nvSpPr>
          <p:cNvPr id="12" name="Footer Placeholder 2"/>
          <p:cNvSpPr>
            <a:spLocks noGrp="1"/>
          </p:cNvSpPr>
          <p:nvPr>
            <p:ph type="ftr" sz="quarter" idx="12"/>
          </p:nvPr>
        </p:nvSpPr>
        <p:spPr>
          <a:xfrm>
            <a:off x="622300" y="6318250"/>
            <a:ext cx="5727700" cy="365125"/>
          </a:xfrm>
        </p:spPr>
        <p:txBody>
          <a:bodyPr/>
          <a:lstStyle/>
          <a:p>
            <a:r>
              <a:rPr lang="en-GB" smtClean="0"/>
              <a:t>IMS Health Confidential</a:t>
            </a:r>
            <a:endParaRPr lang="en-GB"/>
          </a:p>
        </p:txBody>
      </p:sp>
      <p:pic>
        <p:nvPicPr>
          <p:cNvPr id="9" name="Picture 2"/>
          <p:cNvPicPr>
            <a:picLocks noChangeAspect="1" noChangeArrowheads="1"/>
          </p:cNvPicPr>
          <p:nvPr/>
        </p:nvPicPr>
        <p:blipFill>
          <a:blip r:embed="rId2" cstate="print"/>
          <a:srcRect/>
          <a:stretch>
            <a:fillRect/>
          </a:stretch>
        </p:blipFill>
        <p:spPr bwMode="auto">
          <a:xfrm>
            <a:off x="175986" y="3111726"/>
            <a:ext cx="8869698" cy="2606902"/>
          </a:xfrm>
          <a:prstGeom prst="rect">
            <a:avLst/>
          </a:prstGeom>
          <a:ln>
            <a:solidFill>
              <a:schemeClr val="tx1"/>
            </a:solidFill>
          </a:ln>
          <a:effectLst>
            <a:outerShdw blurRad="292100" dist="139700" dir="2700000" algn="tl" rotWithShape="0">
              <a:srgbClr val="333333">
                <a:alpha val="65000"/>
              </a:srgbClr>
            </a:outerShdw>
          </a:effectLst>
        </p:spPr>
      </p:pic>
      <p:sp>
        <p:nvSpPr>
          <p:cNvPr id="13" name="Rectangle 12"/>
          <p:cNvSpPr/>
          <p:nvPr/>
        </p:nvSpPr>
        <p:spPr>
          <a:xfrm>
            <a:off x="836623" y="3099695"/>
            <a:ext cx="605239" cy="284170"/>
          </a:xfrm>
          <a:prstGeom prst="rect">
            <a:avLst/>
          </a:prstGeom>
          <a:noFill/>
          <a:ln w="25400">
            <a:solidFill>
              <a:srgbClr val="E0218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Rectangle 13"/>
          <p:cNvSpPr/>
          <p:nvPr/>
        </p:nvSpPr>
        <p:spPr>
          <a:xfrm>
            <a:off x="919015" y="3499031"/>
            <a:ext cx="765406" cy="290916"/>
          </a:xfrm>
          <a:prstGeom prst="rect">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Rectangle 14"/>
          <p:cNvSpPr/>
          <p:nvPr/>
        </p:nvSpPr>
        <p:spPr>
          <a:xfrm>
            <a:off x="317436" y="4557810"/>
            <a:ext cx="404460" cy="266853"/>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Rectangle 15"/>
          <p:cNvSpPr/>
          <p:nvPr/>
        </p:nvSpPr>
        <p:spPr>
          <a:xfrm>
            <a:off x="6087979" y="4184832"/>
            <a:ext cx="2957705" cy="1533796"/>
          </a:xfrm>
          <a:prstGeom prst="rect">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Rectangle à coins arrondis 4"/>
          <p:cNvSpPr>
            <a:spLocks noChangeArrowheads="1"/>
          </p:cNvSpPr>
          <p:nvPr/>
        </p:nvSpPr>
        <p:spPr bwMode="auto">
          <a:xfrm>
            <a:off x="1860884" y="4058270"/>
            <a:ext cx="2783124" cy="520853"/>
          </a:xfrm>
          <a:prstGeom prst="wedgeRoundRectCallout">
            <a:avLst>
              <a:gd name="adj1" fmla="val -38374"/>
              <a:gd name="adj2" fmla="val 122713"/>
              <a:gd name="adj3" fmla="val 16667"/>
            </a:avLst>
          </a:prstGeom>
          <a:solidFill>
            <a:srgbClr val="FFF1C5"/>
          </a:solidFill>
          <a:ln w="12700" algn="ctr">
            <a:solidFill>
              <a:schemeClr val="tx2"/>
            </a:solidFill>
            <a:round/>
            <a:headEnd/>
            <a:tailEnd/>
          </a:ln>
        </p:spPr>
        <p:txBody>
          <a:bodyPr wrap="square" anchor="ctr">
            <a:spAutoFit/>
          </a:bodyPr>
          <a:lstStyle/>
          <a:p>
            <a:pPr>
              <a:buClr>
                <a:srgbClr val="6600CC"/>
              </a:buClr>
              <a:defRPr/>
            </a:pPr>
            <a:r>
              <a:rPr lang="en-US" sz="1200" dirty="0" smtClean="0">
                <a:cs typeface="Arial" charset="0"/>
                <a:sym typeface="Arial" charset="0"/>
              </a:rPr>
              <a:t>Click in any column header to Sort display.</a:t>
            </a:r>
          </a:p>
        </p:txBody>
      </p:sp>
      <p:sp>
        <p:nvSpPr>
          <p:cNvPr id="18" name="Rectangle 17"/>
          <p:cNvSpPr/>
          <p:nvPr/>
        </p:nvSpPr>
        <p:spPr>
          <a:xfrm>
            <a:off x="827584" y="3099694"/>
            <a:ext cx="614278" cy="281107"/>
          </a:xfrm>
          <a:prstGeom prst="rect">
            <a:avLst/>
          </a:prstGeom>
          <a:noFill/>
          <a:ln w="381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06196"/>
            <a:ext cx="8124575" cy="2097782"/>
          </a:xfrm>
        </p:spPr>
        <p:txBody>
          <a:bodyPr/>
          <a:lstStyle/>
          <a:p>
            <a:r>
              <a:rPr lang="en-US" sz="1600" b="1" dirty="0" smtClean="0">
                <a:latin typeface="Arial" pitchFamily="34" charset="0"/>
                <a:ea typeface="ＭＳ Ｐゴシック" pitchFamily="34" charset="-128"/>
              </a:rPr>
              <a:t>On the server, two kind of files are generated:</a:t>
            </a:r>
          </a:p>
          <a:p>
            <a:pPr lvl="1"/>
            <a:r>
              <a:rPr lang="en-US" sz="1400" dirty="0" smtClean="0">
                <a:latin typeface="Arial" pitchFamily="34" charset="0"/>
                <a:ea typeface="ＭＳ Ｐゴシック" pitchFamily="34" charset="-128"/>
              </a:rPr>
              <a:t>.err files that gives the reason of the rejection</a:t>
            </a:r>
          </a:p>
          <a:p>
            <a:pPr lvl="1"/>
            <a:r>
              <a:rPr lang="en-US" sz="1400" dirty="0" smtClean="0">
                <a:latin typeface="Arial" pitchFamily="34" charset="0"/>
                <a:ea typeface="ＭＳ Ｐゴシック" pitchFamily="34" charset="-128"/>
              </a:rPr>
              <a:t>.bad files which contains the lines rejected</a:t>
            </a:r>
          </a:p>
          <a:p>
            <a:pPr lvl="1"/>
            <a:endParaRPr lang="en-US" sz="1400" b="1" dirty="0" smtClean="0">
              <a:latin typeface="Arial" pitchFamily="34" charset="0"/>
              <a:ea typeface="ＭＳ Ｐゴシック" pitchFamily="34" charset="-128"/>
            </a:endParaRPr>
          </a:p>
        </p:txBody>
      </p:sp>
      <p:sp>
        <p:nvSpPr>
          <p:cNvPr id="4" name="Title 3"/>
          <p:cNvSpPr>
            <a:spLocks noGrp="1"/>
          </p:cNvSpPr>
          <p:nvPr>
            <p:ph type="title"/>
          </p:nvPr>
        </p:nvSpPr>
        <p:spPr/>
        <p:txBody>
          <a:bodyPr/>
          <a:lstStyle/>
          <a:p>
            <a:r>
              <a:rPr lang="en-GB" dirty="0" err="1" smtClean="0"/>
              <a:t>NexxusETL</a:t>
            </a:r>
            <a:endParaRPr lang="en-GB" dirty="0"/>
          </a:p>
        </p:txBody>
      </p:sp>
      <p:sp>
        <p:nvSpPr>
          <p:cNvPr id="12" name="Footer Placeholder 2"/>
          <p:cNvSpPr>
            <a:spLocks noGrp="1"/>
          </p:cNvSpPr>
          <p:nvPr>
            <p:ph type="ftr" sz="quarter" idx="12"/>
          </p:nvPr>
        </p:nvSpPr>
        <p:spPr>
          <a:xfrm>
            <a:off x="622300" y="6318250"/>
            <a:ext cx="5727700" cy="365125"/>
          </a:xfrm>
        </p:spPr>
        <p:txBody>
          <a:bodyPr/>
          <a:lstStyle/>
          <a:p>
            <a:r>
              <a:rPr lang="en-GB" smtClean="0"/>
              <a:t>IMS Health Confidential</a:t>
            </a:r>
            <a:endParaRPr lang="en-GB"/>
          </a:p>
        </p:txBody>
      </p:sp>
      <p:pic>
        <p:nvPicPr>
          <p:cNvPr id="19" name="Picture 2"/>
          <p:cNvPicPr>
            <a:picLocks noChangeAspect="1" noChangeArrowheads="1"/>
          </p:cNvPicPr>
          <p:nvPr/>
        </p:nvPicPr>
        <p:blipFill>
          <a:blip r:embed="rId3" cstate="print"/>
          <a:srcRect l="1406" t="3333" r="58594" b="29583"/>
          <a:stretch>
            <a:fillRect/>
          </a:stretch>
        </p:blipFill>
        <p:spPr bwMode="auto">
          <a:xfrm>
            <a:off x="95250" y="3199447"/>
            <a:ext cx="1219200" cy="1533525"/>
          </a:xfrm>
          <a:prstGeom prst="rect">
            <a:avLst/>
          </a:prstGeom>
          <a:ln>
            <a:solidFill>
              <a:schemeClr val="tx1"/>
            </a:solidFill>
          </a:ln>
          <a:effectLst>
            <a:outerShdw blurRad="292100" dist="139700" dir="2700000" algn="tl" rotWithShape="0">
              <a:srgbClr val="333333">
                <a:alpha val="65000"/>
              </a:srgbClr>
            </a:outerShdw>
          </a:effectLst>
        </p:spPr>
      </p:pic>
      <p:pic>
        <p:nvPicPr>
          <p:cNvPr id="20" name="Picture 3"/>
          <p:cNvPicPr>
            <a:picLocks noChangeAspect="1" noChangeArrowheads="1"/>
          </p:cNvPicPr>
          <p:nvPr/>
        </p:nvPicPr>
        <p:blipFill>
          <a:blip r:embed="rId4" cstate="print"/>
          <a:srcRect/>
          <a:stretch>
            <a:fillRect/>
          </a:stretch>
        </p:blipFill>
        <p:spPr bwMode="auto">
          <a:xfrm>
            <a:off x="1821656" y="4877567"/>
            <a:ext cx="3769791" cy="1580383"/>
          </a:xfrm>
          <a:prstGeom prst="rect">
            <a:avLst/>
          </a:prstGeom>
          <a:ln>
            <a:solidFill>
              <a:schemeClr val="tx1"/>
            </a:solidFill>
          </a:ln>
          <a:effectLst>
            <a:outerShdw blurRad="292100" dist="139700" dir="2700000" algn="tl" rotWithShape="0">
              <a:srgbClr val="333333">
                <a:alpha val="65000"/>
              </a:srgbClr>
            </a:outerShdw>
          </a:effectLst>
        </p:spPr>
      </p:pic>
      <p:pic>
        <p:nvPicPr>
          <p:cNvPr id="21" name="Picture 4"/>
          <p:cNvPicPr>
            <a:picLocks noChangeAspect="1" noChangeArrowheads="1"/>
          </p:cNvPicPr>
          <p:nvPr/>
        </p:nvPicPr>
        <p:blipFill>
          <a:blip r:embed="rId5" cstate="print"/>
          <a:srcRect r="335"/>
          <a:stretch>
            <a:fillRect/>
          </a:stretch>
        </p:blipFill>
        <p:spPr bwMode="auto">
          <a:xfrm>
            <a:off x="1814036" y="2624239"/>
            <a:ext cx="6718404" cy="1982052"/>
          </a:xfrm>
          <a:prstGeom prst="rect">
            <a:avLst/>
          </a:prstGeom>
          <a:ln>
            <a:solidFill>
              <a:schemeClr val="tx1"/>
            </a:solidFill>
          </a:ln>
          <a:effectLst>
            <a:outerShdw blurRad="292100" dist="139700" dir="2700000" algn="tl" rotWithShape="0">
              <a:srgbClr val="333333">
                <a:alpha val="65000"/>
              </a:srgbClr>
            </a:outerShdw>
          </a:effectLst>
        </p:spPr>
      </p:pic>
      <p:cxnSp>
        <p:nvCxnSpPr>
          <p:cNvPr id="22" name="Straight Arrow Connector 21"/>
          <p:cNvCxnSpPr/>
          <p:nvPr/>
        </p:nvCxnSpPr>
        <p:spPr>
          <a:xfrm flipV="1">
            <a:off x="857250" y="3223260"/>
            <a:ext cx="937260" cy="582930"/>
          </a:xfrm>
          <a:prstGeom prst="straightConnector1">
            <a:avLst/>
          </a:prstGeom>
          <a:noFill/>
          <a:ln w="57150">
            <a:solidFill>
              <a:schemeClr val="accent6"/>
            </a:solidFill>
            <a:headEnd type="none" w="med" len="med"/>
            <a:tailEnd type="arrow" w="med" len="med"/>
          </a:ln>
        </p:spPr>
        <p:style>
          <a:lnRef idx="1">
            <a:schemeClr val="accent1"/>
          </a:lnRef>
          <a:fillRef idx="3">
            <a:schemeClr val="accent1"/>
          </a:fillRef>
          <a:effectRef idx="2">
            <a:schemeClr val="accent1"/>
          </a:effectRef>
          <a:fontRef idx="minor">
            <a:schemeClr val="lt1"/>
          </a:fontRef>
        </p:style>
      </p:cxnSp>
      <p:cxnSp>
        <p:nvCxnSpPr>
          <p:cNvPr id="23" name="Straight Arrow Connector 22"/>
          <p:cNvCxnSpPr/>
          <p:nvPr/>
        </p:nvCxnSpPr>
        <p:spPr>
          <a:xfrm>
            <a:off x="952500" y="4640580"/>
            <a:ext cx="819150" cy="480060"/>
          </a:xfrm>
          <a:prstGeom prst="straightConnector1">
            <a:avLst/>
          </a:prstGeom>
          <a:noFill/>
          <a:ln w="57150">
            <a:solidFill>
              <a:schemeClr val="accent6"/>
            </a:solidFill>
            <a:headEnd type="none" w="med" len="med"/>
            <a:tailEnd type="arrow" w="med" len="med"/>
          </a:ln>
        </p:spPr>
        <p:style>
          <a:lnRef idx="1">
            <a:schemeClr val="accent1"/>
          </a:lnRef>
          <a:fillRef idx="3">
            <a:schemeClr val="accent1"/>
          </a:fillRef>
          <a:effectRef idx="2">
            <a:schemeClr val="accent1"/>
          </a:effectRef>
          <a:fontRef idx="minor">
            <a:schemeClr val="lt1"/>
          </a:fontRef>
        </p:style>
      </p:cxnSp>
      <p:sp>
        <p:nvSpPr>
          <p:cNvPr id="24" name="Rectangle 23"/>
          <p:cNvSpPr/>
          <p:nvPr/>
        </p:nvSpPr>
        <p:spPr>
          <a:xfrm>
            <a:off x="232927" y="3710073"/>
            <a:ext cx="637024" cy="226927"/>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5" name="Rectangle 24"/>
          <p:cNvSpPr/>
          <p:nvPr/>
        </p:nvSpPr>
        <p:spPr>
          <a:xfrm>
            <a:off x="251976" y="4510173"/>
            <a:ext cx="694173" cy="233277"/>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06196"/>
            <a:ext cx="8124575" cy="2097782"/>
          </a:xfrm>
        </p:spPr>
        <p:txBody>
          <a:bodyPr/>
          <a:lstStyle/>
          <a:p>
            <a:r>
              <a:rPr lang="en-US" sz="1400" b="1" dirty="0" smtClean="0">
                <a:latin typeface="Arial" pitchFamily="34" charset="0"/>
                <a:ea typeface="ＭＳ Ｐゴシック" pitchFamily="34" charset="-128"/>
              </a:rPr>
              <a:t>The Dashboard tab brings an overall view of the results of the data loading</a:t>
            </a:r>
            <a:endParaRPr lang="en-US" sz="1400" b="1" dirty="0" smtClean="0"/>
          </a:p>
          <a:p>
            <a:endParaRPr lang="en-US" sz="1400" b="1" dirty="0" smtClean="0">
              <a:latin typeface="Arial" pitchFamily="34" charset="0"/>
              <a:ea typeface="ＭＳ Ｐゴシック" pitchFamily="34" charset="-128"/>
            </a:endParaRPr>
          </a:p>
        </p:txBody>
      </p:sp>
      <p:sp>
        <p:nvSpPr>
          <p:cNvPr id="4" name="Title 3"/>
          <p:cNvSpPr>
            <a:spLocks noGrp="1"/>
          </p:cNvSpPr>
          <p:nvPr>
            <p:ph type="title"/>
          </p:nvPr>
        </p:nvSpPr>
        <p:spPr/>
        <p:txBody>
          <a:bodyPr/>
          <a:lstStyle/>
          <a:p>
            <a:r>
              <a:rPr lang="en-GB" dirty="0" err="1" smtClean="0"/>
              <a:t>NexxusETL</a:t>
            </a:r>
            <a:endParaRPr lang="en-GB" dirty="0"/>
          </a:p>
        </p:txBody>
      </p:sp>
      <p:sp>
        <p:nvSpPr>
          <p:cNvPr id="12" name="Footer Placeholder 2"/>
          <p:cNvSpPr>
            <a:spLocks noGrp="1"/>
          </p:cNvSpPr>
          <p:nvPr>
            <p:ph type="ftr" sz="quarter" idx="12"/>
          </p:nvPr>
        </p:nvSpPr>
        <p:spPr>
          <a:xfrm>
            <a:off x="622300" y="6318250"/>
            <a:ext cx="5727700" cy="365125"/>
          </a:xfrm>
        </p:spPr>
        <p:txBody>
          <a:bodyPr/>
          <a:lstStyle/>
          <a:p>
            <a:r>
              <a:rPr lang="en-GB" smtClean="0"/>
              <a:t>IMS Health Confidential</a:t>
            </a:r>
            <a:endParaRPr lang="en-GB"/>
          </a:p>
        </p:txBody>
      </p:sp>
      <p:pic>
        <p:nvPicPr>
          <p:cNvPr id="13" name="Picture 2"/>
          <p:cNvPicPr>
            <a:picLocks noChangeAspect="1" noChangeArrowheads="1"/>
          </p:cNvPicPr>
          <p:nvPr/>
        </p:nvPicPr>
        <p:blipFill>
          <a:blip r:embed="rId3" cstate="print"/>
          <a:srcRect/>
          <a:stretch>
            <a:fillRect/>
          </a:stretch>
        </p:blipFill>
        <p:spPr bwMode="auto">
          <a:xfrm>
            <a:off x="221344" y="1946163"/>
            <a:ext cx="8709685" cy="4226037"/>
          </a:xfrm>
          <a:prstGeom prst="rect">
            <a:avLst/>
          </a:prstGeom>
          <a:ln>
            <a:solidFill>
              <a:schemeClr val="tx1"/>
            </a:solidFill>
          </a:ln>
          <a:effectLst>
            <a:outerShdw blurRad="292100" dist="139700" dir="2700000" algn="tl" rotWithShape="0">
              <a:srgbClr val="333333">
                <a:alpha val="65000"/>
              </a:srgbClr>
            </a:outerShdw>
          </a:effectLst>
        </p:spPr>
      </p:pic>
      <p:sp>
        <p:nvSpPr>
          <p:cNvPr id="14" name="Rectangle 13"/>
          <p:cNvSpPr/>
          <p:nvPr/>
        </p:nvSpPr>
        <p:spPr>
          <a:xfrm>
            <a:off x="922019" y="1946163"/>
            <a:ext cx="510541" cy="187437"/>
          </a:xfrm>
          <a:prstGeom prst="rect">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Rectangle 14"/>
          <p:cNvSpPr/>
          <p:nvPr/>
        </p:nvSpPr>
        <p:spPr>
          <a:xfrm>
            <a:off x="2147315" y="2574052"/>
            <a:ext cx="608077" cy="197724"/>
          </a:xfrm>
          <a:prstGeom prst="rect">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Rectangle 15"/>
          <p:cNvSpPr/>
          <p:nvPr/>
        </p:nvSpPr>
        <p:spPr>
          <a:xfrm>
            <a:off x="306323" y="3049540"/>
            <a:ext cx="4751452" cy="160385"/>
          </a:xfrm>
          <a:prstGeom prst="rect">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Rectangle 16"/>
          <p:cNvSpPr/>
          <p:nvPr/>
        </p:nvSpPr>
        <p:spPr>
          <a:xfrm>
            <a:off x="281940" y="4579620"/>
            <a:ext cx="8496300" cy="1516380"/>
          </a:xfrm>
          <a:prstGeom prst="rect">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8" name="Straight Arrow Connector 17"/>
          <p:cNvCxnSpPr/>
          <p:nvPr/>
        </p:nvCxnSpPr>
        <p:spPr>
          <a:xfrm flipH="1" flipV="1">
            <a:off x="1828800" y="2489200"/>
            <a:ext cx="311150" cy="180975"/>
          </a:xfrm>
          <a:prstGeom prst="straightConnector1">
            <a:avLst/>
          </a:prstGeom>
          <a:noFill/>
          <a:ln w="38100">
            <a:solidFill>
              <a:schemeClr val="accent6"/>
            </a:solidFill>
            <a:headEnd type="none" w="med" len="med"/>
            <a:tailEnd type="arrow" w="med" len="med"/>
          </a:ln>
        </p:spPr>
        <p:style>
          <a:lnRef idx="1">
            <a:schemeClr val="accent1"/>
          </a:lnRef>
          <a:fillRef idx="3">
            <a:schemeClr val="accent1"/>
          </a:fillRef>
          <a:effectRef idx="2">
            <a:schemeClr val="accent1"/>
          </a:effectRef>
          <a:fontRef idx="minor">
            <a:schemeClr val="lt1"/>
          </a:fontRef>
        </p:style>
      </p:cxnSp>
      <p:cxnSp>
        <p:nvCxnSpPr>
          <p:cNvPr id="26" name="Straight Arrow Connector 25"/>
          <p:cNvCxnSpPr/>
          <p:nvPr/>
        </p:nvCxnSpPr>
        <p:spPr>
          <a:xfrm flipV="1">
            <a:off x="2755392" y="2533650"/>
            <a:ext cx="311658" cy="152400"/>
          </a:xfrm>
          <a:prstGeom prst="straightConnector1">
            <a:avLst/>
          </a:prstGeom>
          <a:noFill/>
          <a:ln w="38100">
            <a:solidFill>
              <a:schemeClr val="accent6"/>
            </a:solidFill>
            <a:headEnd type="none" w="med" len="med"/>
            <a:tailEnd type="arrow" w="med" len="med"/>
          </a:ln>
        </p:spPr>
        <p:style>
          <a:lnRef idx="1">
            <a:schemeClr val="accent1"/>
          </a:lnRef>
          <a:fillRef idx="3">
            <a:schemeClr val="accent1"/>
          </a:fillRef>
          <a:effectRef idx="2">
            <a:schemeClr val="accent1"/>
          </a:effectRef>
          <a:fontRef idx="minor">
            <a:schemeClr val="lt1"/>
          </a:fontRef>
        </p:style>
      </p:cxnSp>
      <p:cxnSp>
        <p:nvCxnSpPr>
          <p:cNvPr id="27" name="Straight Arrow Connector 26"/>
          <p:cNvCxnSpPr/>
          <p:nvPr/>
        </p:nvCxnSpPr>
        <p:spPr>
          <a:xfrm flipH="1">
            <a:off x="1432560" y="3209925"/>
            <a:ext cx="1634490" cy="1369695"/>
          </a:xfrm>
          <a:prstGeom prst="straightConnector1">
            <a:avLst/>
          </a:prstGeom>
          <a:noFill/>
          <a:ln w="38100">
            <a:solidFill>
              <a:schemeClr val="accent6"/>
            </a:solidFill>
            <a:headEnd type="none" w="med" len="med"/>
            <a:tailEnd type="arrow" w="med" len="med"/>
          </a:ln>
        </p:spPr>
        <p:style>
          <a:lnRef idx="1">
            <a:schemeClr val="accent1"/>
          </a:lnRef>
          <a:fillRef idx="3">
            <a:schemeClr val="accent1"/>
          </a:fillRef>
          <a:effectRef idx="2">
            <a:schemeClr val="accent1"/>
          </a:effectRef>
          <a:fontRef idx="minor">
            <a:schemeClr val="lt1"/>
          </a:fontRef>
        </p:style>
      </p:cxnSp>
      <p:sp>
        <p:nvSpPr>
          <p:cNvPr id="28" name="Rectangle à coins arrondis 4"/>
          <p:cNvSpPr>
            <a:spLocks noChangeArrowheads="1"/>
          </p:cNvSpPr>
          <p:nvPr/>
        </p:nvSpPr>
        <p:spPr bwMode="auto">
          <a:xfrm>
            <a:off x="5547513" y="2876850"/>
            <a:ext cx="1437487" cy="306467"/>
          </a:xfrm>
          <a:prstGeom prst="wedgeRoundRectCallout">
            <a:avLst>
              <a:gd name="adj1" fmla="val -79662"/>
              <a:gd name="adj2" fmla="val 38502"/>
              <a:gd name="adj3" fmla="val 16667"/>
            </a:avLst>
          </a:prstGeom>
          <a:solidFill>
            <a:srgbClr val="FFF1C5"/>
          </a:solidFill>
          <a:ln w="12700" algn="ctr">
            <a:solidFill>
              <a:schemeClr val="tx2"/>
            </a:solidFill>
            <a:round/>
            <a:headEnd/>
            <a:tailEnd/>
          </a:ln>
        </p:spPr>
        <p:txBody>
          <a:bodyPr wrap="square" anchor="ctr">
            <a:spAutoFit/>
          </a:bodyPr>
          <a:lstStyle/>
          <a:p>
            <a:pPr>
              <a:buClr>
                <a:srgbClr val="6600CC"/>
              </a:buClr>
              <a:defRPr/>
            </a:pPr>
            <a:r>
              <a:rPr lang="en-US" sz="1200" dirty="0" smtClean="0">
                <a:cs typeface="Arial" charset="0"/>
                <a:sym typeface="Arial" charset="0"/>
              </a:rPr>
              <a:t>Selected job</a:t>
            </a:r>
          </a:p>
        </p:txBody>
      </p:sp>
      <p:sp>
        <p:nvSpPr>
          <p:cNvPr id="29" name="Rectangle à coins arrondis 4"/>
          <p:cNvSpPr>
            <a:spLocks noChangeArrowheads="1"/>
          </p:cNvSpPr>
          <p:nvPr/>
        </p:nvSpPr>
        <p:spPr bwMode="auto">
          <a:xfrm>
            <a:off x="6236221" y="3762449"/>
            <a:ext cx="1701280" cy="306467"/>
          </a:xfrm>
          <a:prstGeom prst="wedgeRoundRectCallout">
            <a:avLst>
              <a:gd name="adj1" fmla="val -69428"/>
              <a:gd name="adj2" fmla="val 262239"/>
              <a:gd name="adj3" fmla="val 16667"/>
            </a:avLst>
          </a:prstGeom>
          <a:solidFill>
            <a:srgbClr val="FFF1C5"/>
          </a:solidFill>
          <a:ln w="12700" algn="ctr">
            <a:solidFill>
              <a:schemeClr val="tx2"/>
            </a:solidFill>
            <a:round/>
            <a:headEnd/>
            <a:tailEnd/>
          </a:ln>
        </p:spPr>
        <p:txBody>
          <a:bodyPr wrap="square" anchor="ctr">
            <a:spAutoFit/>
          </a:bodyPr>
          <a:lstStyle/>
          <a:p>
            <a:pPr>
              <a:buClr>
                <a:srgbClr val="6600CC"/>
              </a:buClr>
              <a:defRPr/>
            </a:pPr>
            <a:r>
              <a:rPr lang="en-US" sz="1200" dirty="0" smtClean="0">
                <a:cs typeface="Arial" charset="0"/>
                <a:sym typeface="Arial" charset="0"/>
              </a:rPr>
              <a:t>Result of selected job</a:t>
            </a: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06196"/>
            <a:ext cx="8124575" cy="2097782"/>
          </a:xfrm>
        </p:spPr>
        <p:txBody>
          <a:bodyPr/>
          <a:lstStyle/>
          <a:p>
            <a:r>
              <a:rPr lang="en-US" sz="1400" dirty="0" smtClean="0"/>
              <a:t>A       icon will be displayed if job ran with Rows Failed count &gt; 0</a:t>
            </a:r>
          </a:p>
          <a:p>
            <a:endParaRPr lang="en-US" sz="1400" b="1" dirty="0" smtClean="0">
              <a:latin typeface="Arial" pitchFamily="34" charset="0"/>
              <a:ea typeface="ＭＳ Ｐゴシック" pitchFamily="34" charset="-128"/>
            </a:endParaRPr>
          </a:p>
        </p:txBody>
      </p:sp>
      <p:sp>
        <p:nvSpPr>
          <p:cNvPr id="4" name="Title 3"/>
          <p:cNvSpPr>
            <a:spLocks noGrp="1"/>
          </p:cNvSpPr>
          <p:nvPr>
            <p:ph type="title"/>
          </p:nvPr>
        </p:nvSpPr>
        <p:spPr/>
        <p:txBody>
          <a:bodyPr/>
          <a:lstStyle/>
          <a:p>
            <a:r>
              <a:rPr lang="en-GB" dirty="0" err="1" smtClean="0"/>
              <a:t>NexxusETL</a:t>
            </a:r>
            <a:endParaRPr lang="en-GB" dirty="0"/>
          </a:p>
        </p:txBody>
      </p:sp>
      <p:sp>
        <p:nvSpPr>
          <p:cNvPr id="12" name="Footer Placeholder 2"/>
          <p:cNvSpPr>
            <a:spLocks noGrp="1"/>
          </p:cNvSpPr>
          <p:nvPr>
            <p:ph type="ftr" sz="quarter" idx="12"/>
          </p:nvPr>
        </p:nvSpPr>
        <p:spPr>
          <a:xfrm>
            <a:off x="622300" y="6318250"/>
            <a:ext cx="5727700" cy="365125"/>
          </a:xfrm>
        </p:spPr>
        <p:txBody>
          <a:bodyPr/>
          <a:lstStyle/>
          <a:p>
            <a:r>
              <a:rPr lang="en-GB" smtClean="0"/>
              <a:t>IMS Health Confidential</a:t>
            </a:r>
            <a:endParaRPr lang="en-GB"/>
          </a:p>
        </p:txBody>
      </p:sp>
      <p:pic>
        <p:nvPicPr>
          <p:cNvPr id="19" name="Picture 2"/>
          <p:cNvPicPr>
            <a:picLocks noChangeAspect="1" noChangeArrowheads="1"/>
          </p:cNvPicPr>
          <p:nvPr/>
        </p:nvPicPr>
        <p:blipFill>
          <a:blip r:embed="rId3" cstate="print"/>
          <a:srcRect l="4452" t="4174" r="11986" b="6328"/>
          <a:stretch>
            <a:fillRect/>
          </a:stretch>
        </p:blipFill>
        <p:spPr bwMode="auto">
          <a:xfrm>
            <a:off x="793153" y="1092386"/>
            <a:ext cx="243840" cy="251835"/>
          </a:xfrm>
          <a:prstGeom prst="rect">
            <a:avLst/>
          </a:prstGeom>
          <a:noFill/>
          <a:ln w="9525">
            <a:noFill/>
            <a:miter lim="800000"/>
            <a:headEnd/>
            <a:tailEnd/>
          </a:ln>
        </p:spPr>
      </p:pic>
      <p:pic>
        <p:nvPicPr>
          <p:cNvPr id="20" name="Picture 2"/>
          <p:cNvPicPr>
            <a:picLocks noChangeAspect="1" noChangeArrowheads="1"/>
          </p:cNvPicPr>
          <p:nvPr/>
        </p:nvPicPr>
        <p:blipFill>
          <a:blip r:embed="rId4" cstate="print"/>
          <a:srcRect/>
          <a:stretch>
            <a:fillRect/>
          </a:stretch>
        </p:blipFill>
        <p:spPr bwMode="auto">
          <a:xfrm>
            <a:off x="236220" y="1699708"/>
            <a:ext cx="8709685" cy="4226037"/>
          </a:xfrm>
          <a:prstGeom prst="rect">
            <a:avLst/>
          </a:prstGeom>
          <a:ln>
            <a:solidFill>
              <a:schemeClr val="tx1"/>
            </a:solidFill>
          </a:ln>
          <a:effectLst>
            <a:outerShdw blurRad="292100" dist="139700" dir="2700000" algn="tl" rotWithShape="0">
              <a:srgbClr val="333333">
                <a:alpha val="65000"/>
              </a:srgbClr>
            </a:outerShdw>
          </a:effectLst>
        </p:spPr>
      </p:pic>
      <p:sp>
        <p:nvSpPr>
          <p:cNvPr id="21" name="Rectangle 20"/>
          <p:cNvSpPr/>
          <p:nvPr/>
        </p:nvSpPr>
        <p:spPr>
          <a:xfrm>
            <a:off x="283845" y="2812938"/>
            <a:ext cx="238126" cy="182675"/>
          </a:xfrm>
          <a:prstGeom prst="rect">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2" name="Straight Arrow Connector 21"/>
          <p:cNvCxnSpPr/>
          <p:nvPr/>
        </p:nvCxnSpPr>
        <p:spPr>
          <a:xfrm>
            <a:off x="518160" y="2994660"/>
            <a:ext cx="4130040" cy="2293620"/>
          </a:xfrm>
          <a:prstGeom prst="straightConnector1">
            <a:avLst/>
          </a:prstGeom>
          <a:noFill/>
          <a:ln w="38100">
            <a:solidFill>
              <a:schemeClr val="accent6"/>
            </a:solidFill>
            <a:headEnd type="none" w="med" len="med"/>
            <a:tailEnd type="arrow" w="med" len="med"/>
          </a:ln>
        </p:spPr>
        <p:style>
          <a:lnRef idx="1">
            <a:schemeClr val="accent1"/>
          </a:lnRef>
          <a:fillRef idx="3">
            <a:schemeClr val="accent1"/>
          </a:fillRef>
          <a:effectRef idx="2">
            <a:schemeClr val="accent1"/>
          </a:effectRef>
          <a:fontRef idx="minor">
            <a:schemeClr val="lt1"/>
          </a:fontRef>
        </p:style>
      </p:cxn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0289" name="Picture 1"/>
          <p:cNvPicPr>
            <a:picLocks noChangeAspect="1" noChangeArrowheads="1"/>
          </p:cNvPicPr>
          <p:nvPr/>
        </p:nvPicPr>
        <p:blipFill>
          <a:blip r:embed="rId3" cstate="print"/>
          <a:srcRect t="8686"/>
          <a:stretch>
            <a:fillRect/>
          </a:stretch>
        </p:blipFill>
        <p:spPr bwMode="auto">
          <a:xfrm>
            <a:off x="495442" y="2432050"/>
            <a:ext cx="5656911" cy="2698750"/>
          </a:xfrm>
          <a:prstGeom prst="rect">
            <a:avLst/>
          </a:prstGeom>
          <a:noFill/>
          <a:ln w="9525">
            <a:solidFill>
              <a:schemeClr val="tx1"/>
            </a:solidFill>
            <a:miter lim="800000"/>
            <a:headEnd/>
            <a:tailEnd/>
          </a:ln>
        </p:spPr>
      </p:pic>
      <p:sp>
        <p:nvSpPr>
          <p:cNvPr id="2" name="Content Placeholder 1"/>
          <p:cNvSpPr>
            <a:spLocks noGrp="1"/>
          </p:cNvSpPr>
          <p:nvPr>
            <p:ph idx="1"/>
          </p:nvPr>
        </p:nvSpPr>
        <p:spPr>
          <a:xfrm>
            <a:off x="495443" y="1106196"/>
            <a:ext cx="8124575" cy="2097782"/>
          </a:xfrm>
        </p:spPr>
        <p:txBody>
          <a:bodyPr/>
          <a:lstStyle/>
          <a:p>
            <a:r>
              <a:rPr lang="en-US" sz="1400" b="1" dirty="0" smtClean="0"/>
              <a:t>Monitoring User </a:t>
            </a:r>
            <a:r>
              <a:rPr lang="en-US" sz="1400" dirty="0" smtClean="0"/>
              <a:t>have a restricted </a:t>
            </a:r>
            <a:r>
              <a:rPr lang="en-GB" sz="1400" dirty="0" err="1" smtClean="0"/>
              <a:t>NexxusETL</a:t>
            </a:r>
            <a:r>
              <a:rPr lang="en-GB" sz="1400" dirty="0" smtClean="0"/>
              <a:t> </a:t>
            </a:r>
            <a:r>
              <a:rPr lang="en-US" sz="1400" dirty="0" smtClean="0"/>
              <a:t>access.</a:t>
            </a:r>
          </a:p>
          <a:p>
            <a:r>
              <a:rPr lang="en-US" sz="1400" dirty="0" smtClean="0"/>
              <a:t>Only the Logger and Dashboard tabs are available for monitoring users</a:t>
            </a:r>
          </a:p>
          <a:p>
            <a:r>
              <a:rPr lang="en-US" sz="1400" dirty="0" smtClean="0"/>
              <a:t>It will allow monitoring jobs in the tenant the user is associated with and the Global tenant 0, but they will not have the ability to modify, create or Submit jobs.</a:t>
            </a:r>
          </a:p>
          <a:p>
            <a:endParaRPr lang="en-US" sz="1400" dirty="0" smtClean="0"/>
          </a:p>
          <a:p>
            <a:endParaRPr lang="en-US" sz="1400" b="1" dirty="0" smtClean="0">
              <a:latin typeface="Arial" pitchFamily="34" charset="0"/>
              <a:ea typeface="ＭＳ Ｐゴシック" pitchFamily="34" charset="-128"/>
            </a:endParaRPr>
          </a:p>
        </p:txBody>
      </p:sp>
      <p:sp>
        <p:nvSpPr>
          <p:cNvPr id="4" name="Title 3"/>
          <p:cNvSpPr>
            <a:spLocks noGrp="1"/>
          </p:cNvSpPr>
          <p:nvPr>
            <p:ph type="title"/>
          </p:nvPr>
        </p:nvSpPr>
        <p:spPr/>
        <p:txBody>
          <a:bodyPr/>
          <a:lstStyle/>
          <a:p>
            <a:r>
              <a:rPr lang="en-GB" dirty="0" err="1" smtClean="0"/>
              <a:t>NexxusETL</a:t>
            </a:r>
            <a:endParaRPr lang="en-GB" dirty="0"/>
          </a:p>
        </p:txBody>
      </p:sp>
      <p:sp>
        <p:nvSpPr>
          <p:cNvPr id="12" name="Footer Placeholder 2"/>
          <p:cNvSpPr>
            <a:spLocks noGrp="1"/>
          </p:cNvSpPr>
          <p:nvPr>
            <p:ph type="ftr" sz="quarter" idx="12"/>
          </p:nvPr>
        </p:nvSpPr>
        <p:spPr>
          <a:xfrm>
            <a:off x="622300" y="6318250"/>
            <a:ext cx="5727700" cy="365125"/>
          </a:xfrm>
        </p:spPr>
        <p:txBody>
          <a:bodyPr/>
          <a:lstStyle/>
          <a:p>
            <a:r>
              <a:rPr lang="en-GB" smtClean="0"/>
              <a:t>IMS Health Confidential</a:t>
            </a:r>
            <a:endParaRPr lang="en-GB"/>
          </a:p>
        </p:txBody>
      </p:sp>
      <p:sp>
        <p:nvSpPr>
          <p:cNvPr id="10" name="Rectangle 9"/>
          <p:cNvSpPr/>
          <p:nvPr/>
        </p:nvSpPr>
        <p:spPr>
          <a:xfrm>
            <a:off x="622300" y="4688684"/>
            <a:ext cx="1185862" cy="185735"/>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40290" name="Picture 2"/>
          <p:cNvPicPr>
            <a:picLocks noChangeAspect="1" noChangeArrowheads="1"/>
          </p:cNvPicPr>
          <p:nvPr/>
        </p:nvPicPr>
        <p:blipFill>
          <a:blip r:embed="rId4" cstate="print"/>
          <a:srcRect/>
          <a:stretch>
            <a:fillRect/>
          </a:stretch>
        </p:blipFill>
        <p:spPr bwMode="auto">
          <a:xfrm>
            <a:off x="3142788" y="3127778"/>
            <a:ext cx="4820112" cy="3066909"/>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
          <p:cNvPicPr>
            <a:picLocks noChangeAspect="1" noChangeArrowheads="1"/>
          </p:cNvPicPr>
          <p:nvPr/>
        </p:nvPicPr>
        <p:blipFill>
          <a:blip r:embed="rId3" cstate="print"/>
          <a:srcRect/>
          <a:stretch>
            <a:fillRect/>
          </a:stretch>
        </p:blipFill>
        <p:spPr bwMode="auto">
          <a:xfrm>
            <a:off x="347663" y="2049829"/>
            <a:ext cx="4775200" cy="2857710"/>
          </a:xfrm>
          <a:prstGeom prst="rect">
            <a:avLst/>
          </a:prstGeom>
          <a:noFill/>
          <a:ln w="9525">
            <a:solidFill>
              <a:schemeClr val="tx1"/>
            </a:solidFill>
            <a:miter lim="800000"/>
            <a:headEnd/>
            <a:tailEnd/>
          </a:ln>
        </p:spPr>
      </p:pic>
      <p:pic>
        <p:nvPicPr>
          <p:cNvPr id="16" name="Picture 2"/>
          <p:cNvPicPr>
            <a:picLocks noChangeAspect="1" noChangeArrowheads="1"/>
          </p:cNvPicPr>
          <p:nvPr/>
        </p:nvPicPr>
        <p:blipFill>
          <a:blip r:embed="rId4" cstate="print"/>
          <a:srcRect/>
          <a:stretch>
            <a:fillRect/>
          </a:stretch>
        </p:blipFill>
        <p:spPr bwMode="auto">
          <a:xfrm>
            <a:off x="5257693" y="4027170"/>
            <a:ext cx="3533775" cy="1801703"/>
          </a:xfrm>
          <a:prstGeom prst="rect">
            <a:avLst/>
          </a:prstGeom>
          <a:ln>
            <a:solidFill>
              <a:schemeClr val="tx1"/>
            </a:solidFill>
          </a:ln>
          <a:effectLst>
            <a:outerShdw blurRad="292100" dist="139700" dir="2700000" algn="tl" rotWithShape="0">
              <a:srgbClr val="333333">
                <a:alpha val="65000"/>
              </a:srgbClr>
            </a:outerShdw>
          </a:effectLst>
        </p:spPr>
      </p:pic>
      <p:sp>
        <p:nvSpPr>
          <p:cNvPr id="2" name="Content Placeholder 1"/>
          <p:cNvSpPr>
            <a:spLocks noGrp="1"/>
          </p:cNvSpPr>
          <p:nvPr>
            <p:ph idx="1"/>
          </p:nvPr>
        </p:nvSpPr>
        <p:spPr>
          <a:xfrm>
            <a:off x="495443" y="1106196"/>
            <a:ext cx="8124575" cy="2097782"/>
          </a:xfrm>
        </p:spPr>
        <p:txBody>
          <a:bodyPr/>
          <a:lstStyle/>
          <a:p>
            <a:r>
              <a:rPr lang="en-US" sz="1400" b="1" dirty="0" smtClean="0">
                <a:latin typeface="Arial" pitchFamily="34" charset="0"/>
                <a:ea typeface="ＭＳ Ｐゴシック" pitchFamily="34" charset="-128"/>
              </a:rPr>
              <a:t>Not only it is possible to load data inside Nexxus MI Database but also to extract data from MI Database through </a:t>
            </a:r>
            <a:r>
              <a:rPr lang="en-US" sz="1400" b="1" dirty="0" err="1" smtClean="0">
                <a:solidFill>
                  <a:srgbClr val="FF0000"/>
                </a:solidFill>
                <a:latin typeface="Arial" pitchFamily="34" charset="0"/>
                <a:ea typeface="ＭＳ Ｐゴシック" pitchFamily="34" charset="-128"/>
              </a:rPr>
              <a:t>DLS_Scheduler_Exp</a:t>
            </a:r>
            <a:endParaRPr lang="en-US" sz="1400" dirty="0" smtClean="0">
              <a:solidFill>
                <a:srgbClr val="FF0000"/>
              </a:solidFill>
            </a:endParaRPr>
          </a:p>
          <a:p>
            <a:endParaRPr lang="en-US" sz="1400" b="1" dirty="0" smtClean="0">
              <a:latin typeface="Arial" pitchFamily="34" charset="0"/>
              <a:ea typeface="ＭＳ Ｐゴシック" pitchFamily="34" charset="-128"/>
            </a:endParaRPr>
          </a:p>
        </p:txBody>
      </p:sp>
      <p:sp>
        <p:nvSpPr>
          <p:cNvPr id="4" name="Title 3"/>
          <p:cNvSpPr>
            <a:spLocks noGrp="1"/>
          </p:cNvSpPr>
          <p:nvPr>
            <p:ph type="title"/>
          </p:nvPr>
        </p:nvSpPr>
        <p:spPr/>
        <p:txBody>
          <a:bodyPr/>
          <a:lstStyle/>
          <a:p>
            <a:r>
              <a:rPr lang="en-GB" dirty="0" smtClean="0"/>
              <a:t>Data loading</a:t>
            </a:r>
            <a:endParaRPr lang="en-GB" dirty="0"/>
          </a:p>
        </p:txBody>
      </p:sp>
      <p:sp>
        <p:nvSpPr>
          <p:cNvPr id="12" name="Footer Placeholder 2"/>
          <p:cNvSpPr>
            <a:spLocks noGrp="1"/>
          </p:cNvSpPr>
          <p:nvPr>
            <p:ph type="ftr" sz="quarter" idx="12"/>
          </p:nvPr>
        </p:nvSpPr>
        <p:spPr>
          <a:xfrm>
            <a:off x="622300" y="6318250"/>
            <a:ext cx="5727700" cy="365125"/>
          </a:xfrm>
        </p:spPr>
        <p:txBody>
          <a:bodyPr/>
          <a:lstStyle/>
          <a:p>
            <a:r>
              <a:rPr lang="en-GB" smtClean="0"/>
              <a:t>IMS Health Confidential</a:t>
            </a:r>
            <a:endParaRPr lang="en-GB"/>
          </a:p>
        </p:txBody>
      </p:sp>
      <p:sp>
        <p:nvSpPr>
          <p:cNvPr id="15" name="Curved Right Arrow 14"/>
          <p:cNvSpPr/>
          <p:nvPr/>
        </p:nvSpPr>
        <p:spPr>
          <a:xfrm rot="18643455">
            <a:off x="4109829" y="4519765"/>
            <a:ext cx="762000" cy="1600200"/>
          </a:xfrm>
          <a:prstGeom prst="curvedRightArrow">
            <a:avLst/>
          </a:prstGeom>
          <a:effectLst>
            <a:outerShdw blurRad="50800" dist="38100" algn="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solidFill>
                <a:schemeClr val="tx1"/>
              </a:solidFill>
            </a:endParaRPr>
          </a:p>
        </p:txBody>
      </p:sp>
      <p:sp>
        <p:nvSpPr>
          <p:cNvPr id="17" name="Rectangle à coins arrondis 4"/>
          <p:cNvSpPr>
            <a:spLocks noChangeArrowheads="1"/>
          </p:cNvSpPr>
          <p:nvPr/>
        </p:nvSpPr>
        <p:spPr bwMode="auto">
          <a:xfrm>
            <a:off x="6688455" y="3273217"/>
            <a:ext cx="2162175" cy="509116"/>
          </a:xfrm>
          <a:prstGeom prst="wedgeRoundRectCallout">
            <a:avLst>
              <a:gd name="adj1" fmla="val -40868"/>
              <a:gd name="adj2" fmla="val 142026"/>
              <a:gd name="adj3" fmla="val 16667"/>
            </a:avLst>
          </a:prstGeom>
          <a:solidFill>
            <a:srgbClr val="FFF1C5"/>
          </a:solidFill>
          <a:ln w="12700" algn="ctr">
            <a:solidFill>
              <a:schemeClr val="tx2"/>
            </a:solidFill>
            <a:round/>
            <a:headEnd/>
            <a:tailEnd/>
          </a:ln>
        </p:spPr>
        <p:txBody>
          <a:bodyPr wrap="square" anchor="ctr">
            <a:spAutoFit/>
          </a:bodyPr>
          <a:lstStyle/>
          <a:p>
            <a:pPr>
              <a:buClr>
                <a:srgbClr val="6600CC"/>
              </a:buClr>
              <a:defRPr/>
            </a:pPr>
            <a:r>
              <a:rPr lang="en-GB" sz="1200" dirty="0" smtClean="0">
                <a:cs typeface="Arial" charset="0"/>
                <a:sym typeface="Arial" charset="0"/>
              </a:rPr>
              <a:t>Extracted data will be deposited in </a:t>
            </a:r>
            <a:r>
              <a:rPr lang="en-GB" sz="1200" dirty="0" err="1" smtClean="0">
                <a:cs typeface="Arial" charset="0"/>
                <a:sym typeface="Arial" charset="0"/>
              </a:rPr>
              <a:t>MoveIt</a:t>
            </a:r>
            <a:endParaRPr lang="en-GB" sz="1200" dirty="0" smtClean="0">
              <a:cs typeface="Arial" charset="0"/>
              <a:sym typeface="Arial" charset="0"/>
            </a:endParaRP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06196"/>
            <a:ext cx="8124575" cy="2097782"/>
          </a:xfrm>
        </p:spPr>
        <p:txBody>
          <a:bodyPr/>
          <a:lstStyle/>
          <a:p>
            <a:r>
              <a:rPr lang="en-US" sz="1400" b="1" dirty="0" smtClean="0">
                <a:latin typeface="Arial" pitchFamily="34" charset="0"/>
                <a:ea typeface="ＭＳ Ｐゴシック" pitchFamily="34" charset="-128"/>
              </a:rPr>
              <a:t>Extracted data will be stored in several tables then exported by </a:t>
            </a:r>
            <a:r>
              <a:rPr lang="en-US" sz="1400" b="1" dirty="0" err="1" smtClean="0">
                <a:latin typeface="Arial" pitchFamily="34" charset="0"/>
                <a:ea typeface="ＭＳ Ｐゴシック" pitchFamily="34" charset="-128"/>
              </a:rPr>
              <a:t>NexxusETL</a:t>
            </a:r>
            <a:endParaRPr lang="en-US" sz="1400" b="1" dirty="0" smtClean="0">
              <a:latin typeface="Arial" pitchFamily="34" charset="0"/>
              <a:ea typeface="ＭＳ Ｐゴシック" pitchFamily="34" charset="-128"/>
            </a:endParaRPr>
          </a:p>
          <a:p>
            <a:r>
              <a:rPr lang="en-US" sz="1400" b="1" dirty="0" smtClean="0">
                <a:latin typeface="Arial" pitchFamily="34" charset="0"/>
                <a:ea typeface="ＭＳ Ｐゴシック" pitchFamily="34" charset="-128"/>
              </a:rPr>
              <a:t>In the DLT_EXPORT_DATA table, The EXP_STATUS field makes incremental exports possible.</a:t>
            </a:r>
          </a:p>
          <a:p>
            <a:endParaRPr lang="en-US" sz="1400" dirty="0" smtClean="0"/>
          </a:p>
          <a:p>
            <a:endParaRPr lang="en-US" sz="1400" b="1" dirty="0" smtClean="0">
              <a:latin typeface="Arial" pitchFamily="34" charset="0"/>
              <a:ea typeface="ＭＳ Ｐゴシック" pitchFamily="34" charset="-128"/>
            </a:endParaRPr>
          </a:p>
        </p:txBody>
      </p:sp>
      <p:sp>
        <p:nvSpPr>
          <p:cNvPr id="4" name="Title 3"/>
          <p:cNvSpPr>
            <a:spLocks noGrp="1"/>
          </p:cNvSpPr>
          <p:nvPr>
            <p:ph type="title"/>
          </p:nvPr>
        </p:nvSpPr>
        <p:spPr/>
        <p:txBody>
          <a:bodyPr/>
          <a:lstStyle/>
          <a:p>
            <a:r>
              <a:rPr lang="en-GB" dirty="0" smtClean="0"/>
              <a:t>Data loading</a:t>
            </a:r>
            <a:endParaRPr lang="en-GB" dirty="0"/>
          </a:p>
        </p:txBody>
      </p:sp>
      <p:sp>
        <p:nvSpPr>
          <p:cNvPr id="12" name="Footer Placeholder 2"/>
          <p:cNvSpPr>
            <a:spLocks noGrp="1"/>
          </p:cNvSpPr>
          <p:nvPr>
            <p:ph type="ftr" sz="quarter" idx="12"/>
          </p:nvPr>
        </p:nvSpPr>
        <p:spPr>
          <a:xfrm>
            <a:off x="622300" y="6318250"/>
            <a:ext cx="5727700" cy="365125"/>
          </a:xfrm>
        </p:spPr>
        <p:txBody>
          <a:bodyPr/>
          <a:lstStyle/>
          <a:p>
            <a:r>
              <a:rPr lang="en-GB" smtClean="0"/>
              <a:t>IMS Health Confidential</a:t>
            </a:r>
            <a:endParaRPr lang="en-GB"/>
          </a:p>
        </p:txBody>
      </p:sp>
      <p:pic>
        <p:nvPicPr>
          <p:cNvPr id="9" name="Picture 2"/>
          <p:cNvPicPr>
            <a:picLocks noChangeAspect="1" noChangeArrowheads="1"/>
          </p:cNvPicPr>
          <p:nvPr/>
        </p:nvPicPr>
        <p:blipFill>
          <a:blip r:embed="rId3" cstate="print"/>
          <a:srcRect/>
          <a:stretch>
            <a:fillRect/>
          </a:stretch>
        </p:blipFill>
        <p:spPr bwMode="auto">
          <a:xfrm>
            <a:off x="685800" y="2464600"/>
            <a:ext cx="7763144" cy="2183600"/>
          </a:xfrm>
          <a:prstGeom prst="rect">
            <a:avLst/>
          </a:prstGeom>
          <a:ln>
            <a:noFill/>
          </a:ln>
          <a:effectLst>
            <a:outerShdw blurRad="292100" dist="139700" dir="2700000" algn="tl" rotWithShape="0">
              <a:srgbClr val="333333">
                <a:alpha val="65000"/>
              </a:srgbClr>
            </a:outerShdw>
          </a:effectLst>
        </p:spPr>
      </p:pic>
      <p:sp>
        <p:nvSpPr>
          <p:cNvPr id="10" name="TextBox 9"/>
          <p:cNvSpPr txBox="1"/>
          <p:nvPr/>
        </p:nvSpPr>
        <p:spPr>
          <a:xfrm>
            <a:off x="1371600" y="4800600"/>
            <a:ext cx="6781800" cy="1887696"/>
          </a:xfrm>
          <a:prstGeom prst="rect">
            <a:avLst/>
          </a:prstGeom>
          <a:noFill/>
        </p:spPr>
        <p:txBody>
          <a:bodyPr wrap="square" rtlCol="0">
            <a:spAutoFit/>
          </a:bodyPr>
          <a:lstStyle/>
          <a:p>
            <a:pPr marL="137160" indent="-137160" defTabSz="410291">
              <a:lnSpc>
                <a:spcPct val="110000"/>
              </a:lnSpc>
              <a:spcBef>
                <a:spcPts val="1300"/>
              </a:spcBef>
              <a:buClr>
                <a:schemeClr val="accent1"/>
              </a:buClr>
              <a:buSzPct val="80000"/>
              <a:buFont typeface="Arial"/>
              <a:buChar char="•"/>
              <a:defRPr/>
            </a:pPr>
            <a:r>
              <a:rPr lang="en-US" sz="1400" b="1" dirty="0" smtClean="0">
                <a:solidFill>
                  <a:srgbClr val="FF940C"/>
                </a:solidFill>
                <a:cs typeface="ＭＳ Ｐゴシック" pitchFamily="-107" charset="-128"/>
                <a:sym typeface="Arial" charset="0"/>
              </a:rPr>
              <a:t>Standard export is not active for loaded data.</a:t>
            </a:r>
            <a:endParaRPr lang="fr-FR" sz="1400" b="1" dirty="0" smtClean="0">
              <a:solidFill>
                <a:srgbClr val="FF940C"/>
              </a:solidFill>
              <a:cs typeface="ＭＳ Ｐゴシック" pitchFamily="-107" charset="-128"/>
              <a:sym typeface="Arial" charset="0"/>
            </a:endParaRPr>
          </a:p>
          <a:p>
            <a:pPr marL="137160" indent="-137160" defTabSz="410291">
              <a:lnSpc>
                <a:spcPct val="110000"/>
              </a:lnSpc>
              <a:spcBef>
                <a:spcPts val="1300"/>
              </a:spcBef>
              <a:buClr>
                <a:schemeClr val="accent1"/>
              </a:buClr>
              <a:buSzPct val="80000"/>
              <a:buFont typeface="Arial"/>
              <a:buChar char="•"/>
              <a:defRPr/>
            </a:pPr>
            <a:r>
              <a:rPr lang="en-US" sz="1400" b="1" dirty="0" smtClean="0">
                <a:solidFill>
                  <a:srgbClr val="FF940C"/>
                </a:solidFill>
                <a:cs typeface="ＭＳ Ｐゴシック" pitchFamily="-107" charset="-128"/>
                <a:sym typeface="Arial" charset="0"/>
              </a:rPr>
              <a:t>For example, a Team loaded via </a:t>
            </a:r>
            <a:r>
              <a:rPr lang="en-US" sz="1400" b="1" dirty="0" err="1" smtClean="0">
                <a:solidFill>
                  <a:srgbClr val="FF940C"/>
                </a:solidFill>
                <a:cs typeface="ＭＳ Ｐゴシック" pitchFamily="-107" charset="-128"/>
                <a:sym typeface="Arial" charset="0"/>
              </a:rPr>
              <a:t>NexxusETL</a:t>
            </a:r>
            <a:r>
              <a:rPr lang="en-US" sz="1400" b="1" dirty="0" smtClean="0">
                <a:solidFill>
                  <a:srgbClr val="FF940C"/>
                </a:solidFill>
                <a:cs typeface="ＭＳ Ｐゴシック" pitchFamily="-107" charset="-128"/>
                <a:sym typeface="Arial" charset="0"/>
              </a:rPr>
              <a:t> will not be extracted using standard export job.</a:t>
            </a:r>
            <a:endParaRPr lang="fr-FR" sz="1400" b="1" dirty="0" smtClean="0">
              <a:solidFill>
                <a:srgbClr val="FF940C"/>
              </a:solidFill>
              <a:cs typeface="ＭＳ Ｐゴシック" pitchFamily="-107" charset="-128"/>
              <a:sym typeface="Arial" charset="0"/>
            </a:endParaRPr>
          </a:p>
          <a:p>
            <a:pPr marL="137160" indent="-137160" defTabSz="410291">
              <a:lnSpc>
                <a:spcPct val="110000"/>
              </a:lnSpc>
              <a:spcBef>
                <a:spcPts val="1300"/>
              </a:spcBef>
              <a:buClr>
                <a:schemeClr val="accent1"/>
              </a:buClr>
              <a:buSzPct val="80000"/>
              <a:buFont typeface="Arial"/>
              <a:buChar char="•"/>
              <a:defRPr/>
            </a:pPr>
            <a:r>
              <a:rPr lang="en-US" sz="1400" b="1" dirty="0" smtClean="0">
                <a:solidFill>
                  <a:srgbClr val="FF940C"/>
                </a:solidFill>
                <a:cs typeface="ＭＳ Ｐゴシック" pitchFamily="-107" charset="-128"/>
                <a:sym typeface="Arial" charset="0"/>
              </a:rPr>
              <a:t>But if this team is modified through the frontend, then the changes will be extracted on the next standard export.</a:t>
            </a:r>
            <a:endParaRPr lang="fr-FR" sz="1400" b="1" dirty="0" smtClean="0">
              <a:solidFill>
                <a:srgbClr val="FF940C"/>
              </a:solidFill>
              <a:cs typeface="ＭＳ Ｐゴシック" pitchFamily="-107" charset="-128"/>
              <a:sym typeface="Arial" charset="0"/>
            </a:endParaRPr>
          </a:p>
          <a:p>
            <a:endParaRPr lang="fr-FR" dirty="0"/>
          </a:p>
        </p:txBody>
      </p:sp>
      <p:pic>
        <p:nvPicPr>
          <p:cNvPr id="13" name="Picture 12" descr="warning"/>
          <p:cNvPicPr>
            <a:picLocks noChangeAspect="1" noChangeArrowheads="1"/>
          </p:cNvPicPr>
          <p:nvPr/>
        </p:nvPicPr>
        <p:blipFill>
          <a:blip r:embed="rId4" cstate="print"/>
          <a:srcRect/>
          <a:stretch>
            <a:fillRect/>
          </a:stretch>
        </p:blipFill>
        <p:spPr bwMode="auto">
          <a:xfrm>
            <a:off x="338138" y="5067300"/>
            <a:ext cx="776287" cy="7334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2766" y="1705498"/>
            <a:ext cx="8013248" cy="2332567"/>
          </a:xfrm>
        </p:spPr>
        <p:txBody>
          <a:bodyPr/>
          <a:lstStyle/>
          <a:p>
            <a:r>
              <a:rPr lang="en-US" dirty="0" err="1" smtClean="0"/>
              <a:t>NexxusETL</a:t>
            </a:r>
            <a:endParaRPr lang="en-US" dirty="0" smtClean="0"/>
          </a:p>
          <a:p>
            <a:r>
              <a:rPr lang="en-US" dirty="0" smtClean="0"/>
              <a:t>&amp; </a:t>
            </a:r>
            <a:r>
              <a:rPr lang="en-US" dirty="0" err="1" smtClean="0"/>
              <a:t>Onekey</a:t>
            </a:r>
            <a:r>
              <a:rPr lang="en-US" dirty="0" smtClean="0"/>
              <a:t> data loading</a:t>
            </a:r>
            <a:endParaRPr lang="en-US" dirty="0"/>
          </a:p>
        </p:txBody>
      </p:sp>
    </p:spTree>
    <p:extLst>
      <p:ext uri="{BB962C8B-B14F-4D97-AF65-F5344CB8AC3E}">
        <p14:creationId xmlns="" xmlns:p14="http://schemas.microsoft.com/office/powerpoint/2010/main" val="48548171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537995"/>
            <a:ext cx="8279999" cy="4478921"/>
          </a:xfrm>
        </p:spPr>
        <p:txBody>
          <a:bodyPr/>
          <a:lstStyle/>
          <a:p>
            <a:r>
              <a:rPr lang="en-US" b="1" dirty="0" smtClean="0"/>
              <a:t>The change from </a:t>
            </a:r>
            <a:r>
              <a:rPr lang="en-US" b="1" dirty="0" err="1" smtClean="0"/>
              <a:t>OneKey</a:t>
            </a:r>
            <a:r>
              <a:rPr lang="en-US" b="1" dirty="0" smtClean="0"/>
              <a:t> Connect F-12 format was necessary because of the following reason</a:t>
            </a:r>
          </a:p>
          <a:p>
            <a:pPr lvl="1"/>
            <a:r>
              <a:rPr lang="en-US" u="sng" dirty="0" smtClean="0"/>
              <a:t>Profit from Technology change</a:t>
            </a:r>
          </a:p>
          <a:p>
            <a:pPr lvl="2"/>
            <a:r>
              <a:rPr lang="en-US" dirty="0" smtClean="0"/>
              <a:t>In MI we will discontinue the usage of </a:t>
            </a:r>
            <a:r>
              <a:rPr lang="en-US" dirty="0" err="1" smtClean="0"/>
              <a:t>Xtelligent</a:t>
            </a:r>
            <a:r>
              <a:rPr lang="en-US" dirty="0" smtClean="0"/>
              <a:t> and replace it with </a:t>
            </a:r>
            <a:r>
              <a:rPr lang="en-US" dirty="0" err="1" smtClean="0"/>
              <a:t>NexxusETL</a:t>
            </a:r>
            <a:r>
              <a:rPr lang="en-US" dirty="0" smtClean="0"/>
              <a:t>.</a:t>
            </a:r>
          </a:p>
          <a:p>
            <a:pPr lvl="2"/>
            <a:r>
              <a:rPr lang="en-US" dirty="0" smtClean="0"/>
              <a:t>The data load with </a:t>
            </a:r>
            <a:r>
              <a:rPr lang="en-US" dirty="0" err="1" smtClean="0"/>
              <a:t>NexxusETL</a:t>
            </a:r>
            <a:r>
              <a:rPr lang="en-US" dirty="0" smtClean="0"/>
              <a:t> is much faster than with </a:t>
            </a:r>
            <a:r>
              <a:rPr lang="en-US" dirty="0" err="1" smtClean="0"/>
              <a:t>Xtelligent</a:t>
            </a:r>
            <a:endParaRPr lang="en-US" u="sng" dirty="0" smtClean="0"/>
          </a:p>
          <a:p>
            <a:pPr lvl="1"/>
            <a:r>
              <a:rPr lang="en-US" u="sng" dirty="0" smtClean="0"/>
              <a:t>Opportunity to clean up</a:t>
            </a:r>
          </a:p>
          <a:p>
            <a:pPr lvl="2"/>
            <a:r>
              <a:rPr lang="en-US" dirty="0" smtClean="0"/>
              <a:t>As a new interface for </a:t>
            </a:r>
            <a:r>
              <a:rPr lang="en-US" dirty="0" err="1" smtClean="0"/>
              <a:t>NexxusETL</a:t>
            </a:r>
            <a:r>
              <a:rPr lang="en-US" dirty="0" smtClean="0"/>
              <a:t> was needed, we took the opportunity to enrich the Data integration in MI and leverage from all available </a:t>
            </a:r>
            <a:r>
              <a:rPr lang="en-US" dirty="0" err="1" smtClean="0"/>
              <a:t>OneKey</a:t>
            </a:r>
            <a:r>
              <a:rPr lang="en-US" dirty="0" smtClean="0"/>
              <a:t> data.</a:t>
            </a:r>
          </a:p>
          <a:p>
            <a:pPr lvl="1"/>
            <a:r>
              <a:rPr lang="en-US" u="sng" dirty="0" smtClean="0"/>
              <a:t>Ease and speed up the implementation process</a:t>
            </a:r>
          </a:p>
          <a:p>
            <a:pPr lvl="2"/>
            <a:r>
              <a:rPr lang="en-US" dirty="0" smtClean="0"/>
              <a:t>Key Goal of the project is to make the integration of </a:t>
            </a:r>
            <a:r>
              <a:rPr lang="en-US" dirty="0" err="1" smtClean="0"/>
              <a:t>OneKey</a:t>
            </a:r>
            <a:r>
              <a:rPr lang="en-US" dirty="0" smtClean="0"/>
              <a:t> into MI much faster and easier.</a:t>
            </a:r>
          </a:p>
          <a:p>
            <a:pPr lvl="1"/>
            <a:endParaRPr lang="en-US" u="sng"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Why F-I Format?</a:t>
            </a:r>
            <a:endParaRPr lang="en-GB" dirty="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537995"/>
            <a:ext cx="8279999" cy="5939130"/>
          </a:xfrm>
        </p:spPr>
        <p:txBody>
          <a:bodyPr/>
          <a:lstStyle/>
          <a:p>
            <a:pPr fontAlgn="auto">
              <a:spcAft>
                <a:spcPts val="0"/>
              </a:spcAft>
              <a:defRPr/>
            </a:pPr>
            <a:r>
              <a:rPr lang="en-US" b="1" dirty="0" smtClean="0"/>
              <a:t>Key advantages of F-I &amp; F-II Format:</a:t>
            </a:r>
          </a:p>
          <a:p>
            <a:pPr lvl="1" fontAlgn="auto">
              <a:spcAft>
                <a:spcPts val="0"/>
              </a:spcAft>
              <a:defRPr/>
            </a:pPr>
            <a:r>
              <a:rPr lang="en-US" sz="1400" u="sng" dirty="0" smtClean="0"/>
              <a:t>Easy to integrate into MI</a:t>
            </a:r>
          </a:p>
          <a:p>
            <a:pPr lvl="2"/>
            <a:r>
              <a:rPr lang="en-US" sz="1400" dirty="0" smtClean="0"/>
              <a:t>No confusions with various User Types in your project.</a:t>
            </a:r>
          </a:p>
          <a:p>
            <a:pPr lvl="1" fontAlgn="auto">
              <a:spcAft>
                <a:spcPts val="0"/>
              </a:spcAft>
              <a:defRPr/>
            </a:pPr>
            <a:r>
              <a:rPr lang="en-US" sz="1400" u="sng" dirty="0" smtClean="0"/>
              <a:t>Improved logging and monitoring</a:t>
            </a:r>
          </a:p>
          <a:p>
            <a:pPr lvl="2">
              <a:defRPr/>
            </a:pPr>
            <a:r>
              <a:rPr lang="en-US" sz="1400" dirty="0" smtClean="0"/>
              <a:t>In F-I &amp; F-II format the logging and monitoring capabilities of the </a:t>
            </a:r>
            <a:r>
              <a:rPr lang="en-US" sz="1400" dirty="0" err="1" smtClean="0"/>
              <a:t>OneKey</a:t>
            </a:r>
            <a:r>
              <a:rPr lang="en-US" sz="1400" dirty="0" smtClean="0"/>
              <a:t> Interface has been improved.</a:t>
            </a:r>
          </a:p>
          <a:p>
            <a:pPr lvl="1" fontAlgn="auto">
              <a:spcAft>
                <a:spcPts val="0"/>
              </a:spcAft>
              <a:defRPr/>
            </a:pPr>
            <a:r>
              <a:rPr lang="en-US" sz="1400" u="sng" dirty="0" smtClean="0"/>
              <a:t>Technical enhancements in terms of stability, performance and reliability </a:t>
            </a:r>
          </a:p>
          <a:p>
            <a:pPr lvl="2">
              <a:defRPr/>
            </a:pPr>
            <a:r>
              <a:rPr lang="en-US" sz="1400" dirty="0" smtClean="0"/>
              <a:t>By using </a:t>
            </a:r>
            <a:r>
              <a:rPr lang="en-US" sz="1400" dirty="0" err="1" smtClean="0"/>
              <a:t>NexxusETL</a:t>
            </a:r>
            <a:r>
              <a:rPr lang="en-US" sz="1400" dirty="0" smtClean="0"/>
              <a:t> for the data integration we profit from all the advantages that </a:t>
            </a:r>
            <a:r>
              <a:rPr lang="en-US" sz="1400" dirty="0" err="1" smtClean="0"/>
              <a:t>NexxusETL</a:t>
            </a:r>
            <a:r>
              <a:rPr lang="en-US" sz="1400" dirty="0" smtClean="0"/>
              <a:t>. The previous table-space issues related to the </a:t>
            </a:r>
            <a:r>
              <a:rPr lang="en-US" sz="1400" dirty="0" err="1" smtClean="0"/>
              <a:t>OneKey</a:t>
            </a:r>
            <a:r>
              <a:rPr lang="en-US" sz="1400" dirty="0" smtClean="0"/>
              <a:t> loading should no longer be an issue when the system settings are in line with AE recommendation.</a:t>
            </a:r>
            <a:endParaRPr lang="en-US" sz="1400" u="sng" dirty="0" smtClean="0"/>
          </a:p>
          <a:p>
            <a:pPr lvl="1">
              <a:defRPr/>
            </a:pPr>
            <a:r>
              <a:rPr lang="en-US" sz="1400" u="sng" dirty="0" smtClean="0"/>
              <a:t>Simplicity in terms of connector </a:t>
            </a:r>
            <a:r>
              <a:rPr lang="en-US" sz="1400" u="sng" dirty="0" smtClean="0"/>
              <a:t>setup </a:t>
            </a:r>
            <a:endParaRPr lang="en-US" sz="1400" u="sng" dirty="0" smtClean="0"/>
          </a:p>
          <a:p>
            <a:pPr lvl="2">
              <a:defRPr/>
            </a:pPr>
            <a:r>
              <a:rPr lang="en-US" sz="1400" dirty="0" smtClean="0"/>
              <a:t>For multi country / multi tenant project, only one connector is needed (and not one per each Tenant)</a:t>
            </a:r>
          </a:p>
          <a:p>
            <a:pPr lvl="2">
              <a:defRPr/>
            </a:pPr>
            <a:endParaRPr lang="en-US" sz="1400" u="sng" dirty="0" smtClean="0"/>
          </a:p>
          <a:p>
            <a:pPr lvl="2">
              <a:defRPr/>
            </a:pPr>
            <a:endParaRPr lang="en-US" sz="1400" dirty="0" smtClean="0"/>
          </a:p>
          <a:p>
            <a:pPr lvl="1"/>
            <a:endParaRPr lang="en-US" sz="1400" u="sng"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What are the advantages?</a:t>
            </a:r>
            <a:endParaRPr lang="en-GB"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Data Interface Document</a:t>
            </a:r>
            <a:endParaRPr lang="en-US" dirty="0"/>
          </a:p>
        </p:txBody>
      </p:sp>
    </p:spTree>
    <p:extLst>
      <p:ext uri="{BB962C8B-B14F-4D97-AF65-F5344CB8AC3E}">
        <p14:creationId xmlns="" xmlns:p14="http://schemas.microsoft.com/office/powerpoint/2010/main" val="48548171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537995"/>
            <a:ext cx="8279999" cy="3434055"/>
          </a:xfrm>
        </p:spPr>
        <p:txBody>
          <a:bodyPr/>
          <a:lstStyle/>
          <a:p>
            <a:pPr>
              <a:defRPr/>
            </a:pPr>
            <a:r>
              <a:rPr lang="en-US" b="1" dirty="0" smtClean="0"/>
              <a:t>Key differences of F-I / F-II compared to previous </a:t>
            </a:r>
            <a:r>
              <a:rPr lang="en-US" b="1" dirty="0" err="1" smtClean="0"/>
              <a:t>OneKey</a:t>
            </a:r>
            <a:r>
              <a:rPr lang="en-US" b="1" dirty="0" smtClean="0"/>
              <a:t> format :</a:t>
            </a:r>
          </a:p>
          <a:p>
            <a:pPr fontAlgn="auto">
              <a:spcAft>
                <a:spcPts val="0"/>
              </a:spcAft>
              <a:defRPr/>
            </a:pPr>
            <a:endParaRPr lang="en-US" b="1" dirty="0" smtClean="0"/>
          </a:p>
          <a:p>
            <a:pPr lvl="1" fontAlgn="auto">
              <a:spcAft>
                <a:spcPts val="0"/>
              </a:spcAft>
              <a:defRPr/>
            </a:pPr>
            <a:r>
              <a:rPr lang="en-US" sz="1400" u="sng" dirty="0" smtClean="0"/>
              <a:t>New code Handling</a:t>
            </a:r>
          </a:p>
          <a:p>
            <a:pPr lvl="2"/>
            <a:r>
              <a:rPr lang="en-US" sz="1400" dirty="0" smtClean="0"/>
              <a:t>Unified codes across Tenants and Systems</a:t>
            </a:r>
          </a:p>
          <a:p>
            <a:pPr lvl="2"/>
            <a:endParaRPr lang="en-US" sz="1400" dirty="0" smtClean="0"/>
          </a:p>
          <a:p>
            <a:pPr lvl="1" fontAlgn="auto">
              <a:spcAft>
                <a:spcPts val="0"/>
              </a:spcAft>
              <a:defRPr/>
            </a:pPr>
            <a:r>
              <a:rPr lang="en-US" sz="1400" u="sng" dirty="0" smtClean="0"/>
              <a:t>Simplified User Type Handling</a:t>
            </a:r>
          </a:p>
          <a:p>
            <a:pPr marL="922338" lvl="2" indent="-7938" fontAlgn="auto">
              <a:spcAft>
                <a:spcPts val="0"/>
              </a:spcAft>
              <a:buFontTx/>
              <a:buNone/>
              <a:defRPr/>
            </a:pPr>
            <a:r>
              <a:rPr lang="en-US" sz="1400" dirty="0" smtClean="0"/>
              <a:t>No more separate User Type per country, because of </a:t>
            </a:r>
            <a:r>
              <a:rPr lang="en-US" sz="1400" dirty="0" err="1" smtClean="0"/>
              <a:t>OneKey</a:t>
            </a:r>
            <a:r>
              <a:rPr lang="en-US" sz="1400" dirty="0" smtClean="0"/>
              <a:t> integration</a:t>
            </a:r>
            <a:endParaRPr lang="en-US" sz="1400" u="sng"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What has changed?</a:t>
            </a:r>
            <a:endParaRPr lang="en-GB" dirty="0"/>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537995"/>
            <a:ext cx="8279999" cy="3434055"/>
          </a:xfrm>
        </p:spPr>
        <p:txBody>
          <a:bodyPr/>
          <a:lstStyle/>
          <a:p>
            <a:pPr>
              <a:defRPr/>
            </a:pPr>
            <a:r>
              <a:rPr lang="en-US" b="1" dirty="0" smtClean="0"/>
              <a:t>Key differences between F-I and F-II</a:t>
            </a:r>
          </a:p>
          <a:p>
            <a:pPr lvl="1">
              <a:defRPr/>
            </a:pPr>
            <a:r>
              <a:rPr lang="en-US" dirty="0" smtClean="0">
                <a:cs typeface="ＭＳ Ｐゴシック"/>
              </a:rPr>
              <a:t>F-II is available since MI9</a:t>
            </a:r>
          </a:p>
          <a:p>
            <a:pPr lvl="1">
              <a:defRPr/>
            </a:pPr>
            <a:r>
              <a:rPr lang="en-US" dirty="0" smtClean="0"/>
              <a:t>Upgrade from F-I to F-II is not mandatory.</a:t>
            </a:r>
          </a:p>
          <a:p>
            <a:pPr lvl="1">
              <a:defRPr/>
            </a:pPr>
            <a:r>
              <a:rPr lang="en-US" dirty="0" smtClean="0"/>
              <a:t>F-II is an evolution of F-I which brings:</a:t>
            </a:r>
          </a:p>
          <a:p>
            <a:pPr lvl="2">
              <a:defRPr/>
            </a:pPr>
            <a:r>
              <a:rPr lang="en-US" dirty="0" smtClean="0"/>
              <a:t>Digital profile</a:t>
            </a:r>
          </a:p>
          <a:p>
            <a:pPr lvl="2">
              <a:defRPr/>
            </a:pPr>
            <a:r>
              <a:rPr lang="en-US" dirty="0" smtClean="0">
                <a:hlinkClick r:id="rId3"/>
              </a:rPr>
              <a:t>Compliance file</a:t>
            </a:r>
            <a:endParaRPr lang="en-US" dirty="0" smtClean="0"/>
          </a:p>
          <a:p>
            <a:pPr lvl="2">
              <a:defRPr/>
            </a:pPr>
            <a:r>
              <a:rPr lang="en-US" dirty="0" smtClean="0"/>
              <a:t>Additional information in specialty files</a:t>
            </a:r>
            <a:endParaRPr lang="en-US" sz="1400" u="sng"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What has changed?</a:t>
            </a:r>
            <a:endParaRPr lang="en-GB" dirty="0"/>
          </a:p>
        </p:txBody>
      </p:sp>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4071645"/>
            <a:ext cx="8279999" cy="3434055"/>
          </a:xfrm>
        </p:spPr>
        <p:txBody>
          <a:bodyPr/>
          <a:lstStyle/>
          <a:p>
            <a:pPr>
              <a:defRPr/>
            </a:pPr>
            <a:r>
              <a:rPr lang="en-US" sz="1400" b="1" dirty="0" smtClean="0">
                <a:sym typeface="Arial" charset="0"/>
              </a:rPr>
              <a:t>Since </a:t>
            </a:r>
            <a:r>
              <a:rPr lang="en-US" sz="1400" b="1" dirty="0" err="1" smtClean="0">
                <a:sym typeface="Arial" charset="0"/>
              </a:rPr>
              <a:t>OneKey</a:t>
            </a:r>
            <a:r>
              <a:rPr lang="en-US" sz="1400" b="1" dirty="0" smtClean="0">
                <a:sym typeface="Arial" charset="0"/>
              </a:rPr>
              <a:t> F-I format, one User Type per </a:t>
            </a:r>
            <a:r>
              <a:rPr lang="en-US" sz="1400" b="1" dirty="0" err="1" smtClean="0">
                <a:sym typeface="Arial" charset="0"/>
              </a:rPr>
              <a:t>OneKey</a:t>
            </a:r>
            <a:r>
              <a:rPr lang="en-US" sz="1400" b="1" dirty="0" smtClean="0">
                <a:sym typeface="Arial" charset="0"/>
              </a:rPr>
              <a:t> Country is no longer automatically generated for a Tenant. The default User Type (here </a:t>
            </a:r>
            <a:r>
              <a:rPr lang="en-US" sz="1400" b="1" dirty="0" err="1" smtClean="0">
                <a:sym typeface="Arial" charset="0"/>
              </a:rPr>
              <a:t>Nexxus</a:t>
            </a:r>
            <a:r>
              <a:rPr lang="en-US" sz="1400" b="1" dirty="0" smtClean="0">
                <a:sym typeface="Arial" charset="0"/>
              </a:rPr>
              <a:t> MI Europe) – or a child User Type – is used for each country of the Client.</a:t>
            </a:r>
          </a:p>
          <a:p>
            <a:pPr>
              <a:defRPr/>
            </a:pPr>
            <a:r>
              <a:rPr lang="en-US" sz="1400" b="1" dirty="0" smtClean="0">
                <a:sym typeface="Arial" charset="0"/>
              </a:rPr>
              <a:t>Client/</a:t>
            </a:r>
            <a:r>
              <a:rPr lang="en-US" sz="1400" b="1" dirty="0" err="1" smtClean="0">
                <a:sym typeface="Arial" charset="0"/>
              </a:rPr>
              <a:t>OneKey</a:t>
            </a:r>
            <a:r>
              <a:rPr lang="en-US" sz="1400" b="1" dirty="0" smtClean="0">
                <a:sym typeface="Arial" charset="0"/>
              </a:rPr>
              <a:t> codes are now filtered through the Region (a “UK” Rep will recover the customers with UK codes).</a:t>
            </a:r>
          </a:p>
          <a:p>
            <a:pPr>
              <a:buNone/>
              <a:defRPr/>
            </a:pPr>
            <a:r>
              <a:rPr lang="en-US" dirty="0" smtClean="0">
                <a:solidFill>
                  <a:srgbClr val="FF940C"/>
                </a:solidFill>
                <a:latin typeface="Arial" charset="0"/>
                <a:cs typeface="ＭＳ Ｐゴシック" pitchFamily="-107" charset="-128"/>
                <a:sym typeface="Arial" charset="0"/>
              </a:rPr>
              <a:t>		</a:t>
            </a:r>
            <a:r>
              <a:rPr lang="en-US" sz="1800" b="1" dirty="0" smtClean="0">
                <a:solidFill>
                  <a:srgbClr val="FF940C"/>
                </a:solidFill>
                <a:latin typeface="Arial" charset="0"/>
                <a:cs typeface="ＭＳ Ｐゴシック" pitchFamily="-107" charset="-128"/>
                <a:sym typeface="Arial" charset="0"/>
              </a:rPr>
              <a:t>It is therefore mandatory to declare a Region on the Employee Profile.</a:t>
            </a:r>
          </a:p>
          <a:p>
            <a:pPr>
              <a:defRPr/>
            </a:pPr>
            <a:endParaRPr lang="en-US" sz="1400" u="sng"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What has changed?</a:t>
            </a:r>
            <a:endParaRPr lang="en-GB" dirty="0"/>
          </a:p>
        </p:txBody>
      </p:sp>
      <p:pic>
        <p:nvPicPr>
          <p:cNvPr id="15" name="Picture 7" descr="warning"/>
          <p:cNvPicPr>
            <a:picLocks noChangeAspect="1" noChangeArrowheads="1"/>
          </p:cNvPicPr>
          <p:nvPr/>
        </p:nvPicPr>
        <p:blipFill>
          <a:blip r:embed="rId3" cstate="print"/>
          <a:srcRect/>
          <a:stretch>
            <a:fillRect/>
          </a:stretch>
        </p:blipFill>
        <p:spPr bwMode="auto">
          <a:xfrm>
            <a:off x="284287" y="5857875"/>
            <a:ext cx="533400" cy="504825"/>
          </a:xfrm>
          <a:prstGeom prst="rect">
            <a:avLst/>
          </a:prstGeom>
          <a:noFill/>
          <a:ln w="9525">
            <a:noFill/>
            <a:miter lim="800000"/>
            <a:headEnd/>
            <a:tailEnd/>
          </a:ln>
        </p:spPr>
      </p:pic>
      <p:sp>
        <p:nvSpPr>
          <p:cNvPr id="16" name="Curved Right Arrow 15"/>
          <p:cNvSpPr/>
          <p:nvPr/>
        </p:nvSpPr>
        <p:spPr>
          <a:xfrm rot="4923246" flipV="1">
            <a:off x="3333750" y="-792162"/>
            <a:ext cx="723900" cy="4235450"/>
          </a:xfrm>
          <a:prstGeom prst="curvedRightArrow">
            <a:avLst>
              <a:gd name="adj1" fmla="val 25000"/>
              <a:gd name="adj2" fmla="val 50000"/>
              <a:gd name="adj3" fmla="val 35048"/>
            </a:avLst>
          </a:prstGeom>
          <a:solidFill>
            <a:srgbClr val="25B4FF"/>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fr-FR">
              <a:solidFill>
                <a:schemeClr val="tx1"/>
              </a:solidFill>
            </a:endParaRPr>
          </a:p>
        </p:txBody>
      </p:sp>
      <p:graphicFrame>
        <p:nvGraphicFramePr>
          <p:cNvPr id="17" name="Content Placeholder 3"/>
          <p:cNvGraphicFramePr>
            <a:graphicFrameLocks/>
          </p:cNvGraphicFramePr>
          <p:nvPr/>
        </p:nvGraphicFramePr>
        <p:xfrm>
          <a:off x="4067944" y="1412776"/>
          <a:ext cx="3600400" cy="14401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8" name="Picture 56" descr="D:\Mes images\IconGire\ix_op_all\48x48\plain\user1.png"/>
          <p:cNvPicPr>
            <a:picLocks noChangeAspect="1" noChangeArrowheads="1"/>
          </p:cNvPicPr>
          <p:nvPr/>
        </p:nvPicPr>
        <p:blipFill>
          <a:blip r:embed="rId9" cstate="print"/>
          <a:srcRect/>
          <a:stretch>
            <a:fillRect/>
          </a:stretch>
        </p:blipFill>
        <p:spPr bwMode="auto">
          <a:xfrm>
            <a:off x="5580063" y="3335338"/>
            <a:ext cx="525462" cy="525462"/>
          </a:xfrm>
          <a:prstGeom prst="rect">
            <a:avLst/>
          </a:prstGeom>
          <a:noFill/>
          <a:ln w="9525">
            <a:noFill/>
            <a:miter lim="800000"/>
            <a:headEnd/>
            <a:tailEnd/>
          </a:ln>
        </p:spPr>
      </p:pic>
      <p:sp>
        <p:nvSpPr>
          <p:cNvPr id="19" name="Down Arrow 18"/>
          <p:cNvSpPr/>
          <p:nvPr/>
        </p:nvSpPr>
        <p:spPr>
          <a:xfrm>
            <a:off x="5508625" y="2924175"/>
            <a:ext cx="647700" cy="360363"/>
          </a:xfrm>
          <a:prstGeom prst="downArrow">
            <a:avLst/>
          </a:prstGeom>
          <a:solidFill>
            <a:srgbClr val="25B4FF"/>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endParaRPr lang="fr-FR">
              <a:solidFill>
                <a:schemeClr val="tx1"/>
              </a:solidFill>
            </a:endParaRPr>
          </a:p>
        </p:txBody>
      </p:sp>
      <p:grpSp>
        <p:nvGrpSpPr>
          <p:cNvPr id="20" name="Group 13"/>
          <p:cNvGrpSpPr>
            <a:grpSpLocks/>
          </p:cNvGrpSpPr>
          <p:nvPr/>
        </p:nvGrpSpPr>
        <p:grpSpPr bwMode="auto">
          <a:xfrm>
            <a:off x="827088" y="1628775"/>
            <a:ext cx="2016125" cy="2200275"/>
            <a:chOff x="467544" y="1726525"/>
            <a:chExt cx="2688298" cy="2822830"/>
          </a:xfrm>
        </p:grpSpPr>
        <p:pic>
          <p:nvPicPr>
            <p:cNvPr id="21" name="Picture 87" descr="D:\Profiles\mring\My Documents\Icons_MI\128x128\plain\server.png"/>
            <p:cNvPicPr>
              <a:picLocks noChangeAspect="1" noChangeArrowheads="1"/>
            </p:cNvPicPr>
            <p:nvPr/>
          </p:nvPicPr>
          <p:blipFill>
            <a:blip r:embed="rId10" cstate="print"/>
            <a:srcRect/>
            <a:stretch>
              <a:fillRect/>
            </a:stretch>
          </p:blipFill>
          <p:spPr bwMode="auto">
            <a:xfrm>
              <a:off x="874177" y="1726525"/>
              <a:ext cx="1431191" cy="1733878"/>
            </a:xfrm>
            <a:prstGeom prst="rect">
              <a:avLst/>
            </a:prstGeom>
            <a:noFill/>
            <a:ln w="9525">
              <a:noFill/>
              <a:miter lim="800000"/>
              <a:headEnd/>
              <a:tailEnd/>
            </a:ln>
          </p:spPr>
        </p:pic>
        <p:sp>
          <p:nvSpPr>
            <p:cNvPr id="22" name="Rectangle 21"/>
            <p:cNvSpPr/>
            <p:nvPr/>
          </p:nvSpPr>
          <p:spPr>
            <a:xfrm>
              <a:off x="467544" y="3325170"/>
              <a:ext cx="2688298" cy="1224185"/>
            </a:xfrm>
            <a:prstGeom prst="rect">
              <a:avLst/>
            </a:prstGeom>
            <a:noFill/>
          </p:spPr>
          <p:txBody>
            <a:bodyPr>
              <a:spAutoFit/>
            </a:bodyPr>
            <a:lstStyle/>
            <a:p>
              <a:pPr algn="ctr">
                <a:defRPr/>
              </a:pPr>
              <a:r>
                <a:rPr lang="en-US" sz="2800" b="1" dirty="0" err="1">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OneKey</a:t>
              </a:r>
              <a:r>
                <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 </a:t>
              </a:r>
              <a:r>
                <a:rPr lang="en-US" sz="2800" b="1" dirty="0" smtClean="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rPr>
                <a:t>Connector</a:t>
              </a:r>
              <a:endParaRPr lang="en-US" sz="2800" b="1" dirty="0">
                <a:ln w="12700">
                  <a:solidFill>
                    <a:schemeClr val="tx2">
                      <a:satMod val="155000"/>
                    </a:schemeClr>
                  </a:solidFill>
                  <a:prstDash val="solid"/>
                </a:ln>
                <a:solidFill>
                  <a:schemeClr val="bg2">
                    <a:tint val="85000"/>
                    <a:satMod val="155000"/>
                  </a:schemeClr>
                </a:solidFill>
                <a:effectLst>
                  <a:outerShdw blurRad="41275" dist="20320" dir="1800000" algn="tl" rotWithShape="0">
                    <a:srgbClr val="000000">
                      <a:alpha val="40000"/>
                    </a:srgbClr>
                  </a:outerShdw>
                </a:effectLst>
              </a:endParaRPr>
            </a:p>
          </p:txBody>
        </p:sp>
      </p:grpSp>
      <p:sp>
        <p:nvSpPr>
          <p:cNvPr id="23" name="ZoneTexte 10"/>
          <p:cNvSpPr txBox="1">
            <a:spLocks noChangeArrowheads="1"/>
          </p:cNvSpPr>
          <p:nvPr/>
        </p:nvSpPr>
        <p:spPr bwMode="auto">
          <a:xfrm>
            <a:off x="7696200" y="2555875"/>
            <a:ext cx="1260475" cy="400050"/>
          </a:xfrm>
          <a:prstGeom prst="rect">
            <a:avLst/>
          </a:prstGeom>
          <a:noFill/>
          <a:ln w="9525">
            <a:noFill/>
            <a:miter lim="800000"/>
            <a:headEnd/>
            <a:tailEnd/>
          </a:ln>
        </p:spPr>
        <p:txBody>
          <a:bodyPr>
            <a:spAutoFit/>
          </a:bodyPr>
          <a:lstStyle/>
          <a:p>
            <a:r>
              <a:rPr lang="en-GB" sz="2000" b="1" dirty="0">
                <a:solidFill>
                  <a:srgbClr val="6C6C6C"/>
                </a:solidFill>
                <a:sym typeface="Arial" charset="0"/>
              </a:rPr>
              <a:t>Regions</a:t>
            </a:r>
          </a:p>
        </p:txBody>
      </p:sp>
      <p:sp>
        <p:nvSpPr>
          <p:cNvPr id="24" name="ZoneTexte 11"/>
          <p:cNvSpPr txBox="1">
            <a:spLocks noChangeArrowheads="1"/>
          </p:cNvSpPr>
          <p:nvPr/>
        </p:nvSpPr>
        <p:spPr bwMode="auto">
          <a:xfrm>
            <a:off x="7667625" y="1700213"/>
            <a:ext cx="1512888" cy="400050"/>
          </a:xfrm>
          <a:prstGeom prst="rect">
            <a:avLst/>
          </a:prstGeom>
          <a:noFill/>
          <a:ln w="9525">
            <a:noFill/>
            <a:miter lim="800000"/>
            <a:headEnd/>
            <a:tailEnd/>
          </a:ln>
        </p:spPr>
        <p:txBody>
          <a:bodyPr>
            <a:spAutoFit/>
          </a:bodyPr>
          <a:lstStyle/>
          <a:p>
            <a:r>
              <a:rPr lang="en-GB" sz="2000" b="1">
                <a:solidFill>
                  <a:srgbClr val="6C6C6C"/>
                </a:solidFill>
                <a:sym typeface="Arial" charset="0"/>
              </a:rPr>
              <a:t>User Type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10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Graphic spid="17" grpId="0">
        <p:bldAsOne/>
      </p:bldGraphic>
      <p:bldP spid="19"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40815"/>
            <a:ext cx="8279999" cy="4977105"/>
          </a:xfrm>
        </p:spPr>
        <p:txBody>
          <a:bodyPr/>
          <a:lstStyle/>
          <a:p>
            <a:pPr fontAlgn="auto">
              <a:spcAft>
                <a:spcPts val="0"/>
              </a:spcAft>
              <a:defRPr/>
            </a:pPr>
            <a:r>
              <a:rPr lang="en-US" b="1" dirty="0" smtClean="0"/>
              <a:t>Key differences between F-I &amp; FII compared to previous </a:t>
            </a:r>
            <a:r>
              <a:rPr lang="en-US" b="1" dirty="0" err="1" smtClean="0"/>
              <a:t>OneKey</a:t>
            </a:r>
            <a:r>
              <a:rPr lang="en-US" b="1" dirty="0" smtClean="0"/>
              <a:t> Format.</a:t>
            </a:r>
          </a:p>
          <a:p>
            <a:pPr lvl="1" fontAlgn="auto">
              <a:spcAft>
                <a:spcPts val="0"/>
              </a:spcAft>
              <a:defRPr/>
            </a:pPr>
            <a:r>
              <a:rPr lang="en-US" u="sng" dirty="0" smtClean="0"/>
              <a:t>Enhanced Performances</a:t>
            </a:r>
          </a:p>
          <a:p>
            <a:pPr lvl="1" fontAlgn="auto">
              <a:spcAft>
                <a:spcPts val="0"/>
              </a:spcAft>
              <a:buNone/>
              <a:defRPr/>
            </a:pPr>
            <a:r>
              <a:rPr lang="en-US" dirty="0" smtClean="0"/>
              <a:t>	In the F-I or F-II format, geography data is provided by </a:t>
            </a:r>
            <a:r>
              <a:rPr lang="en-US" dirty="0" err="1" smtClean="0"/>
              <a:t>OneKey</a:t>
            </a:r>
            <a:r>
              <a:rPr lang="en-US" dirty="0" smtClean="0"/>
              <a:t> in a separate file named “Geography”. </a:t>
            </a:r>
          </a:p>
          <a:p>
            <a:pPr lvl="1" fontAlgn="auto">
              <a:spcAft>
                <a:spcPts val="0"/>
              </a:spcAft>
              <a:buNone/>
              <a:defRPr/>
            </a:pPr>
            <a:r>
              <a:rPr lang="en-US" dirty="0" smtClean="0"/>
              <a:t>	Mapping between </a:t>
            </a:r>
            <a:r>
              <a:rPr lang="en-US" dirty="0" err="1" smtClean="0"/>
              <a:t>OneKey</a:t>
            </a:r>
            <a:r>
              <a:rPr lang="en-US" dirty="0" smtClean="0"/>
              <a:t> Brick type (UG1,UG2,UG3,UG4) and MI geography type (GEO1,GEO2,GEO3) is maintained by </a:t>
            </a:r>
            <a:r>
              <a:rPr lang="en-US" dirty="0" err="1" smtClean="0"/>
              <a:t>OneKey</a:t>
            </a:r>
            <a:r>
              <a:rPr lang="en-US" dirty="0" smtClean="0"/>
              <a:t> for each country and </a:t>
            </a:r>
            <a:r>
              <a:rPr lang="en-US" dirty="0" err="1" smtClean="0"/>
              <a:t>OneKey</a:t>
            </a:r>
            <a:r>
              <a:rPr lang="en-US" dirty="0" smtClean="0"/>
              <a:t> provides the MI geography code in the Geography file.</a:t>
            </a:r>
          </a:p>
          <a:p>
            <a:pPr lvl="1" fontAlgn="auto">
              <a:spcAft>
                <a:spcPts val="0"/>
              </a:spcAft>
              <a:defRPr/>
            </a:pPr>
            <a:r>
              <a:rPr lang="en-US" u="sng" dirty="0" smtClean="0"/>
              <a:t>Flexible Customer Type Handling</a:t>
            </a:r>
          </a:p>
          <a:p>
            <a:pPr marL="922338" lvl="2" indent="-7938" fontAlgn="auto">
              <a:spcAft>
                <a:spcPts val="0"/>
              </a:spcAft>
              <a:buFontTx/>
              <a:buNone/>
              <a:defRPr/>
            </a:pPr>
            <a:r>
              <a:rPr lang="en-US" dirty="0" smtClean="0"/>
              <a:t>Enables nearly all </a:t>
            </a:r>
            <a:r>
              <a:rPr lang="en-US" dirty="0" err="1" smtClean="0"/>
              <a:t>OneKey</a:t>
            </a:r>
            <a:r>
              <a:rPr lang="en-US" dirty="0" smtClean="0"/>
              <a:t> fields to be used for customer type mapping</a:t>
            </a:r>
          </a:p>
          <a:p>
            <a:pPr lvl="1" fontAlgn="auto">
              <a:spcAft>
                <a:spcPts val="0"/>
              </a:spcAft>
              <a:defRPr/>
            </a:pPr>
            <a:r>
              <a:rPr lang="en-US" u="sng" dirty="0" smtClean="0"/>
              <a:t>Improved Loading process</a:t>
            </a:r>
          </a:p>
          <a:p>
            <a:pPr marL="922338" lvl="2" indent="-7938" fontAlgn="auto">
              <a:spcAft>
                <a:spcPts val="0"/>
              </a:spcAft>
              <a:buFontTx/>
              <a:buNone/>
              <a:defRPr/>
            </a:pPr>
            <a:r>
              <a:rPr lang="en-US" dirty="0" smtClean="0"/>
              <a:t>Thanks to </a:t>
            </a:r>
            <a:r>
              <a:rPr lang="en-US" dirty="0" err="1" smtClean="0">
                <a:cs typeface="Arial" charset="0"/>
                <a:sym typeface="Arial" charset="0"/>
              </a:rPr>
              <a:t>NexxusETL</a:t>
            </a:r>
            <a:r>
              <a:rPr lang="en-US" dirty="0" smtClean="0"/>
              <a:t> and the changed loading process, integration of Data is much faster and efficient</a:t>
            </a:r>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What has changed?</a:t>
            </a:r>
            <a:endParaRPr lang="en-GB"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40815"/>
            <a:ext cx="8279999" cy="5617185"/>
          </a:xfrm>
        </p:spPr>
        <p:txBody>
          <a:bodyPr/>
          <a:lstStyle/>
          <a:p>
            <a:pPr fontAlgn="auto">
              <a:spcAft>
                <a:spcPts val="0"/>
              </a:spcAft>
              <a:defRPr/>
            </a:pPr>
            <a:r>
              <a:rPr lang="en-US" b="1" dirty="0" smtClean="0"/>
              <a:t>One of the main improvements is the data loading speed. On average the </a:t>
            </a:r>
            <a:r>
              <a:rPr lang="en-US" b="1" dirty="0" err="1" smtClean="0"/>
              <a:t>OneKey</a:t>
            </a:r>
            <a:r>
              <a:rPr lang="en-US" b="1" dirty="0" smtClean="0"/>
              <a:t> extraction has improved by over 300% and the MI </a:t>
            </a:r>
            <a:r>
              <a:rPr lang="en-US" b="1" dirty="0" err="1" smtClean="0"/>
              <a:t>dataload</a:t>
            </a:r>
            <a:r>
              <a:rPr lang="en-US" b="1" dirty="0" smtClean="0"/>
              <a:t> by more than 350%</a:t>
            </a:r>
          </a:p>
          <a:p>
            <a:pPr lvl="1" fontAlgn="auto">
              <a:spcAft>
                <a:spcPts val="0"/>
              </a:spcAft>
              <a:defRPr/>
            </a:pPr>
            <a:r>
              <a:rPr lang="en-US" dirty="0" smtClean="0"/>
              <a:t>Here are some example figures for one country:</a:t>
            </a:r>
          </a:p>
          <a:p>
            <a:pPr lvl="1" fontAlgn="auto">
              <a:spcAft>
                <a:spcPts val="0"/>
              </a:spcAft>
              <a:defRPr/>
            </a:pPr>
            <a:endParaRPr lang="en-US" dirty="0" smtClean="0"/>
          </a:p>
          <a:p>
            <a:pPr lvl="1" fontAlgn="auto">
              <a:spcAft>
                <a:spcPts val="0"/>
              </a:spcAft>
              <a:defRPr/>
            </a:pPr>
            <a:endParaRPr lang="en-US" dirty="0" smtClean="0"/>
          </a:p>
          <a:p>
            <a:pPr lvl="1" fontAlgn="auto">
              <a:spcAft>
                <a:spcPts val="0"/>
              </a:spcAft>
              <a:defRPr/>
            </a:pPr>
            <a:endParaRPr lang="en-US" dirty="0" smtClean="0"/>
          </a:p>
          <a:p>
            <a:pPr lvl="1" fontAlgn="auto">
              <a:spcAft>
                <a:spcPts val="0"/>
              </a:spcAft>
              <a:defRPr/>
            </a:pPr>
            <a:endParaRPr lang="en-US" dirty="0" smtClean="0"/>
          </a:p>
          <a:p>
            <a:pPr lvl="1" fontAlgn="auto">
              <a:spcAft>
                <a:spcPts val="0"/>
              </a:spcAft>
              <a:defRPr/>
            </a:pPr>
            <a:endParaRPr lang="en-US" dirty="0" smtClean="0"/>
          </a:p>
          <a:p>
            <a:pPr>
              <a:defRPr/>
            </a:pPr>
            <a:r>
              <a:rPr lang="en-US" b="1" dirty="0" smtClean="0"/>
              <a:t>In this scenario you could extract the data and reload MI in one day!</a:t>
            </a:r>
            <a:endParaRPr lang="en-US"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Performance Indicator</a:t>
            </a:r>
            <a:endParaRPr lang="en-GB" dirty="0"/>
          </a:p>
        </p:txBody>
      </p:sp>
      <p:graphicFrame>
        <p:nvGraphicFramePr>
          <p:cNvPr id="7" name="Tabelle 4"/>
          <p:cNvGraphicFramePr>
            <a:graphicFrameLocks noGrp="1"/>
          </p:cNvGraphicFramePr>
          <p:nvPr/>
        </p:nvGraphicFramePr>
        <p:xfrm>
          <a:off x="381000" y="2995930"/>
          <a:ext cx="5486400" cy="1987081"/>
        </p:xfrm>
        <a:graphic>
          <a:graphicData uri="http://schemas.openxmlformats.org/drawingml/2006/table">
            <a:tbl>
              <a:tblPr/>
              <a:tblGrid>
                <a:gridCol w="720081"/>
                <a:gridCol w="1108719"/>
                <a:gridCol w="402537"/>
                <a:gridCol w="359463"/>
                <a:gridCol w="624950"/>
                <a:gridCol w="984413"/>
                <a:gridCol w="1286237"/>
              </a:tblGrid>
              <a:tr h="180020">
                <a:tc>
                  <a:txBody>
                    <a:bodyPr/>
                    <a:lstStyle/>
                    <a:p>
                      <a:pPr algn="r" fontAlgn="b"/>
                      <a:r>
                        <a:rPr lang="en-US" sz="1400" b="1" i="0" u="none" strike="noStrike" dirty="0">
                          <a:solidFill>
                            <a:srgbClr val="000000"/>
                          </a:solidFill>
                          <a:latin typeface="Calibri"/>
                        </a:rPr>
                        <a:t>290.258</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smtClean="0">
                          <a:solidFill>
                            <a:srgbClr val="000000"/>
                          </a:solidFill>
                          <a:latin typeface="Calibri"/>
                        </a:rPr>
                        <a:t> Workplace</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endParaRPr lang="en-US" sz="14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l" fontAlgn="b"/>
                      <a:endParaRPr lang="en-US" sz="1400" b="0" i="0" u="none" strike="noStrike" dirty="0">
                        <a:solidFill>
                          <a:srgbClr val="000000"/>
                        </a:solidFill>
                        <a:latin typeface="Calibri"/>
                      </a:endParaRPr>
                    </a:p>
                  </a:txBody>
                  <a:tcPr marL="9525" marR="9525" marT="9525" marB="0" anchor="b">
                    <a:lnL>
                      <a:noFill/>
                    </a:lnL>
                    <a:lnR>
                      <a:noFill/>
                    </a:lnR>
                    <a:lnT>
                      <a:noFill/>
                    </a:lnT>
                    <a:lnB>
                      <a:noFill/>
                    </a:lnB>
                  </a:tcPr>
                </a:tc>
                <a:tc hMerge="1">
                  <a:txBody>
                    <a:bodyPr/>
                    <a:lstStyle/>
                    <a:p>
                      <a:endParaRPr lang="en-US"/>
                    </a:p>
                  </a:txBody>
                  <a:tcPr/>
                </a:tc>
                <a:tc>
                  <a:txBody>
                    <a:bodyPr/>
                    <a:lstStyle/>
                    <a:p>
                      <a:pPr algn="l" fontAlgn="b"/>
                      <a:endParaRPr lang="en-US" sz="14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400" b="0" i="0" u="none" strike="noStrike">
                        <a:solidFill>
                          <a:srgbClr val="000000"/>
                        </a:solidFill>
                        <a:latin typeface="Calibri"/>
                      </a:endParaRPr>
                    </a:p>
                  </a:txBody>
                  <a:tcPr marL="9525" marR="9525" marT="9525" marB="0" anchor="b">
                    <a:lnL>
                      <a:noFill/>
                    </a:lnL>
                    <a:lnR>
                      <a:noFill/>
                    </a:lnR>
                    <a:lnT>
                      <a:noFill/>
                    </a:lnT>
                    <a:lnB>
                      <a:noFill/>
                    </a:lnB>
                  </a:tcPr>
                </a:tc>
              </a:tr>
              <a:tr h="252028">
                <a:tc>
                  <a:txBody>
                    <a:bodyPr/>
                    <a:lstStyle/>
                    <a:p>
                      <a:pPr algn="r" fontAlgn="b"/>
                      <a:r>
                        <a:rPr lang="en-US" sz="1400" b="1" i="0" u="none" strike="noStrike" dirty="0" smtClean="0">
                          <a:solidFill>
                            <a:srgbClr val="000000"/>
                          </a:solidFill>
                          <a:latin typeface="Calibri"/>
                        </a:rPr>
                        <a:t>516.893 </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smtClean="0">
                          <a:solidFill>
                            <a:srgbClr val="000000"/>
                          </a:solidFill>
                          <a:latin typeface="Calibri"/>
                        </a:rPr>
                        <a:t> Individual</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endParaRPr lang="en-US" sz="14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l" fontAlgn="b"/>
                      <a:endParaRPr lang="en-US" sz="1400" b="0" i="0" u="none" strike="noStrike" dirty="0">
                        <a:solidFill>
                          <a:srgbClr val="000000"/>
                        </a:solidFill>
                        <a:latin typeface="Calibri"/>
                      </a:endParaRPr>
                    </a:p>
                  </a:txBody>
                  <a:tcPr marL="9525" marR="9525" marT="9525" marB="0" anchor="b">
                    <a:lnL>
                      <a:noFill/>
                    </a:lnL>
                    <a:lnR>
                      <a:noFill/>
                    </a:lnR>
                    <a:lnT>
                      <a:noFill/>
                    </a:lnT>
                    <a:lnB>
                      <a:noFill/>
                    </a:lnB>
                  </a:tcPr>
                </a:tc>
                <a:tc hMerge="1">
                  <a:txBody>
                    <a:bodyPr/>
                    <a:lstStyle/>
                    <a:p>
                      <a:endParaRPr lang="en-US"/>
                    </a:p>
                  </a:txBody>
                  <a:tcPr/>
                </a:tc>
                <a:tc>
                  <a:txBody>
                    <a:bodyPr/>
                    <a:lstStyle/>
                    <a:p>
                      <a:pPr algn="l" fontAlgn="b"/>
                      <a:endParaRPr lang="en-US" sz="1400" b="0" i="0" u="none" strike="noStrike" dirty="0">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400" b="0" i="0" u="none" strike="noStrike">
                        <a:solidFill>
                          <a:srgbClr val="000000"/>
                        </a:solidFill>
                        <a:latin typeface="Calibri"/>
                      </a:endParaRPr>
                    </a:p>
                  </a:txBody>
                  <a:tcPr marL="9525" marR="9525" marT="9525" marB="0" anchor="b">
                    <a:lnL>
                      <a:noFill/>
                    </a:lnL>
                    <a:lnR>
                      <a:noFill/>
                    </a:lnR>
                    <a:lnT>
                      <a:noFill/>
                    </a:lnT>
                    <a:lnB>
                      <a:noFill/>
                    </a:lnB>
                  </a:tcPr>
                </a:tc>
              </a:tr>
              <a:tr h="252028">
                <a:tc>
                  <a:txBody>
                    <a:bodyPr/>
                    <a:lstStyle/>
                    <a:p>
                      <a:pPr algn="r" fontAlgn="b"/>
                      <a:r>
                        <a:rPr lang="en-US" sz="1400" b="1" i="0" u="none" strike="noStrike">
                          <a:solidFill>
                            <a:srgbClr val="000000"/>
                          </a:solidFill>
                          <a:latin typeface="Calibri"/>
                        </a:rPr>
                        <a:t>180.282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smtClean="0">
                          <a:solidFill>
                            <a:srgbClr val="000000"/>
                          </a:solidFill>
                          <a:latin typeface="Calibri"/>
                        </a:rPr>
                        <a:t> Address</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endParaRPr lang="en-US" sz="1400" b="0"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a:noFill/>
                    </a:lnB>
                  </a:tcPr>
                </a:tc>
                <a:tc gridSpan="2">
                  <a:txBody>
                    <a:bodyPr/>
                    <a:lstStyle/>
                    <a:p>
                      <a:pPr algn="l" fontAlgn="b"/>
                      <a:endParaRPr lang="en-US" sz="1400" b="0" i="0" u="none" strike="noStrike" dirty="0">
                        <a:solidFill>
                          <a:srgbClr val="000000"/>
                        </a:solidFill>
                        <a:latin typeface="Calibri"/>
                      </a:endParaRPr>
                    </a:p>
                  </a:txBody>
                  <a:tcPr marL="9525" marR="9525" marT="9525" marB="0" anchor="b">
                    <a:lnL>
                      <a:noFill/>
                    </a:lnL>
                    <a:lnR>
                      <a:noFill/>
                    </a:lnR>
                    <a:lnT>
                      <a:noFill/>
                    </a:lnT>
                    <a:lnB>
                      <a:noFill/>
                    </a:lnB>
                  </a:tcPr>
                </a:tc>
                <a:tc hMerge="1">
                  <a:txBody>
                    <a:bodyPr/>
                    <a:lstStyle/>
                    <a:p>
                      <a:endParaRPr lang="en-US"/>
                    </a:p>
                  </a:txBody>
                  <a:tcPr/>
                </a:tc>
                <a:tc>
                  <a:txBody>
                    <a:bodyPr/>
                    <a:lstStyle/>
                    <a:p>
                      <a:pPr algn="l" fontAlgn="b"/>
                      <a:endParaRPr lang="en-US" sz="1400" b="0" i="0" u="none" strike="noStrike">
                        <a:solidFill>
                          <a:srgbClr val="000000"/>
                        </a:solidFill>
                        <a:latin typeface="Calibri"/>
                      </a:endParaRPr>
                    </a:p>
                  </a:txBody>
                  <a:tcPr marL="9525" marR="9525" marT="9525" marB="0" anchor="b">
                    <a:lnL>
                      <a:noFill/>
                    </a:lnL>
                    <a:lnR>
                      <a:noFill/>
                    </a:lnR>
                    <a:lnT>
                      <a:noFill/>
                    </a:lnT>
                    <a:lnB>
                      <a:noFill/>
                    </a:lnB>
                  </a:tcPr>
                </a:tc>
                <a:tc>
                  <a:txBody>
                    <a:bodyPr/>
                    <a:lstStyle/>
                    <a:p>
                      <a:pPr algn="l" fontAlgn="b"/>
                      <a:endParaRPr lang="en-US" sz="1400" b="0" i="0" u="none" strike="noStrike">
                        <a:solidFill>
                          <a:srgbClr val="000000"/>
                        </a:solidFill>
                        <a:latin typeface="Calibri"/>
                      </a:endParaRPr>
                    </a:p>
                  </a:txBody>
                  <a:tcPr marL="9525" marR="9525" marT="9525" marB="0" anchor="b">
                    <a:lnL>
                      <a:noFill/>
                    </a:lnL>
                    <a:lnR>
                      <a:noFill/>
                    </a:lnR>
                    <a:lnT>
                      <a:noFill/>
                    </a:lnT>
                    <a:lnB>
                      <a:noFill/>
                    </a:lnB>
                  </a:tcPr>
                </a:tc>
              </a:tr>
              <a:tr h="252028">
                <a:tc>
                  <a:txBody>
                    <a:bodyPr/>
                    <a:lstStyle/>
                    <a:p>
                      <a:pPr algn="r" fontAlgn="b"/>
                      <a:r>
                        <a:rPr lang="en-US" sz="1400" b="1" i="0" u="none" strike="noStrike">
                          <a:solidFill>
                            <a:srgbClr val="000000"/>
                          </a:solidFill>
                          <a:latin typeface="Calibri"/>
                        </a:rPr>
                        <a:t>936.945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1" i="0" u="none" strike="noStrike" dirty="0" smtClean="0">
                          <a:solidFill>
                            <a:srgbClr val="000000"/>
                          </a:solidFill>
                          <a:latin typeface="Calibri"/>
                        </a:rPr>
                        <a:t> Affiliation</a:t>
                      </a:r>
                      <a:endParaRPr lang="en-US" sz="1400" b="1" i="0" u="none" strike="noStrike" dirty="0">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l" fontAlgn="b"/>
                      <a:endParaRPr lang="en-US" sz="1400" b="0" i="0" u="none" strike="noStrike">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a:noFill/>
                    </a:lnR>
                    <a:lnT>
                      <a:noFill/>
                    </a:lnT>
                    <a:lnB w="6350" cap="flat" cmpd="sng" algn="ctr">
                      <a:solidFill>
                        <a:srgbClr val="000000"/>
                      </a:solidFill>
                      <a:prstDash val="solid"/>
                      <a:round/>
                      <a:headEnd type="none" w="med" len="med"/>
                      <a:tailEnd type="none" w="med" len="med"/>
                    </a:lnB>
                  </a:tcPr>
                </a:tc>
                <a:tc gridSpan="2">
                  <a:txBody>
                    <a:bodyPr/>
                    <a:lstStyle/>
                    <a:p>
                      <a:pPr algn="l" fontAlgn="b"/>
                      <a:endParaRPr lang="en-US" sz="1400" b="0" i="0" u="none" strike="noStrike" dirty="0">
                        <a:solidFill>
                          <a:srgbClr val="000000"/>
                        </a:solidFill>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hMerge="1">
                  <a:txBody>
                    <a:bodyPr/>
                    <a:lstStyle/>
                    <a:p>
                      <a:endParaRPr lang="en-US"/>
                    </a:p>
                  </a:txBody>
                  <a:tcPr/>
                </a:tc>
                <a:tc>
                  <a:txBody>
                    <a:bodyPr/>
                    <a:lstStyle/>
                    <a:p>
                      <a:pPr algn="l" fontAlgn="b"/>
                      <a:endParaRPr lang="en-US" sz="1400" b="0" i="0" u="none" strike="noStrike">
                        <a:solidFill>
                          <a:srgbClr val="000000"/>
                        </a:solidFill>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c>
                  <a:txBody>
                    <a:bodyPr/>
                    <a:lstStyle/>
                    <a:p>
                      <a:pPr algn="l" fontAlgn="b"/>
                      <a:endParaRPr lang="en-US" sz="1400" b="0" i="0" u="none" strike="noStrike" dirty="0">
                        <a:solidFill>
                          <a:srgbClr val="000000"/>
                        </a:solidFill>
                        <a:latin typeface="Calibri"/>
                      </a:endParaRPr>
                    </a:p>
                  </a:txBody>
                  <a:tcPr marL="9525" marR="9525" marT="9525" marB="0" anchor="b">
                    <a:lnL>
                      <a:noFill/>
                    </a:lnL>
                    <a:lnR>
                      <a:noFill/>
                    </a:lnR>
                    <a:lnT>
                      <a:noFill/>
                    </a:lnT>
                    <a:lnB w="6350" cap="flat" cmpd="sng" algn="ctr">
                      <a:solidFill>
                        <a:srgbClr val="000000"/>
                      </a:solidFill>
                      <a:prstDash val="solid"/>
                      <a:round/>
                      <a:headEnd type="none" w="med" len="med"/>
                      <a:tailEnd type="none" w="med" len="med"/>
                    </a:lnB>
                  </a:tcPr>
                </a:tc>
              </a:tr>
              <a:tr h="252028">
                <a:tc>
                  <a:txBody>
                    <a:bodyPr/>
                    <a:lstStyle/>
                    <a:p>
                      <a:pPr algn="l" fontAlgn="b"/>
                      <a:endParaRPr lang="en-US" sz="1400" b="0" i="0" u="none" strike="noStrike" dirty="0">
                        <a:solidFill>
                          <a:srgbClr val="000000"/>
                        </a:solidFill>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r" fontAlgn="b"/>
                      <a:r>
                        <a:rPr lang="en-US" sz="1400" b="1" i="0" u="none" strike="noStrike" dirty="0">
                          <a:solidFill>
                            <a:srgbClr val="000000"/>
                          </a:solidFill>
                          <a:latin typeface="Calibri"/>
                        </a:rPr>
                        <a:t>914.265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gridSpan="5">
                  <a:txBody>
                    <a:bodyPr/>
                    <a:lstStyle/>
                    <a:p>
                      <a:pPr algn="l" fontAlgn="b"/>
                      <a:r>
                        <a:rPr lang="en-US" sz="1400" b="1" i="0" u="none" strike="noStrike" dirty="0" smtClean="0">
                          <a:solidFill>
                            <a:srgbClr val="000000"/>
                          </a:solidFill>
                          <a:latin typeface="Calibri"/>
                        </a:rPr>
                        <a:t>  </a:t>
                      </a:r>
                      <a:r>
                        <a:rPr lang="en-US" sz="1400" b="1" i="0" u="none" strike="noStrike" dirty="0" err="1" smtClean="0">
                          <a:solidFill>
                            <a:srgbClr val="000000"/>
                          </a:solidFill>
                          <a:latin typeface="Calibri"/>
                        </a:rPr>
                        <a:t>HardAffiliation</a:t>
                      </a:r>
                      <a:r>
                        <a:rPr lang="en-US" sz="1400" b="1" i="0" u="none" strike="noStrike" dirty="0" smtClean="0">
                          <a:solidFill>
                            <a:srgbClr val="000000"/>
                          </a:solidFill>
                          <a:latin typeface="Calibri"/>
                        </a:rPr>
                        <a:t> </a:t>
                      </a:r>
                      <a:r>
                        <a:rPr lang="en-US" sz="1400" b="1" i="0" u="none" strike="noStrike" dirty="0">
                          <a:solidFill>
                            <a:srgbClr val="000000"/>
                          </a:solidFill>
                          <a:latin typeface="Calibri"/>
                        </a:rPr>
                        <a:t>incl. Self-Affiliation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r h="252028">
                <a:tc>
                  <a:txBody>
                    <a:bodyPr/>
                    <a:lstStyle/>
                    <a:p>
                      <a:pPr algn="l" fontAlgn="b"/>
                      <a:endParaRPr lang="en-US" sz="1400" b="0" i="0" u="none" strike="noStrike">
                        <a:solidFill>
                          <a:srgbClr val="000000"/>
                        </a:solidFill>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400" b="0" i="0" u="none" strike="noStrike">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1400" b="0" i="0" u="none" strike="noStrike" dirty="0">
                          <a:solidFill>
                            <a:srgbClr val="000000"/>
                          </a:solidFill>
                          <a:latin typeface="Calibri"/>
                        </a:rPr>
                        <a:t>291.970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60000"/>
                        <a:lumOff val="40000"/>
                      </a:schemeClr>
                    </a:solidFill>
                  </a:tcPr>
                </a:tc>
                <a:tc hMerge="1">
                  <a:txBody>
                    <a:bodyPr/>
                    <a:lstStyle/>
                    <a:p>
                      <a:pPr algn="l" fontAlgn="b"/>
                      <a:endParaRPr lang="en-US" sz="1400" b="0" i="0" u="none" strike="noStrike">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1400" b="0" i="0" u="none" strike="noStrike" dirty="0">
                          <a:solidFill>
                            <a:srgbClr val="000000"/>
                          </a:solidFill>
                          <a:latin typeface="Calibri"/>
                        </a:rPr>
                        <a:t>Self-Affiliations (MI technical link)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60000"/>
                        <a:lumOff val="40000"/>
                      </a:schemeClr>
                    </a:solidFill>
                  </a:tcPr>
                </a:tc>
                <a:tc hMerge="1">
                  <a:txBody>
                    <a:bodyPr/>
                    <a:lstStyle/>
                    <a:p>
                      <a:endParaRPr lang="en-US"/>
                    </a:p>
                  </a:txBody>
                  <a:tcPr/>
                </a:tc>
                <a:tc hMerge="1">
                  <a:txBody>
                    <a:bodyPr/>
                    <a:lstStyle/>
                    <a:p>
                      <a:endParaRPr lang="en-US"/>
                    </a:p>
                  </a:txBody>
                  <a:tcPr/>
                </a:tc>
              </a:tr>
              <a:tr h="252028">
                <a:tc>
                  <a:txBody>
                    <a:bodyPr/>
                    <a:lstStyle/>
                    <a:p>
                      <a:pPr algn="l" fontAlgn="b"/>
                      <a:endParaRPr lang="en-US" sz="1400" b="0" i="0" u="none" strike="noStrike" dirty="0">
                        <a:solidFill>
                          <a:srgbClr val="000000"/>
                        </a:solidFill>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l" fontAlgn="b"/>
                      <a:r>
                        <a:rPr lang="en-US" sz="1400" b="0" i="0" u="none" strike="noStrike" dirty="0">
                          <a:solidFill>
                            <a:srgbClr val="000000"/>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2">
                  <a:txBody>
                    <a:bodyPr/>
                    <a:lstStyle/>
                    <a:p>
                      <a:pPr algn="ctr" fontAlgn="b"/>
                      <a:r>
                        <a:rPr lang="en-US" sz="1400" b="0" i="0" u="none" strike="noStrike" dirty="0">
                          <a:solidFill>
                            <a:srgbClr val="000000"/>
                          </a:solidFill>
                          <a:latin typeface="Calibri"/>
                        </a:rPr>
                        <a:t>622.295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60000"/>
                        <a:lumOff val="40000"/>
                      </a:schemeClr>
                    </a:solidFill>
                  </a:tcPr>
                </a:tc>
                <a:tc hMerge="1">
                  <a:txBody>
                    <a:bodyPr/>
                    <a:lstStyle/>
                    <a:p>
                      <a:pPr algn="l" fontAlgn="b"/>
                      <a:endParaRPr lang="en-US" sz="1400" b="0" i="0" u="none" strike="noStrike">
                        <a:solidFill>
                          <a:srgbClr val="000000"/>
                        </a:solidFill>
                        <a:latin typeface="Calibri"/>
                      </a:endParaRP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3">
                  <a:txBody>
                    <a:bodyPr/>
                    <a:lstStyle/>
                    <a:p>
                      <a:pPr algn="ctr" fontAlgn="b"/>
                      <a:r>
                        <a:rPr lang="en-US" sz="1400" b="0" i="0" u="none" strike="noStrike" dirty="0">
                          <a:solidFill>
                            <a:srgbClr val="000000"/>
                          </a:solidFill>
                          <a:latin typeface="Calibri"/>
                        </a:rPr>
                        <a:t>Activities (</a:t>
                      </a:r>
                      <a:r>
                        <a:rPr lang="en-US" sz="1400" b="0" i="0" u="none" strike="noStrike" dirty="0" err="1">
                          <a:solidFill>
                            <a:srgbClr val="000000"/>
                          </a:solidFill>
                          <a:latin typeface="Calibri"/>
                        </a:rPr>
                        <a:t>OneKey</a:t>
                      </a:r>
                      <a:r>
                        <a:rPr lang="en-US" sz="1400" b="0" i="0" u="none" strike="noStrike" dirty="0">
                          <a:solidFill>
                            <a:srgbClr val="000000"/>
                          </a:solidFill>
                          <a:latin typeface="Calibri"/>
                        </a:rPr>
                        <a:t> Activities + HIE)</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60000"/>
                        <a:lumOff val="40000"/>
                      </a:schemeClr>
                    </a:solidFill>
                  </a:tcPr>
                </a:tc>
                <a:tc hMerge="1">
                  <a:txBody>
                    <a:bodyPr/>
                    <a:lstStyle/>
                    <a:p>
                      <a:endParaRPr lang="en-US"/>
                    </a:p>
                  </a:txBody>
                  <a:tcPr/>
                </a:tc>
                <a:tc hMerge="1">
                  <a:txBody>
                    <a:bodyPr/>
                    <a:lstStyle/>
                    <a:p>
                      <a:endParaRPr lang="en-US"/>
                    </a:p>
                  </a:txBody>
                  <a:tcPr/>
                </a:tc>
              </a:tr>
              <a:tr h="252028">
                <a:tc>
                  <a:txBody>
                    <a:bodyPr/>
                    <a:lstStyle/>
                    <a:p>
                      <a:pPr algn="l" fontAlgn="b"/>
                      <a:endParaRPr lang="en-US" sz="1400" b="0" i="0" u="none" strike="noStrike">
                        <a:solidFill>
                          <a:srgbClr val="000000"/>
                        </a:solidFill>
                        <a:latin typeface="Calibri"/>
                      </a:endParaRPr>
                    </a:p>
                  </a:txBody>
                  <a:tcPr marL="9525" marR="9525" marT="9525" marB="0" anchor="b">
                    <a:lnL>
                      <a:noFill/>
                    </a:lnL>
                    <a:lnR w="6350" cap="flat" cmpd="sng" algn="ctr">
                      <a:solidFill>
                        <a:srgbClr val="000000"/>
                      </a:solidFill>
                      <a:prstDash val="solid"/>
                      <a:round/>
                      <a:headEnd type="none" w="med" len="med"/>
                      <a:tailEnd type="none" w="med" len="med"/>
                    </a:lnR>
                    <a:lnT>
                      <a:noFill/>
                    </a:lnT>
                    <a:lnB>
                      <a:noFill/>
                    </a:lnB>
                  </a:tcPr>
                </a:tc>
                <a:tc>
                  <a:txBody>
                    <a:bodyPr/>
                    <a:lstStyle/>
                    <a:p>
                      <a:pPr algn="r" fontAlgn="b"/>
                      <a:r>
                        <a:rPr lang="en-US" sz="1400" b="1" i="0" u="none" strike="noStrike" dirty="0">
                          <a:solidFill>
                            <a:srgbClr val="000000"/>
                          </a:solidFill>
                          <a:latin typeface="Calibri"/>
                        </a:rPr>
                        <a:t>22.680</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5">
                  <a:txBody>
                    <a:bodyPr/>
                    <a:lstStyle/>
                    <a:p>
                      <a:pPr algn="l" fontAlgn="b"/>
                      <a:r>
                        <a:rPr lang="en-US" sz="1400" b="1" i="0" u="none" strike="noStrike" dirty="0" smtClean="0">
                          <a:solidFill>
                            <a:srgbClr val="000000"/>
                          </a:solidFill>
                          <a:latin typeface="Calibri"/>
                        </a:rPr>
                        <a:t>  </a:t>
                      </a:r>
                      <a:r>
                        <a:rPr lang="en-US" sz="1400" b="1" i="0" u="none" strike="noStrike" dirty="0" err="1" smtClean="0">
                          <a:solidFill>
                            <a:srgbClr val="000000"/>
                          </a:solidFill>
                          <a:latin typeface="Calibri"/>
                        </a:rPr>
                        <a:t>SoftwAffiliation</a:t>
                      </a:r>
                      <a:r>
                        <a:rPr lang="en-US" sz="1400" b="1" i="0" u="none" strike="noStrike" dirty="0" smtClean="0">
                          <a:solidFill>
                            <a:srgbClr val="000000"/>
                          </a:solidFill>
                          <a:latin typeface="Calibri"/>
                        </a:rPr>
                        <a:t> </a:t>
                      </a:r>
                      <a:r>
                        <a:rPr lang="en-US" sz="1400" b="1" i="0" u="none" strike="noStrike" dirty="0">
                          <a:solidFill>
                            <a:srgbClr val="000000"/>
                          </a:solidFill>
                          <a:latin typeface="Calibri"/>
                        </a:rPr>
                        <a:t>(Relations)</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accent5">
                        <a:lumMod val="60000"/>
                        <a:lumOff val="40000"/>
                      </a:schemeClr>
                    </a:solidFill>
                  </a:tcPr>
                </a:tc>
                <a:tc hMerge="1">
                  <a:txBody>
                    <a:bodyPr/>
                    <a:lstStyle/>
                    <a:p>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tr>
            </a:tbl>
          </a:graphicData>
        </a:graphic>
      </p:graphicFrame>
      <p:graphicFrame>
        <p:nvGraphicFramePr>
          <p:cNvPr id="8" name="Table 7"/>
          <p:cNvGraphicFramePr>
            <a:graphicFrameLocks noGrp="1"/>
          </p:cNvGraphicFramePr>
          <p:nvPr/>
        </p:nvGraphicFramePr>
        <p:xfrm>
          <a:off x="5638800" y="2995930"/>
          <a:ext cx="3222624" cy="668655"/>
        </p:xfrm>
        <a:graphic>
          <a:graphicData uri="http://schemas.openxmlformats.org/drawingml/2006/table">
            <a:tbl>
              <a:tblPr firstRow="1" bandRow="1">
                <a:tableStyleId>{5C22544A-7EE6-4342-B048-85BDC9FD1C3A}</a:tableStyleId>
              </a:tblPr>
              <a:tblGrid>
                <a:gridCol w="537104"/>
                <a:gridCol w="537104"/>
                <a:gridCol w="537104"/>
                <a:gridCol w="537104"/>
                <a:gridCol w="537104"/>
                <a:gridCol w="537104"/>
              </a:tblGrid>
              <a:tr h="220133">
                <a:tc gridSpan="3">
                  <a:txBody>
                    <a:bodyPr/>
                    <a:lstStyle/>
                    <a:p>
                      <a:pPr algn="ctr" fontAlgn="b"/>
                      <a:r>
                        <a:rPr lang="en-US" sz="1400" b="0" i="0" u="none" strike="noStrike" dirty="0">
                          <a:solidFill>
                            <a:srgbClr val="000000"/>
                          </a:solidFill>
                          <a:latin typeface="Calibri"/>
                        </a:rPr>
                        <a:t>OKC extraction</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c gridSpan="3">
                  <a:txBody>
                    <a:bodyPr/>
                    <a:lstStyle/>
                    <a:p>
                      <a:pPr algn="ctr" fontAlgn="b"/>
                      <a:r>
                        <a:rPr lang="en-US" sz="1400" b="0" i="0" u="none" strike="noStrike" dirty="0">
                          <a:solidFill>
                            <a:srgbClr val="000000"/>
                          </a:solidFill>
                          <a:latin typeface="Calibri"/>
                        </a:rPr>
                        <a:t>MI </a:t>
                      </a:r>
                      <a:r>
                        <a:rPr lang="en-US" sz="1400" b="0" i="0" u="none" strike="noStrike" dirty="0" smtClean="0">
                          <a:solidFill>
                            <a:srgbClr val="000000"/>
                          </a:solidFill>
                          <a:latin typeface="Calibri"/>
                        </a:rPr>
                        <a:t>loading</a:t>
                      </a:r>
                      <a:r>
                        <a:rPr lang="en-US" sz="1400" b="1" i="0" u="none" strike="noStrike" dirty="0" smtClean="0">
                          <a:solidFill>
                            <a:srgbClr val="000000"/>
                          </a:solidFill>
                          <a:latin typeface="Calibri"/>
                        </a:rPr>
                        <a:t>*</a:t>
                      </a:r>
                      <a:endParaRPr lang="en-US" sz="1400" b="1"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hMerge="1">
                  <a:txBody>
                    <a:bodyPr/>
                    <a:lstStyle/>
                    <a:p>
                      <a:endParaRPr lang="en-US"/>
                    </a:p>
                  </a:txBody>
                  <a:tcPr/>
                </a:tc>
                <a:tc hMerge="1">
                  <a:txBody>
                    <a:bodyPr/>
                    <a:lstStyle/>
                    <a:p>
                      <a:endParaRPr lang="en-US"/>
                    </a:p>
                  </a:txBody>
                  <a:tcPr/>
                </a:tc>
              </a:tr>
              <a:tr h="220133">
                <a:tc>
                  <a:txBody>
                    <a:bodyPr/>
                    <a:lstStyle/>
                    <a:p>
                      <a:pPr algn="ctr" fontAlgn="b"/>
                      <a:r>
                        <a:rPr lang="en-US" sz="1400" b="0" i="0" u="none" strike="noStrike" dirty="0">
                          <a:solidFill>
                            <a:srgbClr val="000000"/>
                          </a:solidFill>
                          <a:latin typeface="Calibri"/>
                        </a:rPr>
                        <a:t>F-12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F-I</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in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F-12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F-I</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a:solidFill>
                            <a:srgbClr val="000000"/>
                          </a:solidFill>
                          <a:latin typeface="Calibri"/>
                        </a:rPr>
                        <a:t>in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20133">
                <a:tc>
                  <a:txBody>
                    <a:bodyPr/>
                    <a:lstStyle/>
                    <a:p>
                      <a:pPr algn="ctr" fontAlgn="b"/>
                      <a:r>
                        <a:rPr lang="en-US" sz="1400" b="0" i="0" u="none" strike="noStrike" dirty="0">
                          <a:solidFill>
                            <a:srgbClr val="000000"/>
                          </a:solidFill>
                          <a:latin typeface="Calibri"/>
                        </a:rPr>
                        <a:t>12:14</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3:09</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dirty="0">
                          <a:solidFill>
                            <a:srgbClr val="000000"/>
                          </a:solidFill>
                          <a:latin typeface="Calibri"/>
                        </a:rPr>
                        <a:t>388%</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dirty="0" smtClean="0">
                          <a:solidFill>
                            <a:srgbClr val="000000"/>
                          </a:solidFill>
                          <a:latin typeface="Calibri"/>
                        </a:rPr>
                        <a:t>38:42</a:t>
                      </a:r>
                      <a:endParaRPr lang="en-US" sz="1400" b="0"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0" i="0" u="none" strike="noStrike">
                          <a:solidFill>
                            <a:srgbClr val="000000"/>
                          </a:solidFill>
                          <a:latin typeface="Calibri"/>
                        </a:rPr>
                        <a:t>9:02</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fontAlgn="b"/>
                      <a:r>
                        <a:rPr lang="en-US" sz="1400" b="1" i="0" u="none" strike="noStrike" dirty="0" smtClean="0">
                          <a:solidFill>
                            <a:srgbClr val="000000"/>
                          </a:solidFill>
                          <a:latin typeface="Calibri"/>
                        </a:rPr>
                        <a:t>428%</a:t>
                      </a:r>
                      <a:endParaRPr lang="en-US" sz="1400" b="1" i="0" u="none" strike="noStrike" dirty="0">
                        <a:solidFill>
                          <a:srgbClr val="000000"/>
                        </a:solidFill>
                        <a:latin typeface="Calibri"/>
                      </a:endParaRP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extLst>
              <p:ext uri="{D42A27DB-BD31-4B8C-83A1-F6EECF244321}">
                <p14:modId xmlns="" xmlns:p14="http://schemas.microsoft.com/office/powerpoint/2010/main" val="2794637776"/>
              </p:ext>
            </p:extLst>
          </p:nvPr>
        </p:nvGraphicFramePr>
        <p:xfrm>
          <a:off x="1588" y="1588"/>
          <a:ext cx="1587" cy="1587"/>
        </p:xfrm>
        <a:graphic>
          <a:graphicData uri="http://schemas.openxmlformats.org/presentationml/2006/ole">
            <p:oleObj spid="_x0000_s120835" name="think-cell Slide" r:id="rId4" imgW="360" imgH="360" progId="">
              <p:embed/>
            </p:oleObj>
          </a:graphicData>
        </a:graphic>
      </p:graphicFrame>
      <p:sp>
        <p:nvSpPr>
          <p:cNvPr id="4" name="Content Placeholder 3"/>
          <p:cNvSpPr>
            <a:spLocks noGrp="1"/>
          </p:cNvSpPr>
          <p:nvPr>
            <p:ph idx="1"/>
          </p:nvPr>
        </p:nvSpPr>
        <p:spPr>
          <a:xfrm>
            <a:off x="495443" y="1218639"/>
            <a:ext cx="8279999" cy="4478921"/>
          </a:xfrm>
        </p:spPr>
        <p:txBody>
          <a:bodyPr/>
          <a:lstStyle/>
          <a:p>
            <a:r>
              <a:rPr lang="en-US" sz="1600" dirty="0" smtClean="0"/>
              <a:t>The best way to track changes per version is to use the </a:t>
            </a:r>
            <a:r>
              <a:rPr lang="en-US" sz="1600" dirty="0" smtClean="0">
                <a:solidFill>
                  <a:srgbClr val="0070C0"/>
                </a:solidFill>
                <a:hlinkClick r:id="rId5"/>
              </a:rPr>
              <a:t>DID-MI11_Changes</a:t>
            </a:r>
            <a:r>
              <a:rPr lang="en-US" sz="1600" dirty="0" smtClean="0">
                <a:solidFill>
                  <a:srgbClr val="0070C0"/>
                </a:solidFill>
                <a:hlinkClick r:id="rId6"/>
              </a:rPr>
              <a:t> </a:t>
            </a:r>
            <a:r>
              <a:rPr lang="en-US" sz="1600" dirty="0" smtClean="0"/>
              <a:t>document</a:t>
            </a:r>
            <a:r>
              <a:rPr lang="en-US" dirty="0" smtClean="0"/>
              <a:t>.</a:t>
            </a:r>
          </a:p>
          <a:p>
            <a:endParaRPr lang="en-US" dirty="0"/>
          </a:p>
        </p:txBody>
      </p:sp>
      <p:sp>
        <p:nvSpPr>
          <p:cNvPr id="8" name="Footer Placeholder 4"/>
          <p:cNvSpPr>
            <a:spLocks noGrp="1"/>
          </p:cNvSpPr>
          <p:nvPr>
            <p:ph type="ftr" sz="quarter" idx="12"/>
          </p:nvPr>
        </p:nvSpPr>
        <p:spPr>
          <a:prstGeom prst="rect">
            <a:avLst/>
          </a:prstGeom>
        </p:spPr>
        <p:txBody>
          <a:bodyPr vert="horz" lIns="91440" tIns="45720" rIns="91440" bIns="45720" rtlCol="0" anchor="ctr"/>
          <a:lstStyle/>
          <a:p>
            <a:pPr fontAlgn="auto">
              <a:spcBef>
                <a:spcPts val="0"/>
              </a:spcBef>
              <a:spcAft>
                <a:spcPts val="0"/>
              </a:spcAft>
            </a:pPr>
            <a:r>
              <a:rPr lang="en-US" smtClean="0"/>
              <a:t>IMS Health Confidential</a:t>
            </a:r>
            <a:endParaRPr lang="en-GB" dirty="0"/>
          </a:p>
        </p:txBody>
      </p:sp>
      <p:sp>
        <p:nvSpPr>
          <p:cNvPr id="3" name="Title 2"/>
          <p:cNvSpPr>
            <a:spLocks noGrp="1"/>
          </p:cNvSpPr>
          <p:nvPr>
            <p:ph type="title"/>
          </p:nvPr>
        </p:nvSpPr>
        <p:spPr/>
        <p:txBody>
          <a:bodyPr/>
          <a:lstStyle/>
          <a:p>
            <a:r>
              <a:rPr lang="en-US" dirty="0" smtClean="0"/>
              <a:t>DID-MI11_Changes Excel file</a:t>
            </a:r>
            <a:endParaRPr lang="en-US" dirty="0"/>
          </a:p>
        </p:txBody>
      </p:sp>
      <p:sp>
        <p:nvSpPr>
          <p:cNvPr id="12" name="Rectangle 11"/>
          <p:cNvSpPr/>
          <p:nvPr/>
        </p:nvSpPr>
        <p:spPr>
          <a:xfrm>
            <a:off x="5867400" y="2514600"/>
            <a:ext cx="1707356" cy="119063"/>
          </a:xfrm>
          <a:prstGeom prst="rect">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3" name="Picture 4"/>
          <p:cNvPicPr>
            <a:picLocks noChangeAspect="1" noChangeArrowheads="1"/>
          </p:cNvPicPr>
          <p:nvPr/>
        </p:nvPicPr>
        <p:blipFill>
          <a:blip r:embed="rId7" cstate="print"/>
          <a:srcRect/>
          <a:stretch>
            <a:fillRect/>
          </a:stretch>
        </p:blipFill>
        <p:spPr bwMode="auto">
          <a:xfrm>
            <a:off x="1259632" y="2060848"/>
            <a:ext cx="7272808" cy="3544213"/>
          </a:xfrm>
          <a:prstGeom prst="rect">
            <a:avLst/>
          </a:prstGeom>
          <a:noFill/>
          <a:ln w="9525">
            <a:solidFill>
              <a:schemeClr val="tx1"/>
            </a:solidFill>
            <a:miter lim="800000"/>
            <a:headEnd/>
            <a:tailEnd/>
          </a:ln>
        </p:spPr>
      </p:pic>
      <p:sp>
        <p:nvSpPr>
          <p:cNvPr id="11" name="Rectangle 10"/>
          <p:cNvSpPr/>
          <p:nvPr/>
        </p:nvSpPr>
        <p:spPr>
          <a:xfrm>
            <a:off x="1971675" y="5466949"/>
            <a:ext cx="631825" cy="138112"/>
          </a:xfrm>
          <a:prstGeom prst="rect">
            <a:avLst/>
          </a:prstGeom>
          <a:noFill/>
          <a:ln w="28575">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extLst>
      <p:ext uri="{BB962C8B-B14F-4D97-AF65-F5344CB8AC3E}">
        <p14:creationId xmlns="" xmlns:p14="http://schemas.microsoft.com/office/powerpoint/2010/main" val="283499149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extLst>
              <p:ext uri="{D42A27DB-BD31-4B8C-83A1-F6EECF244321}">
                <p14:modId xmlns="" xmlns:p14="http://schemas.microsoft.com/office/powerpoint/2010/main" val="2794637776"/>
              </p:ext>
            </p:extLst>
          </p:nvPr>
        </p:nvGraphicFramePr>
        <p:xfrm>
          <a:off x="1588" y="1588"/>
          <a:ext cx="1587" cy="1587"/>
        </p:xfrm>
        <a:graphic>
          <a:graphicData uri="http://schemas.openxmlformats.org/presentationml/2006/ole">
            <p:oleObj spid="_x0000_s119811" name="think-cell Slide" r:id="rId4" imgW="360" imgH="360" progId="">
              <p:embed/>
            </p:oleObj>
          </a:graphicData>
        </a:graphic>
      </p:graphicFrame>
      <p:sp>
        <p:nvSpPr>
          <p:cNvPr id="4" name="Content Placeholder 3"/>
          <p:cNvSpPr>
            <a:spLocks noGrp="1"/>
          </p:cNvSpPr>
          <p:nvPr>
            <p:ph idx="1"/>
          </p:nvPr>
        </p:nvSpPr>
        <p:spPr>
          <a:xfrm>
            <a:off x="495443" y="1205939"/>
            <a:ext cx="8279999" cy="5321861"/>
          </a:xfrm>
        </p:spPr>
        <p:txBody>
          <a:bodyPr/>
          <a:lstStyle/>
          <a:p>
            <a:r>
              <a:rPr lang="en-US" dirty="0" smtClean="0"/>
              <a:t>Data files in F-I and F-II should be loaded only with </a:t>
            </a:r>
            <a:r>
              <a:rPr lang="en-US" dirty="0" err="1" smtClean="0"/>
              <a:t>NexxusETL</a:t>
            </a:r>
            <a:endParaRPr lang="en-US" dirty="0" smtClean="0"/>
          </a:p>
          <a:p>
            <a:endParaRPr lang="en-US" dirty="0" smtClean="0"/>
          </a:p>
          <a:p>
            <a:pPr marL="137160" lvl="1" indent="-137160">
              <a:lnSpc>
                <a:spcPct val="90000"/>
              </a:lnSpc>
              <a:buFont typeface="Arial"/>
              <a:buChar char="•"/>
            </a:pPr>
            <a:endParaRPr lang="en-US" dirty="0" smtClean="0">
              <a:latin typeface="Arial" pitchFamily="34" charset="0"/>
              <a:cs typeface="Arial" pitchFamily="34" charset="0"/>
            </a:endParaRPr>
          </a:p>
          <a:p>
            <a:pPr marL="137160" lvl="1" indent="-137160">
              <a:lnSpc>
                <a:spcPct val="90000"/>
              </a:lnSpc>
              <a:buFont typeface="Arial"/>
              <a:buChar char="•"/>
            </a:pPr>
            <a:endParaRPr lang="en-US" dirty="0" smtClean="0">
              <a:latin typeface="Arial" pitchFamily="34" charset="0"/>
              <a:cs typeface="Arial" pitchFamily="34" charset="0"/>
            </a:endParaRPr>
          </a:p>
          <a:p>
            <a:pPr marL="137160" lvl="1" indent="-137160">
              <a:lnSpc>
                <a:spcPct val="90000"/>
              </a:lnSpc>
              <a:buFont typeface="Arial"/>
              <a:buChar char="•"/>
            </a:pPr>
            <a:endParaRPr lang="en-US" dirty="0" smtClean="0">
              <a:latin typeface="Arial" pitchFamily="34" charset="0"/>
              <a:cs typeface="Arial" pitchFamily="34" charset="0"/>
            </a:endParaRPr>
          </a:p>
          <a:p>
            <a:pPr marL="137160" lvl="1" indent="-137160">
              <a:lnSpc>
                <a:spcPct val="90000"/>
              </a:lnSpc>
              <a:buFont typeface="Arial"/>
              <a:buChar char="•"/>
            </a:pPr>
            <a:endParaRPr lang="en-US" dirty="0" smtClean="0">
              <a:latin typeface="Arial" pitchFamily="34" charset="0"/>
              <a:cs typeface="Arial" pitchFamily="34" charset="0"/>
            </a:endParaRPr>
          </a:p>
          <a:p>
            <a:pPr marL="137160" lvl="1" indent="-137160">
              <a:lnSpc>
                <a:spcPct val="90000"/>
              </a:lnSpc>
              <a:buFont typeface="Arial"/>
              <a:buChar char="•"/>
            </a:pPr>
            <a:endParaRPr lang="en-US" dirty="0" smtClean="0">
              <a:latin typeface="Arial" pitchFamily="34" charset="0"/>
              <a:cs typeface="Arial" pitchFamily="34" charset="0"/>
            </a:endParaRPr>
          </a:p>
          <a:p>
            <a:pPr marL="137160" lvl="1" indent="-137160">
              <a:lnSpc>
                <a:spcPct val="90000"/>
              </a:lnSpc>
              <a:buFont typeface="Arial"/>
              <a:buChar char="•"/>
            </a:pPr>
            <a:endParaRPr lang="en-US" dirty="0" smtClean="0">
              <a:latin typeface="Arial" pitchFamily="34" charset="0"/>
              <a:cs typeface="Arial" pitchFamily="34" charset="0"/>
            </a:endParaRPr>
          </a:p>
        </p:txBody>
      </p:sp>
      <p:sp>
        <p:nvSpPr>
          <p:cNvPr id="8" name="Footer Placeholder 4"/>
          <p:cNvSpPr>
            <a:spLocks noGrp="1"/>
          </p:cNvSpPr>
          <p:nvPr>
            <p:ph type="ftr" sz="quarter" idx="12"/>
          </p:nvPr>
        </p:nvSpPr>
        <p:spPr>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
        <p:nvSpPr>
          <p:cNvPr id="3" name="Title 2"/>
          <p:cNvSpPr>
            <a:spLocks noGrp="1"/>
          </p:cNvSpPr>
          <p:nvPr>
            <p:ph type="title"/>
          </p:nvPr>
        </p:nvSpPr>
        <p:spPr/>
        <p:txBody>
          <a:bodyPr/>
          <a:lstStyle/>
          <a:p>
            <a:r>
              <a:rPr lang="fr-FR" dirty="0" err="1" smtClean="0"/>
              <a:t>NexxusETL</a:t>
            </a:r>
            <a:r>
              <a:rPr lang="fr-FR" dirty="0" smtClean="0"/>
              <a:t> - ONEKEY</a:t>
            </a:r>
            <a:endParaRPr lang="en-US" dirty="0"/>
          </a:p>
        </p:txBody>
      </p:sp>
      <p:pic>
        <p:nvPicPr>
          <p:cNvPr id="119813" name="Picture 5"/>
          <p:cNvPicPr>
            <a:picLocks noChangeAspect="1" noChangeArrowheads="1"/>
          </p:cNvPicPr>
          <p:nvPr/>
        </p:nvPicPr>
        <p:blipFill>
          <a:blip r:embed="rId5" cstate="print"/>
          <a:srcRect/>
          <a:stretch>
            <a:fillRect/>
          </a:stretch>
        </p:blipFill>
        <p:spPr bwMode="auto">
          <a:xfrm>
            <a:off x="1824090" y="2345096"/>
            <a:ext cx="4994374" cy="2985359"/>
          </a:xfrm>
          <a:prstGeom prst="rect">
            <a:avLst/>
          </a:prstGeom>
          <a:noFill/>
          <a:ln w="9525">
            <a:noFill/>
            <a:miter lim="800000"/>
            <a:headEnd/>
            <a:tailEnd/>
          </a:ln>
        </p:spPr>
      </p:pic>
    </p:spTree>
    <p:extLst>
      <p:ext uri="{BB962C8B-B14F-4D97-AF65-F5344CB8AC3E}">
        <p14:creationId xmlns="" xmlns:p14="http://schemas.microsoft.com/office/powerpoint/2010/main" val="283499149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extLst>
              <p:ext uri="{D42A27DB-BD31-4B8C-83A1-F6EECF244321}">
                <p14:modId xmlns="" xmlns:p14="http://schemas.microsoft.com/office/powerpoint/2010/main" val="2794637776"/>
              </p:ext>
            </p:extLst>
          </p:nvPr>
        </p:nvGraphicFramePr>
        <p:xfrm>
          <a:off x="1588" y="1588"/>
          <a:ext cx="1587" cy="1587"/>
        </p:xfrm>
        <a:graphic>
          <a:graphicData uri="http://schemas.openxmlformats.org/presentationml/2006/ole">
            <p:oleObj spid="_x0000_s369666" name="think-cell Slide" r:id="rId4" imgW="360" imgH="360" progId="">
              <p:embed/>
            </p:oleObj>
          </a:graphicData>
        </a:graphic>
      </p:graphicFrame>
      <p:sp>
        <p:nvSpPr>
          <p:cNvPr id="4" name="Content Placeholder 3"/>
          <p:cNvSpPr>
            <a:spLocks noGrp="1"/>
          </p:cNvSpPr>
          <p:nvPr>
            <p:ph idx="1"/>
          </p:nvPr>
        </p:nvSpPr>
        <p:spPr>
          <a:xfrm>
            <a:off x="495443" y="1205939"/>
            <a:ext cx="8279999" cy="5321861"/>
          </a:xfrm>
        </p:spPr>
        <p:txBody>
          <a:bodyPr/>
          <a:lstStyle/>
          <a:p>
            <a:pPr marL="137160" lvl="1" indent="-137160">
              <a:lnSpc>
                <a:spcPct val="90000"/>
              </a:lnSpc>
              <a:buFont typeface="Arial"/>
              <a:buChar char="•"/>
            </a:pPr>
            <a:r>
              <a:rPr lang="en-US" dirty="0" smtClean="0">
                <a:latin typeface="Arial" pitchFamily="34" charset="0"/>
                <a:ea typeface="ＭＳ Ｐゴシック" pitchFamily="34" charset="-128"/>
              </a:rPr>
              <a:t>It is possible to migrate F-12 format </a:t>
            </a:r>
            <a:r>
              <a:rPr lang="en-US" dirty="0" err="1" smtClean="0">
                <a:latin typeface="Arial" pitchFamily="34" charset="0"/>
                <a:ea typeface="ＭＳ Ｐゴシック" pitchFamily="34" charset="-128"/>
              </a:rPr>
              <a:t>OneKey</a:t>
            </a:r>
            <a:r>
              <a:rPr lang="en-US" dirty="0" smtClean="0">
                <a:latin typeface="Arial" pitchFamily="34" charset="0"/>
                <a:ea typeface="ＭＳ Ｐゴシック" pitchFamily="34" charset="-128"/>
              </a:rPr>
              <a:t> data to all more recent formats following the process described in the following document:</a:t>
            </a:r>
          </a:p>
          <a:p>
            <a:pPr marL="137160" lvl="1" indent="-137160">
              <a:lnSpc>
                <a:spcPct val="90000"/>
              </a:lnSpc>
              <a:buNone/>
            </a:pPr>
            <a:r>
              <a:rPr lang="en-US" dirty="0" smtClean="0">
                <a:latin typeface="Arial" pitchFamily="34" charset="0"/>
                <a:ea typeface="ＭＳ Ｐゴシック" pitchFamily="34" charset="-128"/>
                <a:hlinkClick r:id="rId5"/>
              </a:rPr>
              <a:t>TCG-OKCode_Migration_Process_F-12_To_FI_Or_FII_Or_CEF-1_MI11</a:t>
            </a:r>
            <a:endParaRPr lang="en-US" dirty="0" smtClean="0">
              <a:latin typeface="Arial" pitchFamily="34" charset="0"/>
              <a:ea typeface="ＭＳ Ｐゴシック" pitchFamily="34" charset="-128"/>
            </a:endParaRPr>
          </a:p>
          <a:p>
            <a:pPr marL="137160" lvl="1" indent="-137160">
              <a:lnSpc>
                <a:spcPct val="90000"/>
              </a:lnSpc>
              <a:buFont typeface="Arial"/>
              <a:buChar char="•"/>
            </a:pPr>
            <a:endParaRPr lang="en-US" dirty="0" smtClean="0">
              <a:latin typeface="Arial" pitchFamily="34" charset="0"/>
              <a:ea typeface="ＭＳ Ｐゴシック" pitchFamily="34" charset="-128"/>
            </a:endParaRPr>
          </a:p>
          <a:p>
            <a:pPr marL="137160" lvl="1" indent="-137160">
              <a:lnSpc>
                <a:spcPct val="90000"/>
              </a:lnSpc>
              <a:buFont typeface="Arial"/>
              <a:buChar char="•"/>
            </a:pPr>
            <a:r>
              <a:rPr lang="en-US" dirty="0" smtClean="0">
                <a:latin typeface="Arial" pitchFamily="34" charset="0"/>
                <a:ea typeface="ＭＳ Ｐゴシック" pitchFamily="34" charset="-128"/>
              </a:rPr>
              <a:t>A Technical User Guide about </a:t>
            </a:r>
            <a:r>
              <a:rPr lang="en-US" dirty="0" err="1" smtClean="0">
                <a:latin typeface="Arial" pitchFamily="34" charset="0"/>
                <a:ea typeface="ＭＳ Ｐゴシック" pitchFamily="34" charset="-128"/>
              </a:rPr>
              <a:t>OneKey</a:t>
            </a:r>
            <a:r>
              <a:rPr lang="en-US" dirty="0" smtClean="0">
                <a:latin typeface="Arial" pitchFamily="34" charset="0"/>
                <a:ea typeface="ＭＳ Ｐゴシック" pitchFamily="34" charset="-128"/>
              </a:rPr>
              <a:t> Data load can be found </a:t>
            </a:r>
            <a:r>
              <a:rPr lang="en-US" dirty="0" smtClean="0">
                <a:latin typeface="Arial" pitchFamily="34" charset="0"/>
                <a:ea typeface="ＭＳ Ｐゴシック" pitchFamily="34" charset="-128"/>
                <a:hlinkClick r:id="rId6"/>
              </a:rPr>
              <a:t>here</a:t>
            </a:r>
            <a:endParaRPr lang="en-US" dirty="0" smtClean="0">
              <a:latin typeface="Arial" pitchFamily="34" charset="0"/>
              <a:ea typeface="ＭＳ Ｐゴシック" pitchFamily="34" charset="-128"/>
            </a:endParaRPr>
          </a:p>
          <a:p>
            <a:pPr>
              <a:lnSpc>
                <a:spcPct val="90000"/>
              </a:lnSpc>
            </a:pPr>
            <a:endParaRPr lang="en-US" dirty="0" smtClean="0">
              <a:solidFill>
                <a:srgbClr val="008CDD"/>
              </a:solidFill>
              <a:latin typeface="Arial" pitchFamily="34" charset="0"/>
              <a:ea typeface="ＭＳ Ｐゴシック" pitchFamily="34" charset="-128"/>
            </a:endParaRPr>
          </a:p>
          <a:p>
            <a:pPr marL="137160" lvl="1" indent="-137160">
              <a:lnSpc>
                <a:spcPct val="90000"/>
              </a:lnSpc>
              <a:buFont typeface="Arial"/>
              <a:buChar char="•"/>
            </a:pPr>
            <a:r>
              <a:rPr lang="en-US" dirty="0" smtClean="0">
                <a:latin typeface="Arial" pitchFamily="34" charset="0"/>
                <a:ea typeface="ＭＳ Ｐゴシック" pitchFamily="34" charset="-128"/>
              </a:rPr>
              <a:t>Some additional documentation about F-1 format is available on </a:t>
            </a:r>
            <a:r>
              <a:rPr lang="en-US" dirty="0" smtClean="0">
                <a:latin typeface="Arial" pitchFamily="34" charset="0"/>
                <a:ea typeface="ＭＳ Ｐゴシック" pitchFamily="34" charset="-128"/>
                <a:hlinkClick r:id="rId7"/>
              </a:rPr>
              <a:t>Resource Center</a:t>
            </a:r>
            <a:r>
              <a:rPr lang="en-US" dirty="0" smtClean="0">
                <a:latin typeface="Arial" pitchFamily="34" charset="0"/>
                <a:ea typeface="ＭＳ Ｐゴシック" pitchFamily="34" charset="-128"/>
              </a:rPr>
              <a:t>: </a:t>
            </a:r>
            <a:endParaRPr lang="en-US" dirty="0" smtClean="0">
              <a:latin typeface="Arial" pitchFamily="34" charset="0"/>
              <a:ea typeface="ＭＳ Ｐゴシック" pitchFamily="34" charset="-128"/>
            </a:endParaRPr>
          </a:p>
          <a:p>
            <a:pPr marL="137160" lvl="1" indent="-137160">
              <a:lnSpc>
                <a:spcPct val="90000"/>
              </a:lnSpc>
              <a:buFont typeface="Arial"/>
              <a:buChar char="•"/>
            </a:pPr>
            <a:endParaRPr lang="en-US" sz="1800" dirty="0" smtClean="0">
              <a:solidFill>
                <a:srgbClr val="25B4FF"/>
              </a:solidFill>
              <a:latin typeface="Arial" pitchFamily="34" charset="0"/>
              <a:ea typeface="ＭＳ Ｐゴシック" pitchFamily="34" charset="-128"/>
            </a:endParaRPr>
          </a:p>
          <a:p>
            <a:pPr marL="137160" lvl="1" indent="-137160">
              <a:lnSpc>
                <a:spcPct val="90000"/>
              </a:lnSpc>
              <a:buFont typeface="Arial"/>
              <a:buChar char="•"/>
            </a:pPr>
            <a:r>
              <a:rPr lang="en-US" sz="1800" b="1" dirty="0" smtClean="0">
                <a:solidFill>
                  <a:srgbClr val="23A3FF"/>
                </a:solidFill>
                <a:latin typeface="Arial" pitchFamily="34" charset="0"/>
                <a:ea typeface="ＭＳ Ｐゴシック" pitchFamily="34" charset="-128"/>
              </a:rPr>
              <a:t>OneKey </a:t>
            </a:r>
            <a:r>
              <a:rPr lang="en-US" sz="1800" b="1" dirty="0" smtClean="0">
                <a:solidFill>
                  <a:srgbClr val="23A3FF"/>
                </a:solidFill>
                <a:latin typeface="Arial" pitchFamily="34" charset="0"/>
                <a:ea typeface="ＭＳ Ｐゴシック" pitchFamily="34" charset="-128"/>
              </a:rPr>
              <a:t>MI F-I General Presentation </a:t>
            </a:r>
            <a:r>
              <a:rPr lang="en-US" sz="1800" dirty="0" smtClean="0">
                <a:latin typeface="Arial" pitchFamily="34" charset="0"/>
                <a:ea typeface="ＭＳ Ｐゴシック" pitchFamily="34" charset="-128"/>
              </a:rPr>
              <a:t>(A general Presentation about the </a:t>
            </a:r>
            <a:r>
              <a:rPr lang="en-US" sz="1800" dirty="0" smtClean="0">
                <a:latin typeface="Arial" pitchFamily="34" charset="0"/>
                <a:ea typeface="ＭＳ Ｐゴシック" pitchFamily="34" charset="-128"/>
              </a:rPr>
              <a:t>Project)</a:t>
            </a:r>
          </a:p>
          <a:p>
            <a:pPr marL="137160" lvl="1" indent="-137160">
              <a:lnSpc>
                <a:spcPct val="90000"/>
              </a:lnSpc>
              <a:buFont typeface="Arial"/>
              <a:buChar char="•"/>
            </a:pPr>
            <a:r>
              <a:rPr lang="en-US" b="1" dirty="0" smtClean="0">
                <a:solidFill>
                  <a:srgbClr val="23A3FF"/>
                </a:solidFill>
                <a:latin typeface="Arial" pitchFamily="34" charset="0"/>
                <a:ea typeface="ＭＳ Ｐゴシック" pitchFamily="34" charset="-128"/>
              </a:rPr>
              <a:t>OneKey F-I File Relation </a:t>
            </a:r>
            <a:r>
              <a:rPr lang="en-US" sz="1800" dirty="0" smtClean="0">
                <a:latin typeface="Arial" pitchFamily="34" charset="0"/>
                <a:ea typeface="ＭＳ Ｐゴシック" pitchFamily="34" charset="-128"/>
              </a:rPr>
              <a:t>(Short overview over the new Interface with short description to each file</a:t>
            </a:r>
            <a:endParaRPr lang="fr-FR" sz="1800" dirty="0" smtClean="0">
              <a:latin typeface="Arial" pitchFamily="34" charset="0"/>
              <a:ea typeface="ＭＳ Ｐゴシック" pitchFamily="34" charset="-128"/>
            </a:endParaRPr>
          </a:p>
          <a:p>
            <a:pPr marL="722376" lvl="3" indent="-137160">
              <a:buNone/>
            </a:pPr>
            <a:endParaRPr lang="fr-FR" sz="1000" u="sng" dirty="0" smtClean="0">
              <a:hlinkClick r:id="rId8"/>
            </a:endParaRPr>
          </a:p>
          <a:p>
            <a:pPr marL="722376" lvl="3" indent="-137160"/>
            <a:endParaRPr lang="fr-FR" sz="1000" dirty="0" smtClean="0"/>
          </a:p>
          <a:p>
            <a:pPr marL="722376" lvl="3" indent="-137160"/>
            <a:endParaRPr lang="fr-FR" sz="1000" dirty="0" smtClean="0"/>
          </a:p>
          <a:p>
            <a:pPr>
              <a:lnSpc>
                <a:spcPct val="90000"/>
              </a:lnSpc>
            </a:pPr>
            <a:endParaRPr lang="en-US" dirty="0" smtClean="0">
              <a:latin typeface="Arial" pitchFamily="34" charset="0"/>
              <a:cs typeface="Arial" pitchFamily="34" charset="0"/>
            </a:endParaRPr>
          </a:p>
        </p:txBody>
      </p:sp>
      <p:sp>
        <p:nvSpPr>
          <p:cNvPr id="8" name="Footer Placeholder 4"/>
          <p:cNvSpPr>
            <a:spLocks noGrp="1"/>
          </p:cNvSpPr>
          <p:nvPr>
            <p:ph type="ftr" sz="quarter" idx="12"/>
          </p:nvPr>
        </p:nvSpPr>
        <p:spPr>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
        <p:nvSpPr>
          <p:cNvPr id="3" name="Title 2"/>
          <p:cNvSpPr>
            <a:spLocks noGrp="1"/>
          </p:cNvSpPr>
          <p:nvPr>
            <p:ph type="title"/>
          </p:nvPr>
        </p:nvSpPr>
        <p:spPr/>
        <p:txBody>
          <a:bodyPr/>
          <a:lstStyle/>
          <a:p>
            <a:r>
              <a:rPr lang="fr-FR" dirty="0" err="1" smtClean="0"/>
              <a:t>NexxusETL</a:t>
            </a:r>
            <a:r>
              <a:rPr lang="fr-FR" dirty="0" smtClean="0"/>
              <a:t> - ONEKEY</a:t>
            </a:r>
            <a:endParaRPr lang="en-US" dirty="0"/>
          </a:p>
        </p:txBody>
      </p:sp>
    </p:spTree>
    <p:extLst>
      <p:ext uri="{BB962C8B-B14F-4D97-AF65-F5344CB8AC3E}">
        <p14:creationId xmlns="" xmlns:p14="http://schemas.microsoft.com/office/powerpoint/2010/main" val="283499149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320239"/>
            <a:ext cx="8279999" cy="4478921"/>
          </a:xfrm>
        </p:spPr>
        <p:txBody>
          <a:bodyPr/>
          <a:lstStyle/>
          <a:p>
            <a:r>
              <a:rPr lang="en-US" sz="1800" dirty="0" smtClean="0">
                <a:latin typeface="Arial" pitchFamily="34" charset="0"/>
                <a:ea typeface="ＭＳ Ｐゴシック" pitchFamily="34" charset="-128"/>
              </a:rPr>
              <a:t>In addition to </a:t>
            </a:r>
            <a:r>
              <a:rPr lang="en-US" sz="1800" dirty="0" err="1" smtClean="0">
                <a:latin typeface="Arial" pitchFamily="34" charset="0"/>
                <a:ea typeface="ＭＳ Ｐゴシック" pitchFamily="34" charset="-128"/>
              </a:rPr>
              <a:t>NexxusETL</a:t>
            </a:r>
            <a:r>
              <a:rPr lang="en-US" sz="1800" dirty="0" smtClean="0">
                <a:latin typeface="Arial" pitchFamily="34" charset="0"/>
                <a:ea typeface="ＭＳ Ｐゴシック" pitchFamily="34" charset="-128"/>
              </a:rPr>
              <a:t> settings in Force Administrator we saw previously, Some other settings are necessary to make </a:t>
            </a:r>
            <a:r>
              <a:rPr lang="en-US" sz="1800" dirty="0" err="1" smtClean="0">
                <a:latin typeface="Arial" pitchFamily="34" charset="0"/>
                <a:ea typeface="ＭＳ Ｐゴシック" pitchFamily="34" charset="-128"/>
              </a:rPr>
              <a:t>OneKey</a:t>
            </a:r>
            <a:r>
              <a:rPr lang="en-US" sz="1800" dirty="0" smtClean="0">
                <a:latin typeface="Arial" pitchFamily="34" charset="0"/>
                <a:ea typeface="ＭＳ Ｐゴシック" pitchFamily="34" charset="-128"/>
              </a:rPr>
              <a:t> data loading possible</a:t>
            </a:r>
          </a:p>
          <a:p>
            <a:pPr marL="137160" lvl="1" indent="-137160">
              <a:buFont typeface="Arial"/>
              <a:buChar char="•"/>
            </a:pPr>
            <a:r>
              <a:rPr lang="fr-FR" dirty="0" err="1" smtClean="0">
                <a:latin typeface="Arial" pitchFamily="34" charset="0"/>
                <a:ea typeface="ＭＳ Ｐゴシック" pitchFamily="34" charset="-128"/>
              </a:rPr>
              <a:t>Since</a:t>
            </a:r>
            <a:r>
              <a:rPr lang="fr-FR" dirty="0" smtClean="0">
                <a:latin typeface="Arial" pitchFamily="34" charset="0"/>
                <a:ea typeface="ＭＳ Ｐゴシック" pitchFamily="34" charset="-128"/>
              </a:rPr>
              <a:t> F-I Format, </a:t>
            </a:r>
            <a:r>
              <a:rPr lang="fr-FR" dirty="0" err="1" smtClean="0">
                <a:latin typeface="Arial" pitchFamily="34" charset="0"/>
                <a:ea typeface="ＭＳ Ｐゴシック" pitchFamily="34" charset="-128"/>
              </a:rPr>
              <a:t>it</a:t>
            </a:r>
            <a:r>
              <a:rPr lang="fr-FR" dirty="0" smtClean="0">
                <a:latin typeface="Arial" pitchFamily="34" charset="0"/>
                <a:ea typeface="ＭＳ Ｐゴシック" pitchFamily="34" charset="-128"/>
              </a:rPr>
              <a:t> </a:t>
            </a:r>
            <a:r>
              <a:rPr lang="fr-FR" dirty="0" err="1" smtClean="0">
                <a:latin typeface="Arial" pitchFamily="34" charset="0"/>
                <a:ea typeface="ＭＳ Ｐゴシック" pitchFamily="34" charset="-128"/>
              </a:rPr>
              <a:t>is</a:t>
            </a:r>
            <a:r>
              <a:rPr lang="fr-FR" dirty="0" smtClean="0">
                <a:latin typeface="Arial" pitchFamily="34" charset="0"/>
                <a:ea typeface="ＭＳ Ｐゴシック" pitchFamily="34" charset="-128"/>
              </a:rPr>
              <a:t> possible to </a:t>
            </a:r>
            <a:r>
              <a:rPr lang="fr-FR" dirty="0" err="1" smtClean="0">
                <a:latin typeface="Arial" pitchFamily="34" charset="0"/>
                <a:ea typeface="ＭＳ Ｐゴシック" pitchFamily="34" charset="-128"/>
              </a:rPr>
              <a:t>share</a:t>
            </a:r>
            <a:r>
              <a:rPr lang="fr-FR" dirty="0" smtClean="0">
                <a:latin typeface="Arial" pitchFamily="34" charset="0"/>
                <a:ea typeface="ＭＳ Ｐゴシック" pitchFamily="34" charset="-128"/>
              </a:rPr>
              <a:t> a </a:t>
            </a:r>
            <a:r>
              <a:rPr lang="fr-FR" dirty="0" err="1" smtClean="0">
                <a:latin typeface="Arial" pitchFamily="34" charset="0"/>
                <a:ea typeface="ＭＳ Ｐゴシック" pitchFamily="34" charset="-128"/>
              </a:rPr>
              <a:t>connector</a:t>
            </a:r>
            <a:r>
              <a:rPr lang="fr-FR" dirty="0" smtClean="0">
                <a:latin typeface="Arial" pitchFamily="34" charset="0"/>
                <a:ea typeface="ＭＳ Ｐゴシック" pitchFamily="34" charset="-128"/>
              </a:rPr>
              <a:t> </a:t>
            </a:r>
            <a:r>
              <a:rPr lang="fr-FR" dirty="0" err="1" smtClean="0">
                <a:latin typeface="Arial" pitchFamily="34" charset="0"/>
                <a:ea typeface="ＭＳ Ｐゴシック" pitchFamily="34" charset="-128"/>
              </a:rPr>
              <a:t>between</a:t>
            </a:r>
            <a:r>
              <a:rPr lang="fr-FR" dirty="0" smtClean="0">
                <a:latin typeface="Arial" pitchFamily="34" charset="0"/>
                <a:ea typeface="ＭＳ Ｐゴシック" pitchFamily="34" charset="-128"/>
              </a:rPr>
              <a:t> all Tenants of an </a:t>
            </a:r>
            <a:r>
              <a:rPr lang="fr-FR" dirty="0" err="1" smtClean="0">
                <a:latin typeface="Arial" pitchFamily="34" charset="0"/>
                <a:ea typeface="ＭＳ Ｐゴシック" pitchFamily="34" charset="-128"/>
              </a:rPr>
              <a:t>environment</a:t>
            </a:r>
            <a:r>
              <a:rPr lang="fr-FR" dirty="0" smtClean="0">
                <a:latin typeface="Arial" pitchFamily="34" charset="0"/>
                <a:ea typeface="ＭＳ Ｐゴシック" pitchFamily="34" charset="-128"/>
              </a:rPr>
              <a:t>. As a </a:t>
            </a:r>
            <a:r>
              <a:rPr lang="fr-FR" dirty="0" err="1" smtClean="0">
                <a:latin typeface="Arial" pitchFamily="34" charset="0"/>
                <a:ea typeface="ＭＳ Ｐゴシック" pitchFamily="34" charset="-128"/>
              </a:rPr>
              <a:t>consequence</a:t>
            </a:r>
            <a:r>
              <a:rPr lang="fr-FR" dirty="0" smtClean="0">
                <a:latin typeface="Arial" pitchFamily="34" charset="0"/>
                <a:ea typeface="ＭＳ Ｐゴシック" pitchFamily="34" charset="-128"/>
              </a:rPr>
              <a:t>, </a:t>
            </a:r>
            <a:r>
              <a:rPr lang="en-US" dirty="0" smtClean="0">
                <a:latin typeface="Arial" pitchFamily="34" charset="0"/>
                <a:ea typeface="ＭＳ Ｐゴシック" pitchFamily="34" charset="-128"/>
              </a:rPr>
              <a:t>the structure of </a:t>
            </a:r>
            <a:r>
              <a:rPr lang="en-US" dirty="0" err="1" smtClean="0">
                <a:latin typeface="Arial" pitchFamily="34" charset="0"/>
                <a:ea typeface="ＭＳ Ｐゴシック" pitchFamily="34" charset="-128"/>
              </a:rPr>
              <a:t>OneKey</a:t>
            </a:r>
            <a:r>
              <a:rPr lang="en-US" dirty="0" smtClean="0">
                <a:latin typeface="Arial" pitchFamily="34" charset="0"/>
                <a:ea typeface="ＭＳ Ｐゴシック" pitchFamily="34" charset="-128"/>
              </a:rPr>
              <a:t> path folders is shared in </a:t>
            </a:r>
            <a:r>
              <a:rPr lang="en-US" dirty="0" err="1" smtClean="0">
                <a:latin typeface="Arial" pitchFamily="34" charset="0"/>
                <a:ea typeface="ＭＳ Ｐゴシック" pitchFamily="34" charset="-128"/>
              </a:rPr>
              <a:t>MoveIt</a:t>
            </a:r>
            <a:r>
              <a:rPr lang="en-US" dirty="0" smtClean="0">
                <a:latin typeface="Arial" pitchFamily="34" charset="0"/>
                <a:ea typeface="ＭＳ Ｐゴシック" pitchFamily="34" charset="-128"/>
              </a:rPr>
              <a:t> as well.</a:t>
            </a:r>
            <a:endParaRPr lang="en-US" dirty="0" smtClean="0">
              <a:solidFill>
                <a:schemeClr val="tx1"/>
              </a:solidFill>
              <a:latin typeface="Arial" pitchFamily="34" charset="0"/>
              <a:ea typeface="ＭＳ Ｐゴシック" pitchFamily="34" charset="-128"/>
            </a:endParaRP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fr-FR" dirty="0" err="1" smtClean="0"/>
              <a:t>NexxusETL</a:t>
            </a:r>
            <a:r>
              <a:rPr lang="fr-FR" dirty="0" smtClean="0"/>
              <a:t> - ONEKEY</a:t>
            </a:r>
            <a:endParaRPr lang="en-GB" dirty="0"/>
          </a:p>
        </p:txBody>
      </p:sp>
      <p:pic>
        <p:nvPicPr>
          <p:cNvPr id="6" name="Picture 7"/>
          <p:cNvPicPr>
            <a:picLocks noChangeAspect="1" noChangeArrowheads="1"/>
          </p:cNvPicPr>
          <p:nvPr/>
        </p:nvPicPr>
        <p:blipFill>
          <a:blip r:embed="rId2" cstate="print"/>
          <a:srcRect/>
          <a:stretch>
            <a:fillRect/>
          </a:stretch>
        </p:blipFill>
        <p:spPr bwMode="auto">
          <a:xfrm>
            <a:off x="2684110" y="3209347"/>
            <a:ext cx="4173890" cy="1819853"/>
          </a:xfrm>
          <a:prstGeom prst="rect">
            <a:avLst/>
          </a:prstGeom>
          <a:ln>
            <a:solidFill>
              <a:schemeClr val="tx1"/>
            </a:solidFill>
            <a:tailEnd type="arrow"/>
          </a:ln>
          <a:effectLst>
            <a:outerShdw blurRad="50800" dist="38100" dir="2700000" algn="tl" rotWithShape="0">
              <a:prstClr val="black">
                <a:alpha val="40000"/>
              </a:prstClr>
            </a:outerShdw>
          </a:effectLst>
        </p:spPr>
      </p:pic>
      <p:pic>
        <p:nvPicPr>
          <p:cNvPr id="7" name="Picture 4"/>
          <p:cNvPicPr>
            <a:picLocks noChangeAspect="1" noChangeArrowheads="1"/>
          </p:cNvPicPr>
          <p:nvPr/>
        </p:nvPicPr>
        <p:blipFill>
          <a:blip r:embed="rId3" cstate="print"/>
          <a:srcRect/>
          <a:stretch>
            <a:fillRect/>
          </a:stretch>
        </p:blipFill>
        <p:spPr bwMode="auto">
          <a:xfrm>
            <a:off x="2627489" y="5321693"/>
            <a:ext cx="4230511" cy="1231507"/>
          </a:xfrm>
          <a:prstGeom prst="rect">
            <a:avLst/>
          </a:prstGeom>
          <a:ln>
            <a:solidFill>
              <a:schemeClr val="tx1"/>
            </a:solidFill>
            <a:tailEnd type="arrow"/>
          </a:ln>
          <a:effectLst>
            <a:outerShdw blurRad="50800" dist="38100" dir="2700000" algn="tl" rotWithShape="0">
              <a:prstClr val="black">
                <a:alpha val="40000"/>
              </a:prstClr>
            </a:outerShdw>
          </a:effectLst>
        </p:spPr>
      </p:pic>
      <p:cxnSp>
        <p:nvCxnSpPr>
          <p:cNvPr id="8" name="Straight Arrow Connector 7"/>
          <p:cNvCxnSpPr/>
          <p:nvPr/>
        </p:nvCxnSpPr>
        <p:spPr>
          <a:xfrm flipH="1" flipV="1">
            <a:off x="4191000" y="4876800"/>
            <a:ext cx="1176869" cy="1294383"/>
          </a:xfrm>
          <a:prstGeom prst="straightConnector1">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cxnSp>
      <p:sp>
        <p:nvSpPr>
          <p:cNvPr id="9" name="Rectangle à coins arrondis 4"/>
          <p:cNvSpPr>
            <a:spLocks noChangeArrowheads="1"/>
          </p:cNvSpPr>
          <p:nvPr/>
        </p:nvSpPr>
        <p:spPr bwMode="auto">
          <a:xfrm>
            <a:off x="76200" y="3072596"/>
            <a:ext cx="2533650" cy="1940957"/>
          </a:xfrm>
          <a:prstGeom prst="wedgeRoundRectCallout">
            <a:avLst>
              <a:gd name="adj1" fmla="val 63619"/>
              <a:gd name="adj2" fmla="val 36966"/>
              <a:gd name="adj3" fmla="val 16667"/>
            </a:avLst>
          </a:prstGeom>
          <a:solidFill>
            <a:srgbClr val="FFF1C5"/>
          </a:solidFill>
          <a:ln w="12700" algn="ctr">
            <a:solidFill>
              <a:schemeClr val="tx2"/>
            </a:solidFill>
            <a:round/>
            <a:headEnd/>
            <a:tailEnd/>
          </a:ln>
        </p:spPr>
        <p:txBody>
          <a:bodyPr wrap="square" anchor="ctr">
            <a:spAutoFit/>
          </a:bodyPr>
          <a:lstStyle/>
          <a:p>
            <a:pPr>
              <a:buClr>
                <a:srgbClr val="6600CC"/>
              </a:buClr>
              <a:defRPr/>
            </a:pPr>
            <a:r>
              <a:rPr lang="en-US" sz="1200" b="1" dirty="0" smtClean="0">
                <a:cs typeface="Arial" charset="0"/>
                <a:sym typeface="Arial" charset="0"/>
              </a:rPr>
              <a:t>With F-I / F-II or CEF-1 </a:t>
            </a:r>
            <a:r>
              <a:rPr lang="en-US" sz="1200" b="1" dirty="0" err="1" smtClean="0">
                <a:cs typeface="Arial" charset="0"/>
                <a:sym typeface="Arial" charset="0"/>
              </a:rPr>
              <a:t>OneKey</a:t>
            </a:r>
            <a:r>
              <a:rPr lang="en-US" sz="1200" b="1" dirty="0" smtClean="0">
                <a:cs typeface="Arial" charset="0"/>
                <a:sym typeface="Arial" charset="0"/>
              </a:rPr>
              <a:t> formats, if a connector is shared by several tenants of an environment, there is an additional folder in the connector directory.</a:t>
            </a:r>
          </a:p>
          <a:p>
            <a:pPr>
              <a:buClr>
                <a:srgbClr val="6600CC"/>
              </a:buClr>
              <a:defRPr/>
            </a:pPr>
            <a:r>
              <a:rPr lang="en-US" sz="1200" b="1" dirty="0" smtClean="0">
                <a:cs typeface="Arial" charset="0"/>
                <a:sym typeface="Arial" charset="0"/>
              </a:rPr>
              <a:t>This folder is named according to the Tenant Code</a:t>
            </a:r>
            <a:endParaRPr lang="en-GB" sz="1200" b="1" dirty="0">
              <a:cs typeface="Arial" charset="0"/>
              <a:sym typeface="Arial" charset="0"/>
            </a:endParaRPr>
          </a:p>
        </p:txBody>
      </p:sp>
      <p:sp>
        <p:nvSpPr>
          <p:cNvPr id="10" name="Frame 9"/>
          <p:cNvSpPr/>
          <p:nvPr/>
        </p:nvSpPr>
        <p:spPr>
          <a:xfrm>
            <a:off x="3054350" y="4565650"/>
            <a:ext cx="1333500" cy="254000"/>
          </a:xfrm>
          <a:prstGeom prst="frame">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smtClean="0">
              <a:solidFill>
                <a:schemeClr val="tx1"/>
              </a:solidFill>
              <a:latin typeface="Arial"/>
            </a:endParaRPr>
          </a:p>
        </p:txBody>
      </p:sp>
      <p:sp>
        <p:nvSpPr>
          <p:cNvPr id="11" name="Frame 10"/>
          <p:cNvSpPr/>
          <p:nvPr/>
        </p:nvSpPr>
        <p:spPr>
          <a:xfrm>
            <a:off x="5364088" y="6160541"/>
            <a:ext cx="1152128" cy="216024"/>
          </a:xfrm>
          <a:prstGeom prst="frame">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dirty="0" smtClean="0">
              <a:solidFill>
                <a:schemeClr val="tx1"/>
              </a:solidFill>
              <a:latin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3522" name="Picture 2"/>
          <p:cNvPicPr>
            <a:picLocks noChangeAspect="1" noChangeArrowheads="1"/>
          </p:cNvPicPr>
          <p:nvPr/>
        </p:nvPicPr>
        <p:blipFill>
          <a:blip r:embed="rId2" cstate="print"/>
          <a:srcRect/>
          <a:stretch>
            <a:fillRect/>
          </a:stretch>
        </p:blipFill>
        <p:spPr bwMode="auto">
          <a:xfrm>
            <a:off x="617507" y="1920788"/>
            <a:ext cx="7908986" cy="4232661"/>
          </a:xfrm>
          <a:prstGeom prst="rect">
            <a:avLst/>
          </a:prstGeom>
          <a:noFill/>
          <a:ln w="9525">
            <a:solidFill>
              <a:schemeClr val="tx1"/>
            </a:solidFill>
            <a:miter lim="800000"/>
            <a:headEnd/>
            <a:tailEnd/>
          </a:ln>
        </p:spPr>
      </p:pic>
      <p:sp>
        <p:nvSpPr>
          <p:cNvPr id="2" name="Content Placeholder 1"/>
          <p:cNvSpPr>
            <a:spLocks noGrp="1"/>
          </p:cNvSpPr>
          <p:nvPr>
            <p:ph idx="1"/>
          </p:nvPr>
        </p:nvSpPr>
        <p:spPr>
          <a:xfrm>
            <a:off x="495443" y="1320239"/>
            <a:ext cx="8279999" cy="4478921"/>
          </a:xfrm>
        </p:spPr>
        <p:txBody>
          <a:bodyPr/>
          <a:lstStyle/>
          <a:p>
            <a:r>
              <a:rPr lang="en-US" sz="1800" dirty="0" smtClean="0">
                <a:latin typeface="Arial" pitchFamily="34" charset="0"/>
                <a:ea typeface="ＭＳ Ｐゴシック" pitchFamily="34" charset="-128"/>
              </a:rPr>
              <a:t>This is how </a:t>
            </a:r>
            <a:r>
              <a:rPr lang="en-US" sz="1800" dirty="0" err="1" smtClean="0">
                <a:latin typeface="Arial" pitchFamily="34" charset="0"/>
                <a:ea typeface="ＭＳ Ｐゴシック" pitchFamily="34" charset="-128"/>
              </a:rPr>
              <a:t>OneKey</a:t>
            </a:r>
            <a:r>
              <a:rPr lang="en-US" sz="1800" dirty="0" smtClean="0">
                <a:latin typeface="Arial" pitchFamily="34" charset="0"/>
                <a:ea typeface="ＭＳ Ｐゴシック" pitchFamily="34" charset="-128"/>
              </a:rPr>
              <a:t> data loading should be configured from Force Administrator: </a:t>
            </a:r>
          </a:p>
          <a:p>
            <a:endParaRPr lang="en-GB" dirty="0"/>
          </a:p>
        </p:txBody>
      </p:sp>
      <p:sp>
        <p:nvSpPr>
          <p:cNvPr id="4" name="Title 3"/>
          <p:cNvSpPr>
            <a:spLocks noGrp="1"/>
          </p:cNvSpPr>
          <p:nvPr>
            <p:ph type="title"/>
          </p:nvPr>
        </p:nvSpPr>
        <p:spPr/>
        <p:txBody>
          <a:bodyPr/>
          <a:lstStyle/>
          <a:p>
            <a:r>
              <a:rPr lang="fr-FR" dirty="0" err="1" smtClean="0"/>
              <a:t>NexxusETL</a:t>
            </a:r>
            <a:r>
              <a:rPr lang="fr-FR" dirty="0" smtClean="0"/>
              <a:t> - ONEKEY</a:t>
            </a:r>
            <a:endParaRPr lang="en-GB" dirty="0"/>
          </a:p>
        </p:txBody>
      </p:sp>
      <p:sp>
        <p:nvSpPr>
          <p:cNvPr id="13" name="Rectangle 12"/>
          <p:cNvSpPr/>
          <p:nvPr/>
        </p:nvSpPr>
        <p:spPr>
          <a:xfrm>
            <a:off x="3788108" y="1946188"/>
            <a:ext cx="762000" cy="266700"/>
          </a:xfrm>
          <a:prstGeom prst="rect">
            <a:avLst/>
          </a:prstGeom>
          <a:noFill/>
          <a:ln w="38100">
            <a:solidFill>
              <a:srgbClr val="FF300C"/>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Rectangle à coins arrondis 4"/>
          <p:cNvSpPr>
            <a:spLocks noChangeArrowheads="1"/>
          </p:cNvSpPr>
          <p:nvPr/>
        </p:nvSpPr>
        <p:spPr bwMode="auto">
          <a:xfrm>
            <a:off x="5992843" y="2212888"/>
            <a:ext cx="2533650" cy="715089"/>
          </a:xfrm>
          <a:prstGeom prst="wedgeRoundRectCallout">
            <a:avLst>
              <a:gd name="adj1" fmla="val -45905"/>
              <a:gd name="adj2" fmla="val 86255"/>
              <a:gd name="adj3" fmla="val 16667"/>
            </a:avLst>
          </a:prstGeom>
          <a:solidFill>
            <a:srgbClr val="FFF1C5"/>
          </a:solidFill>
          <a:ln w="12700" algn="ctr">
            <a:solidFill>
              <a:schemeClr val="tx2"/>
            </a:solidFill>
            <a:round/>
            <a:headEnd/>
            <a:tailEnd/>
          </a:ln>
        </p:spPr>
        <p:txBody>
          <a:bodyPr wrap="square" anchor="ctr">
            <a:spAutoFit/>
          </a:bodyPr>
          <a:lstStyle/>
          <a:p>
            <a:pPr>
              <a:buClr>
                <a:srgbClr val="6600CC"/>
              </a:buClr>
              <a:defRPr/>
            </a:pPr>
            <a:r>
              <a:rPr lang="en-GB" sz="1200" b="1" dirty="0" smtClean="0">
                <a:cs typeface="Arial" charset="0"/>
                <a:sym typeface="Arial" charset="0"/>
              </a:rPr>
              <a:t>1- Enabling </a:t>
            </a:r>
            <a:r>
              <a:rPr lang="en-GB" sz="1200" b="1" dirty="0" err="1" smtClean="0">
                <a:cs typeface="Arial" charset="0"/>
                <a:sym typeface="Arial" charset="0"/>
              </a:rPr>
              <a:t>OneKey</a:t>
            </a:r>
            <a:r>
              <a:rPr lang="en-GB" sz="1200" b="1" dirty="0" smtClean="0">
                <a:cs typeface="Arial" charset="0"/>
                <a:sym typeface="Arial" charset="0"/>
              </a:rPr>
              <a:t> </a:t>
            </a:r>
          </a:p>
          <a:p>
            <a:pPr>
              <a:buClr>
                <a:srgbClr val="6600CC"/>
              </a:buClr>
              <a:defRPr/>
            </a:pPr>
            <a:r>
              <a:rPr lang="en-US" sz="1200" b="1" dirty="0" smtClean="0">
                <a:cs typeface="Arial" charset="0"/>
                <a:sym typeface="Arial" charset="0"/>
              </a:rPr>
              <a:t>2- F- I  and F-II and CEF-1 are the only possible formats</a:t>
            </a:r>
            <a:endParaRPr lang="en-GB" sz="1200" b="1" dirty="0">
              <a:cs typeface="Arial" charset="0"/>
              <a:sym typeface="Arial" charset="0"/>
            </a:endParaRPr>
          </a:p>
        </p:txBody>
      </p:sp>
      <p:sp>
        <p:nvSpPr>
          <p:cNvPr id="15" name="Rectangle à coins arrondis 4"/>
          <p:cNvSpPr>
            <a:spLocks noChangeArrowheads="1"/>
          </p:cNvSpPr>
          <p:nvPr/>
        </p:nvSpPr>
        <p:spPr bwMode="auto">
          <a:xfrm>
            <a:off x="5719793" y="4576279"/>
            <a:ext cx="2533650" cy="510778"/>
          </a:xfrm>
          <a:prstGeom prst="wedgeRoundRectCallout">
            <a:avLst>
              <a:gd name="adj1" fmla="val -59438"/>
              <a:gd name="adj2" fmla="val 50168"/>
              <a:gd name="adj3" fmla="val 16667"/>
            </a:avLst>
          </a:prstGeom>
          <a:solidFill>
            <a:srgbClr val="FFF1C5"/>
          </a:solidFill>
          <a:ln w="12700" algn="ctr">
            <a:solidFill>
              <a:schemeClr val="tx2"/>
            </a:solidFill>
            <a:round/>
            <a:headEnd/>
            <a:tailEnd/>
          </a:ln>
        </p:spPr>
        <p:txBody>
          <a:bodyPr wrap="square" anchor="ctr">
            <a:spAutoFit/>
          </a:bodyPr>
          <a:lstStyle/>
          <a:p>
            <a:pPr>
              <a:buClr>
                <a:srgbClr val="6600CC"/>
              </a:buClr>
              <a:defRPr/>
            </a:pPr>
            <a:r>
              <a:rPr lang="en-GB" sz="1200" b="1" dirty="0" smtClean="0">
                <a:cs typeface="Arial" charset="0"/>
                <a:sym typeface="Arial" charset="0"/>
              </a:rPr>
              <a:t>Set the </a:t>
            </a:r>
            <a:r>
              <a:rPr lang="en-GB" sz="1200" b="1" dirty="0" err="1" smtClean="0">
                <a:cs typeface="Arial" charset="0"/>
                <a:sym typeface="Arial" charset="0"/>
              </a:rPr>
              <a:t>Onekey</a:t>
            </a:r>
            <a:r>
              <a:rPr lang="en-GB" sz="1200" b="1" dirty="0" smtClean="0">
                <a:cs typeface="Arial" charset="0"/>
                <a:sym typeface="Arial" charset="0"/>
              </a:rPr>
              <a:t> </a:t>
            </a:r>
            <a:r>
              <a:rPr lang="en-GB" sz="1200" b="1" dirty="0" err="1" smtClean="0">
                <a:cs typeface="Arial" charset="0"/>
                <a:sym typeface="Arial" charset="0"/>
              </a:rPr>
              <a:t>Webservice</a:t>
            </a:r>
            <a:r>
              <a:rPr lang="en-GB" sz="1200" b="1" dirty="0" smtClean="0">
                <a:cs typeface="Arial" charset="0"/>
                <a:sym typeface="Arial" charset="0"/>
              </a:rPr>
              <a:t> Information at the tenant level</a:t>
            </a:r>
            <a:endParaRPr lang="en-GB" sz="1200" b="1" dirty="0">
              <a:cs typeface="Arial" charset="0"/>
              <a:sym typeface="Arial" charset="0"/>
            </a:endParaRPr>
          </a:p>
        </p:txBody>
      </p:sp>
      <p:sp>
        <p:nvSpPr>
          <p:cNvPr id="16"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extLst>
              <p:ext uri="{D42A27DB-BD31-4B8C-83A1-F6EECF244321}">
                <p14:modId xmlns="" xmlns:p14="http://schemas.microsoft.com/office/powerpoint/2010/main" val="2794637776"/>
              </p:ext>
            </p:extLst>
          </p:nvPr>
        </p:nvGraphicFramePr>
        <p:xfrm>
          <a:off x="1588" y="1588"/>
          <a:ext cx="1587" cy="1587"/>
        </p:xfrm>
        <a:graphic>
          <a:graphicData uri="http://schemas.openxmlformats.org/presentationml/2006/ole">
            <p:oleObj spid="_x0000_s5252" name="think-cell Slide" r:id="rId4" imgW="360" imgH="360" progId="">
              <p:embed/>
            </p:oleObj>
          </a:graphicData>
        </a:graphic>
      </p:graphicFrame>
      <p:sp>
        <p:nvSpPr>
          <p:cNvPr id="8" name="Footer Placeholder 4"/>
          <p:cNvSpPr>
            <a:spLocks noGrp="1"/>
          </p:cNvSpPr>
          <p:nvPr>
            <p:ph type="ftr" sz="quarter" idx="12"/>
          </p:nvPr>
        </p:nvSpPr>
        <p:spPr>
          <a:prstGeom prst="rect">
            <a:avLst/>
          </a:prstGeom>
        </p:spPr>
        <p:txBody>
          <a:bodyPr vert="horz" lIns="91440" tIns="45720" rIns="91440" bIns="45720" rtlCol="0" anchor="ctr"/>
          <a:lstStyle/>
          <a:p>
            <a:pPr fontAlgn="auto">
              <a:spcBef>
                <a:spcPts val="0"/>
              </a:spcBef>
              <a:spcAft>
                <a:spcPts val="0"/>
              </a:spcAft>
            </a:pPr>
            <a:r>
              <a:rPr lang="en-US" smtClean="0"/>
              <a:t>IMS Health Confidential</a:t>
            </a:r>
            <a:endParaRPr lang="en-GB" dirty="0"/>
          </a:p>
        </p:txBody>
      </p:sp>
      <p:sp>
        <p:nvSpPr>
          <p:cNvPr id="3" name="Title 2"/>
          <p:cNvSpPr>
            <a:spLocks noGrp="1"/>
          </p:cNvSpPr>
          <p:nvPr>
            <p:ph type="title"/>
          </p:nvPr>
        </p:nvSpPr>
        <p:spPr/>
        <p:txBody>
          <a:bodyPr/>
          <a:lstStyle/>
          <a:p>
            <a:r>
              <a:rPr lang="en-US" dirty="0" smtClean="0"/>
              <a:t>Data Interface Document</a:t>
            </a:r>
            <a:endParaRPr lang="en-US" dirty="0"/>
          </a:p>
        </p:txBody>
      </p:sp>
      <p:pic>
        <p:nvPicPr>
          <p:cNvPr id="5253" name="Picture 133"/>
          <p:cNvPicPr>
            <a:picLocks noChangeAspect="1" noChangeArrowheads="1"/>
          </p:cNvPicPr>
          <p:nvPr/>
        </p:nvPicPr>
        <p:blipFill>
          <a:blip r:embed="rId5" cstate="print"/>
          <a:srcRect/>
          <a:stretch>
            <a:fillRect/>
          </a:stretch>
        </p:blipFill>
        <p:spPr bwMode="auto">
          <a:xfrm>
            <a:off x="2699792" y="1158255"/>
            <a:ext cx="4131339" cy="5455890"/>
          </a:xfrm>
          <a:prstGeom prst="rect">
            <a:avLst/>
          </a:prstGeom>
          <a:noFill/>
          <a:ln w="9525">
            <a:noFill/>
            <a:miter lim="800000"/>
            <a:headEnd/>
            <a:tailEnd/>
          </a:ln>
        </p:spPr>
      </p:pic>
    </p:spTree>
    <p:extLst>
      <p:ext uri="{BB962C8B-B14F-4D97-AF65-F5344CB8AC3E}">
        <p14:creationId xmlns="" xmlns:p14="http://schemas.microsoft.com/office/powerpoint/2010/main" val="2834991497"/>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320239"/>
            <a:ext cx="8279999" cy="4478921"/>
          </a:xfrm>
        </p:spPr>
        <p:txBody>
          <a:bodyPr/>
          <a:lstStyle/>
          <a:p>
            <a:pPr marL="137160" lvl="1" indent="-137160">
              <a:buFont typeface="Arial"/>
              <a:buChar char="•"/>
            </a:pPr>
            <a:r>
              <a:rPr lang="en-US" dirty="0" smtClean="0">
                <a:latin typeface="Arial" pitchFamily="34" charset="0"/>
                <a:ea typeface="ＭＳ Ｐゴシック" pitchFamily="34" charset="-128"/>
              </a:rPr>
              <a:t>“</a:t>
            </a:r>
            <a:r>
              <a:rPr lang="en-US" dirty="0" err="1" smtClean="0">
                <a:latin typeface="Arial" pitchFamily="34" charset="0"/>
                <a:ea typeface="ＭＳ Ｐゴシック" pitchFamily="34" charset="-128"/>
              </a:rPr>
              <a:t>Onekey</a:t>
            </a:r>
            <a:r>
              <a:rPr lang="en-US" dirty="0" smtClean="0">
                <a:latin typeface="Arial" pitchFamily="34" charset="0"/>
                <a:ea typeface="ＭＳ Ｐゴシック" pitchFamily="34" charset="-128"/>
              </a:rPr>
              <a:t> </a:t>
            </a:r>
            <a:r>
              <a:rPr lang="en-US" dirty="0" err="1" smtClean="0">
                <a:latin typeface="Arial" pitchFamily="34" charset="0"/>
                <a:ea typeface="ＭＳ Ｐゴシック" pitchFamily="34" charset="-128"/>
              </a:rPr>
              <a:t>Webservice</a:t>
            </a:r>
            <a:r>
              <a:rPr lang="en-US" dirty="0" smtClean="0">
                <a:latin typeface="Arial" pitchFamily="34" charset="0"/>
                <a:ea typeface="ＭＳ Ｐゴシック" pitchFamily="34" charset="-128"/>
              </a:rPr>
              <a:t> Information” section: fields description</a:t>
            </a:r>
            <a:r>
              <a:rPr lang="en-US" sz="1800" dirty="0" smtClean="0">
                <a:latin typeface="Arial" pitchFamily="34" charset="0"/>
                <a:ea typeface="ＭＳ Ｐゴシック" pitchFamily="34" charset="-128"/>
              </a:rPr>
              <a:t>: </a:t>
            </a:r>
          </a:p>
          <a:p>
            <a:endParaRPr lang="en-GB" dirty="0"/>
          </a:p>
        </p:txBody>
      </p:sp>
      <p:sp>
        <p:nvSpPr>
          <p:cNvPr id="4" name="Title 3"/>
          <p:cNvSpPr>
            <a:spLocks noGrp="1"/>
          </p:cNvSpPr>
          <p:nvPr>
            <p:ph type="title"/>
          </p:nvPr>
        </p:nvSpPr>
        <p:spPr/>
        <p:txBody>
          <a:bodyPr/>
          <a:lstStyle/>
          <a:p>
            <a:r>
              <a:rPr lang="fr-FR" dirty="0" err="1" smtClean="0"/>
              <a:t>NexxusETL</a:t>
            </a:r>
            <a:r>
              <a:rPr lang="fr-FR" dirty="0" smtClean="0"/>
              <a:t> - ONEKEY</a:t>
            </a:r>
            <a:endParaRPr lang="en-GB" dirty="0"/>
          </a:p>
        </p:txBody>
      </p:sp>
      <p:pic>
        <p:nvPicPr>
          <p:cNvPr id="8" name="Picture 2"/>
          <p:cNvPicPr>
            <a:picLocks noChangeAspect="1" noChangeArrowheads="1"/>
          </p:cNvPicPr>
          <p:nvPr/>
        </p:nvPicPr>
        <p:blipFill>
          <a:blip r:embed="rId2" cstate="print"/>
          <a:srcRect/>
          <a:stretch>
            <a:fillRect/>
          </a:stretch>
        </p:blipFill>
        <p:spPr bwMode="auto">
          <a:xfrm>
            <a:off x="1196975" y="1928813"/>
            <a:ext cx="6953250" cy="3686175"/>
          </a:xfrm>
          <a:prstGeom prst="rect">
            <a:avLst/>
          </a:prstGeom>
          <a:noFill/>
          <a:ln w="9525">
            <a:noFill/>
            <a:miter lim="800000"/>
            <a:headEnd/>
            <a:tailEnd/>
          </a:ln>
        </p:spPr>
      </p:pic>
      <p:sp>
        <p:nvSpPr>
          <p:cNvPr id="9"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320239"/>
            <a:ext cx="8279999" cy="4478921"/>
          </a:xfrm>
        </p:spPr>
        <p:txBody>
          <a:bodyPr/>
          <a:lstStyle/>
          <a:p>
            <a:pPr marL="137160" lvl="1" indent="-137160">
              <a:buFont typeface="Arial"/>
              <a:buChar char="•"/>
            </a:pPr>
            <a:r>
              <a:rPr lang="en-US" dirty="0" smtClean="0">
                <a:latin typeface="Arial" pitchFamily="34" charset="0"/>
                <a:ea typeface="ＭＳ Ｐゴシック" pitchFamily="34" charset="-128"/>
              </a:rPr>
              <a:t>This is how </a:t>
            </a:r>
            <a:r>
              <a:rPr lang="en-US" dirty="0" err="1" smtClean="0">
                <a:latin typeface="Arial" pitchFamily="34" charset="0"/>
                <a:ea typeface="ＭＳ Ｐゴシック" pitchFamily="34" charset="-128"/>
              </a:rPr>
              <a:t>OneKey</a:t>
            </a:r>
            <a:r>
              <a:rPr lang="en-US" dirty="0" smtClean="0">
                <a:latin typeface="Arial" pitchFamily="34" charset="0"/>
                <a:ea typeface="ＭＳ Ｐゴシック" pitchFamily="34" charset="-128"/>
              </a:rPr>
              <a:t> data loading should be configured from Force Administrator: </a:t>
            </a:r>
          </a:p>
          <a:p>
            <a:endParaRPr lang="en-GB" dirty="0"/>
          </a:p>
        </p:txBody>
      </p:sp>
      <p:sp>
        <p:nvSpPr>
          <p:cNvPr id="4" name="Title 3"/>
          <p:cNvSpPr>
            <a:spLocks noGrp="1"/>
          </p:cNvSpPr>
          <p:nvPr>
            <p:ph type="title"/>
          </p:nvPr>
        </p:nvSpPr>
        <p:spPr/>
        <p:txBody>
          <a:bodyPr/>
          <a:lstStyle/>
          <a:p>
            <a:r>
              <a:rPr lang="fr-FR" dirty="0" err="1" smtClean="0"/>
              <a:t>NexxusETL</a:t>
            </a:r>
            <a:r>
              <a:rPr lang="fr-FR" dirty="0" smtClean="0"/>
              <a:t> - ONEKEY</a:t>
            </a:r>
            <a:endParaRPr lang="en-GB" dirty="0"/>
          </a:p>
        </p:txBody>
      </p:sp>
      <p:pic>
        <p:nvPicPr>
          <p:cNvPr id="5" name="Picture 2"/>
          <p:cNvPicPr>
            <a:picLocks noChangeAspect="1" noChangeArrowheads="1"/>
          </p:cNvPicPr>
          <p:nvPr/>
        </p:nvPicPr>
        <p:blipFill>
          <a:blip r:embed="rId3" cstate="print"/>
          <a:srcRect/>
          <a:stretch>
            <a:fillRect/>
          </a:stretch>
        </p:blipFill>
        <p:spPr bwMode="auto">
          <a:xfrm>
            <a:off x="290513" y="2066925"/>
            <a:ext cx="3669931" cy="2695575"/>
          </a:xfrm>
          <a:prstGeom prst="rect">
            <a:avLst/>
          </a:prstGeom>
          <a:ln>
            <a:solidFill>
              <a:schemeClr val="tx1"/>
            </a:solidFill>
          </a:ln>
          <a:effectLst>
            <a:outerShdw blurRad="292100" dist="139700" dir="2700000" algn="tl" rotWithShape="0">
              <a:srgbClr val="333333">
                <a:alpha val="65000"/>
              </a:srgbClr>
            </a:outerShdw>
          </a:effectLst>
        </p:spPr>
      </p:pic>
      <p:pic>
        <p:nvPicPr>
          <p:cNvPr id="6" name="Picture 3"/>
          <p:cNvPicPr>
            <a:picLocks noChangeAspect="1" noChangeArrowheads="1"/>
          </p:cNvPicPr>
          <p:nvPr/>
        </p:nvPicPr>
        <p:blipFill>
          <a:blip r:embed="rId4" cstate="print"/>
          <a:srcRect/>
          <a:stretch>
            <a:fillRect/>
          </a:stretch>
        </p:blipFill>
        <p:spPr bwMode="auto">
          <a:xfrm>
            <a:off x="3213409" y="3473720"/>
            <a:ext cx="5361040" cy="2666186"/>
          </a:xfrm>
          <a:prstGeom prst="rect">
            <a:avLst/>
          </a:prstGeom>
          <a:ln>
            <a:solidFill>
              <a:schemeClr val="tx1"/>
            </a:solidFill>
          </a:ln>
          <a:effectLst>
            <a:outerShdw blurRad="292100" dist="139700" dir="2700000" algn="tl" rotWithShape="0">
              <a:srgbClr val="333333">
                <a:alpha val="65000"/>
              </a:srgbClr>
            </a:outerShdw>
          </a:effectLst>
        </p:spPr>
      </p:pic>
      <p:sp>
        <p:nvSpPr>
          <p:cNvPr id="7" name="Rectangle 6"/>
          <p:cNvSpPr/>
          <p:nvPr/>
        </p:nvSpPr>
        <p:spPr>
          <a:xfrm>
            <a:off x="845254" y="4216400"/>
            <a:ext cx="706685" cy="180975"/>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Rectangle à coins arrondis 4"/>
          <p:cNvSpPr>
            <a:spLocks noChangeArrowheads="1"/>
          </p:cNvSpPr>
          <p:nvPr/>
        </p:nvSpPr>
        <p:spPr bwMode="auto">
          <a:xfrm>
            <a:off x="5562600" y="1752719"/>
            <a:ext cx="2971800" cy="1123712"/>
          </a:xfrm>
          <a:prstGeom prst="wedgeRoundRectCallout">
            <a:avLst>
              <a:gd name="adj1" fmla="val -15392"/>
              <a:gd name="adj2" fmla="val 46255"/>
              <a:gd name="adj3" fmla="val 16667"/>
            </a:avLst>
          </a:prstGeom>
          <a:solidFill>
            <a:srgbClr val="FFF1C5"/>
          </a:solidFill>
          <a:ln w="12700" algn="ctr">
            <a:solidFill>
              <a:schemeClr val="tx2"/>
            </a:solidFill>
            <a:round/>
            <a:headEnd/>
            <a:tailEnd/>
          </a:ln>
        </p:spPr>
        <p:txBody>
          <a:bodyPr wrap="square" anchor="ctr">
            <a:spAutoFit/>
          </a:bodyPr>
          <a:lstStyle/>
          <a:p>
            <a:pPr>
              <a:buClr>
                <a:srgbClr val="6600CC"/>
              </a:buClr>
              <a:defRPr/>
            </a:pPr>
            <a:r>
              <a:rPr lang="en-GB" sz="1200" b="1" dirty="0" smtClean="0">
                <a:cs typeface="Arial" charset="0"/>
                <a:sym typeface="Arial" charset="0"/>
              </a:rPr>
              <a:t>1- Click on Add New Country, choose one among the list</a:t>
            </a:r>
          </a:p>
          <a:p>
            <a:pPr>
              <a:buClr>
                <a:srgbClr val="6600CC"/>
              </a:buClr>
              <a:defRPr/>
            </a:pPr>
            <a:r>
              <a:rPr lang="fr-FR" sz="1200" b="1" dirty="0" smtClean="0">
                <a:cs typeface="Arial" charset="0"/>
                <a:sym typeface="Arial" charset="0"/>
              </a:rPr>
              <a:t>2- Click More Entries</a:t>
            </a:r>
          </a:p>
          <a:p>
            <a:pPr>
              <a:buClr>
                <a:srgbClr val="6600CC"/>
              </a:buClr>
              <a:defRPr/>
            </a:pPr>
            <a:r>
              <a:rPr lang="fr-FR" sz="1200" b="1" dirty="0" smtClean="0">
                <a:cs typeface="Arial" charset="0"/>
                <a:sym typeface="Arial" charset="0"/>
              </a:rPr>
              <a:t>3- If </a:t>
            </a:r>
            <a:r>
              <a:rPr lang="fr-FR" sz="1200" b="1" dirty="0" err="1" smtClean="0">
                <a:cs typeface="Arial" charset="0"/>
                <a:sym typeface="Arial" charset="0"/>
              </a:rPr>
              <a:t>needed</a:t>
            </a:r>
            <a:r>
              <a:rPr lang="fr-FR" sz="1200" b="1" dirty="0" smtClean="0">
                <a:cs typeface="Arial" charset="0"/>
                <a:sym typeface="Arial" charset="0"/>
              </a:rPr>
              <a:t>, more countries </a:t>
            </a:r>
            <a:r>
              <a:rPr lang="fr-FR" sz="1200" b="1" dirty="0" err="1" smtClean="0">
                <a:cs typeface="Arial" charset="0"/>
                <a:sym typeface="Arial" charset="0"/>
              </a:rPr>
              <a:t>can</a:t>
            </a:r>
            <a:r>
              <a:rPr lang="fr-FR" sz="1200" b="1" dirty="0" smtClean="0">
                <a:cs typeface="Arial" charset="0"/>
                <a:sym typeface="Arial" charset="0"/>
              </a:rPr>
              <a:t> </a:t>
            </a:r>
            <a:r>
              <a:rPr lang="fr-FR" sz="1200" b="1" dirty="0" err="1" smtClean="0">
                <a:cs typeface="Arial" charset="0"/>
                <a:sym typeface="Arial" charset="0"/>
              </a:rPr>
              <a:t>be</a:t>
            </a:r>
            <a:r>
              <a:rPr lang="fr-FR" sz="1200" b="1" dirty="0" smtClean="0">
                <a:cs typeface="Arial" charset="0"/>
                <a:sym typeface="Arial" charset="0"/>
              </a:rPr>
              <a:t> </a:t>
            </a:r>
            <a:r>
              <a:rPr lang="fr-FR" sz="1200" b="1" dirty="0" err="1" smtClean="0">
                <a:cs typeface="Arial" charset="0"/>
                <a:sym typeface="Arial" charset="0"/>
              </a:rPr>
              <a:t>selected</a:t>
            </a:r>
            <a:r>
              <a:rPr lang="fr-FR" sz="1200" b="1" dirty="0" smtClean="0">
                <a:cs typeface="Arial" charset="0"/>
                <a:sym typeface="Arial" charset="0"/>
              </a:rPr>
              <a:t> the </a:t>
            </a:r>
            <a:r>
              <a:rPr lang="fr-FR" sz="1200" b="1" dirty="0" err="1" smtClean="0">
                <a:cs typeface="Arial" charset="0"/>
                <a:sym typeface="Arial" charset="0"/>
              </a:rPr>
              <a:t>same</a:t>
            </a:r>
            <a:r>
              <a:rPr lang="fr-FR" sz="1200" b="1" dirty="0" smtClean="0">
                <a:cs typeface="Arial" charset="0"/>
                <a:sym typeface="Arial" charset="0"/>
              </a:rPr>
              <a:t>.</a:t>
            </a:r>
          </a:p>
        </p:txBody>
      </p:sp>
      <p:sp>
        <p:nvSpPr>
          <p:cNvPr id="10" name="Rectangle 9"/>
          <p:cNvSpPr/>
          <p:nvPr/>
        </p:nvSpPr>
        <p:spPr>
          <a:xfrm>
            <a:off x="7795260" y="5884819"/>
            <a:ext cx="676275" cy="166438"/>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4547" name="Picture 3"/>
          <p:cNvPicPr>
            <a:picLocks noChangeAspect="1" noChangeArrowheads="1"/>
          </p:cNvPicPr>
          <p:nvPr/>
        </p:nvPicPr>
        <p:blipFill>
          <a:blip r:embed="rId3" cstate="print"/>
          <a:srcRect l="816"/>
          <a:stretch>
            <a:fillRect/>
          </a:stretch>
        </p:blipFill>
        <p:spPr bwMode="auto">
          <a:xfrm>
            <a:off x="4095750" y="1650742"/>
            <a:ext cx="4786313" cy="2583016"/>
          </a:xfrm>
          <a:prstGeom prst="rect">
            <a:avLst/>
          </a:prstGeom>
          <a:noFill/>
          <a:ln w="9525">
            <a:solidFill>
              <a:schemeClr val="tx1"/>
            </a:solidFill>
            <a:miter lim="800000"/>
            <a:headEnd/>
            <a:tailEnd/>
          </a:ln>
        </p:spPr>
      </p:pic>
      <p:pic>
        <p:nvPicPr>
          <p:cNvPr id="364548" name="Picture 4"/>
          <p:cNvPicPr>
            <a:picLocks noChangeAspect="1" noChangeArrowheads="1"/>
          </p:cNvPicPr>
          <p:nvPr/>
        </p:nvPicPr>
        <p:blipFill>
          <a:blip r:embed="rId4" cstate="print"/>
          <a:srcRect/>
          <a:stretch>
            <a:fillRect/>
          </a:stretch>
        </p:blipFill>
        <p:spPr bwMode="auto">
          <a:xfrm>
            <a:off x="124460" y="3957958"/>
            <a:ext cx="4933478" cy="2334892"/>
          </a:xfrm>
          <a:prstGeom prst="rect">
            <a:avLst/>
          </a:prstGeom>
          <a:noFill/>
          <a:ln w="9525">
            <a:solidFill>
              <a:schemeClr val="tx1"/>
            </a:solidFill>
            <a:miter lim="800000"/>
            <a:headEnd/>
            <a:tailEnd/>
          </a:ln>
        </p:spPr>
      </p:pic>
      <p:sp>
        <p:nvSpPr>
          <p:cNvPr id="2" name="Content Placeholder 1"/>
          <p:cNvSpPr>
            <a:spLocks noGrp="1"/>
          </p:cNvSpPr>
          <p:nvPr>
            <p:ph idx="1"/>
          </p:nvPr>
        </p:nvSpPr>
        <p:spPr>
          <a:xfrm>
            <a:off x="495443" y="1320239"/>
            <a:ext cx="8279999" cy="4478921"/>
          </a:xfrm>
        </p:spPr>
        <p:txBody>
          <a:bodyPr/>
          <a:lstStyle/>
          <a:p>
            <a:pPr marL="137160" lvl="1" indent="-137160">
              <a:buFont typeface="Arial"/>
              <a:buChar char="•"/>
            </a:pPr>
            <a:r>
              <a:rPr lang="en-US" dirty="0" smtClean="0">
                <a:latin typeface="Arial" pitchFamily="34" charset="0"/>
                <a:ea typeface="ＭＳ Ｐゴシック" pitchFamily="34" charset="-128"/>
              </a:rPr>
              <a:t>This is how </a:t>
            </a:r>
            <a:r>
              <a:rPr lang="en-US" dirty="0" err="1" smtClean="0">
                <a:latin typeface="Arial" pitchFamily="34" charset="0"/>
                <a:ea typeface="ＭＳ Ｐゴシック" pitchFamily="34" charset="-128"/>
              </a:rPr>
              <a:t>OneKey</a:t>
            </a:r>
            <a:r>
              <a:rPr lang="en-US" dirty="0" smtClean="0">
                <a:latin typeface="Arial" pitchFamily="34" charset="0"/>
                <a:ea typeface="ＭＳ Ｐゴシック" pitchFamily="34" charset="-128"/>
              </a:rPr>
              <a:t> data loading should be configured from Force Administrator: </a:t>
            </a:r>
          </a:p>
          <a:p>
            <a:endParaRPr lang="en-GB" dirty="0"/>
          </a:p>
        </p:txBody>
      </p:sp>
      <p:sp>
        <p:nvSpPr>
          <p:cNvPr id="4" name="Title 3"/>
          <p:cNvSpPr>
            <a:spLocks noGrp="1"/>
          </p:cNvSpPr>
          <p:nvPr>
            <p:ph type="title"/>
          </p:nvPr>
        </p:nvSpPr>
        <p:spPr/>
        <p:txBody>
          <a:bodyPr/>
          <a:lstStyle/>
          <a:p>
            <a:r>
              <a:rPr lang="fr-FR" dirty="0" err="1" smtClean="0"/>
              <a:t>NexxusETL</a:t>
            </a:r>
            <a:r>
              <a:rPr lang="fr-FR" dirty="0" smtClean="0"/>
              <a:t> - ONEKEY</a:t>
            </a:r>
            <a:endParaRPr lang="en-GB" dirty="0"/>
          </a:p>
        </p:txBody>
      </p:sp>
      <p:sp>
        <p:nvSpPr>
          <p:cNvPr id="13" name="Rectangle à coins arrondis 4"/>
          <p:cNvSpPr>
            <a:spLocks noChangeArrowheads="1"/>
          </p:cNvSpPr>
          <p:nvPr/>
        </p:nvSpPr>
        <p:spPr bwMode="auto">
          <a:xfrm>
            <a:off x="299132" y="1984148"/>
            <a:ext cx="2971800" cy="510778"/>
          </a:xfrm>
          <a:prstGeom prst="wedgeRoundRectCallout">
            <a:avLst>
              <a:gd name="adj1" fmla="val -15392"/>
              <a:gd name="adj2" fmla="val 46255"/>
              <a:gd name="adj3" fmla="val 16667"/>
            </a:avLst>
          </a:prstGeom>
          <a:solidFill>
            <a:srgbClr val="FFF1C5"/>
          </a:solidFill>
          <a:ln w="12700" algn="ctr">
            <a:solidFill>
              <a:schemeClr val="tx2"/>
            </a:solidFill>
            <a:round/>
            <a:headEnd/>
            <a:tailEnd/>
          </a:ln>
        </p:spPr>
        <p:txBody>
          <a:bodyPr wrap="square" anchor="ctr">
            <a:spAutoFit/>
          </a:bodyPr>
          <a:lstStyle/>
          <a:p>
            <a:pPr>
              <a:buClr>
                <a:srgbClr val="6600CC"/>
              </a:buClr>
              <a:defRPr/>
            </a:pPr>
            <a:r>
              <a:rPr lang="fr-FR" sz="1200" b="1" dirty="0" smtClean="0">
                <a:cs typeface="Arial" charset="0"/>
                <a:sym typeface="Arial" charset="0"/>
              </a:rPr>
              <a:t>select a </a:t>
            </a:r>
            <a:r>
              <a:rPr lang="fr-FR" sz="1200" b="1" dirty="0" err="1" smtClean="0">
                <a:cs typeface="Arial" charset="0"/>
                <a:sym typeface="Arial" charset="0"/>
              </a:rPr>
              <a:t>Language</a:t>
            </a:r>
            <a:r>
              <a:rPr lang="fr-FR" sz="1200" b="1" dirty="0" smtClean="0">
                <a:cs typeface="Arial" charset="0"/>
                <a:sym typeface="Arial" charset="0"/>
              </a:rPr>
              <a:t> and a</a:t>
            </a:r>
          </a:p>
          <a:p>
            <a:pPr>
              <a:buClr>
                <a:srgbClr val="6600CC"/>
              </a:buClr>
              <a:defRPr/>
            </a:pPr>
            <a:r>
              <a:rPr lang="fr-FR" sz="1200" b="1" dirty="0" err="1" smtClean="0">
                <a:cs typeface="Arial" charset="0"/>
                <a:sym typeface="Arial" charset="0"/>
              </a:rPr>
              <a:t>Language</a:t>
            </a:r>
            <a:r>
              <a:rPr lang="fr-FR" sz="1200" b="1" dirty="0" smtClean="0">
                <a:cs typeface="Arial" charset="0"/>
                <a:sym typeface="Arial" charset="0"/>
              </a:rPr>
              <a:t> code,</a:t>
            </a:r>
            <a:r>
              <a:rPr lang="en-GB" sz="1200" b="1" dirty="0" smtClean="0">
                <a:cs typeface="Arial" charset="0"/>
                <a:sym typeface="Arial" charset="0"/>
              </a:rPr>
              <a:t> then save.</a:t>
            </a:r>
            <a:endParaRPr lang="fr-FR" sz="1200" b="1" dirty="0" smtClean="0">
              <a:cs typeface="Arial" charset="0"/>
              <a:sym typeface="Arial" charset="0"/>
            </a:endParaRPr>
          </a:p>
        </p:txBody>
      </p:sp>
      <p:sp>
        <p:nvSpPr>
          <p:cNvPr id="14" name="Rectangle à coins arrondis 4"/>
          <p:cNvSpPr>
            <a:spLocks noChangeArrowheads="1"/>
          </p:cNvSpPr>
          <p:nvPr/>
        </p:nvSpPr>
        <p:spPr bwMode="auto">
          <a:xfrm>
            <a:off x="4648200" y="4708904"/>
            <a:ext cx="2667000" cy="510778"/>
          </a:xfrm>
          <a:prstGeom prst="wedgeRoundRectCallout">
            <a:avLst>
              <a:gd name="adj1" fmla="val -86312"/>
              <a:gd name="adj2" fmla="val 71133"/>
              <a:gd name="adj3" fmla="val 16667"/>
            </a:avLst>
          </a:prstGeom>
          <a:solidFill>
            <a:srgbClr val="FFF1C5"/>
          </a:solidFill>
          <a:ln w="12700" algn="ctr">
            <a:solidFill>
              <a:schemeClr val="tx2"/>
            </a:solidFill>
            <a:round/>
            <a:headEnd/>
            <a:tailEnd/>
          </a:ln>
        </p:spPr>
        <p:txBody>
          <a:bodyPr wrap="square" anchor="ctr">
            <a:spAutoFit/>
          </a:bodyPr>
          <a:lstStyle/>
          <a:p>
            <a:pPr>
              <a:buClr>
                <a:srgbClr val="6600CC"/>
              </a:buClr>
              <a:defRPr/>
            </a:pPr>
            <a:r>
              <a:rPr lang="fr-FR" sz="1200" b="1" dirty="0" err="1" smtClean="0">
                <a:cs typeface="Arial" charset="0"/>
                <a:sym typeface="Arial" charset="0"/>
              </a:rPr>
              <a:t>Region</a:t>
            </a:r>
            <a:r>
              <a:rPr lang="fr-FR" sz="1200" b="1" dirty="0" smtClean="0">
                <a:cs typeface="Arial" charset="0"/>
                <a:sym typeface="Arial" charset="0"/>
              </a:rPr>
              <a:t> section </a:t>
            </a:r>
            <a:r>
              <a:rPr lang="fr-FR" sz="1200" b="1" dirty="0" err="1" smtClean="0">
                <a:cs typeface="Arial" charset="0"/>
                <a:sym typeface="Arial" charset="0"/>
              </a:rPr>
              <a:t>fields</a:t>
            </a:r>
            <a:r>
              <a:rPr lang="fr-FR" sz="1200" b="1" dirty="0" smtClean="0">
                <a:cs typeface="Arial" charset="0"/>
                <a:sym typeface="Arial" charset="0"/>
              </a:rPr>
              <a:t> are </a:t>
            </a:r>
            <a:r>
              <a:rPr lang="fr-FR" sz="1200" b="1" dirty="0" err="1" smtClean="0">
                <a:cs typeface="Arial" charset="0"/>
                <a:sym typeface="Arial" charset="0"/>
              </a:rPr>
              <a:t>automatically</a:t>
            </a:r>
            <a:r>
              <a:rPr lang="fr-FR" sz="1200" b="1" dirty="0" smtClean="0">
                <a:cs typeface="Arial" charset="0"/>
                <a:sym typeface="Arial" charset="0"/>
              </a:rPr>
              <a:t> </a:t>
            </a:r>
            <a:r>
              <a:rPr lang="fr-FR" sz="1200" b="1" dirty="0" err="1" smtClean="0">
                <a:cs typeface="Arial" charset="0"/>
                <a:sym typeface="Arial" charset="0"/>
              </a:rPr>
              <a:t>filled</a:t>
            </a:r>
            <a:endParaRPr lang="fr-FR" sz="1200" b="1" dirty="0" smtClean="0">
              <a:cs typeface="Arial" charset="0"/>
              <a:sym typeface="Arial" charset="0"/>
            </a:endParaRPr>
          </a:p>
        </p:txBody>
      </p:sp>
      <p:sp>
        <p:nvSpPr>
          <p:cNvPr id="15" name="Rectangle 14"/>
          <p:cNvSpPr/>
          <p:nvPr/>
        </p:nvSpPr>
        <p:spPr>
          <a:xfrm>
            <a:off x="1544246" y="5219682"/>
            <a:ext cx="1397504" cy="417340"/>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Rectangle 15"/>
          <p:cNvSpPr/>
          <p:nvPr/>
        </p:nvSpPr>
        <p:spPr>
          <a:xfrm>
            <a:off x="4142125" y="3686844"/>
            <a:ext cx="4587218" cy="163164"/>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7" name="Rectangle 16"/>
          <p:cNvSpPr/>
          <p:nvPr/>
        </p:nvSpPr>
        <p:spPr>
          <a:xfrm>
            <a:off x="8198116" y="4086439"/>
            <a:ext cx="423746" cy="168275"/>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18"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down)">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2766" y="1705498"/>
            <a:ext cx="8013248" cy="2332567"/>
          </a:xfrm>
        </p:spPr>
        <p:txBody>
          <a:bodyPr/>
          <a:lstStyle/>
          <a:p>
            <a:r>
              <a:rPr lang="fr-FR" sz="5400" dirty="0" err="1" smtClean="0">
                <a:ea typeface="ＭＳ Ｐゴシック" pitchFamily="34" charset="-128"/>
                <a:sym typeface="Arial" pitchFamily="34" charset="0"/>
              </a:rPr>
              <a:t>OneKey</a:t>
            </a:r>
            <a:r>
              <a:rPr lang="fr-FR" sz="5400" dirty="0" smtClean="0">
                <a:ea typeface="ＭＳ Ｐゴシック" pitchFamily="34" charset="-128"/>
                <a:sym typeface="Arial" pitchFamily="34" charset="0"/>
              </a:rPr>
              <a:t> settings in </a:t>
            </a:r>
            <a:r>
              <a:rPr lang="fr-FR" sz="5400" dirty="0" err="1" smtClean="0">
                <a:ea typeface="ＭＳ Ｐゴシック" pitchFamily="34" charset="-128"/>
                <a:sym typeface="Arial" pitchFamily="34" charset="0"/>
              </a:rPr>
              <a:t>NexxusETL</a:t>
            </a:r>
            <a:endParaRPr lang="en-US" dirty="0"/>
          </a:p>
        </p:txBody>
      </p:sp>
    </p:spTree>
    <p:extLst>
      <p:ext uri="{BB962C8B-B14F-4D97-AF65-F5344CB8AC3E}">
        <p14:creationId xmlns="" xmlns:p14="http://schemas.microsoft.com/office/powerpoint/2010/main" val="48548171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err="1" smtClean="0"/>
              <a:t>NexxusETL</a:t>
            </a:r>
            <a:r>
              <a:rPr lang="fr-FR" dirty="0" smtClean="0"/>
              <a:t> </a:t>
            </a:r>
            <a:r>
              <a:rPr lang="fr-FR" dirty="0" smtClean="0">
                <a:ea typeface="ＭＳ Ｐゴシック" pitchFamily="34" charset="-128"/>
                <a:sym typeface="Arial" pitchFamily="34" charset="0"/>
              </a:rPr>
              <a:t>- ONEKEY</a:t>
            </a:r>
            <a:endParaRPr lang="en-GB" dirty="0" smtClean="0">
              <a:ea typeface="ＭＳ Ｐゴシック" pitchFamily="34" charset="-128"/>
              <a:sym typeface="Arial" pitchFamily="34" charset="0"/>
            </a:endParaRPr>
          </a:p>
        </p:txBody>
      </p:sp>
      <p:sp>
        <p:nvSpPr>
          <p:cNvPr id="7"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pic>
        <p:nvPicPr>
          <p:cNvPr id="10" name="Picture 2"/>
          <p:cNvPicPr>
            <a:picLocks noChangeAspect="1" noChangeArrowheads="1"/>
          </p:cNvPicPr>
          <p:nvPr/>
        </p:nvPicPr>
        <p:blipFill>
          <a:blip r:embed="rId3" cstate="print"/>
          <a:srcRect/>
          <a:stretch>
            <a:fillRect/>
          </a:stretch>
        </p:blipFill>
        <p:spPr bwMode="auto">
          <a:xfrm>
            <a:off x="1201616" y="1310787"/>
            <a:ext cx="3790950" cy="4914900"/>
          </a:xfrm>
          <a:prstGeom prst="rect">
            <a:avLst/>
          </a:prstGeom>
          <a:ln>
            <a:noFill/>
          </a:ln>
          <a:effectLst>
            <a:outerShdw blurRad="292100" dist="139700" dir="2700000" algn="tl" rotWithShape="0">
              <a:srgbClr val="333333">
                <a:alpha val="65000"/>
              </a:srgbClr>
            </a:outerShdw>
          </a:effectLst>
        </p:spPr>
      </p:pic>
      <p:sp>
        <p:nvSpPr>
          <p:cNvPr id="12" name="Rectangle à coins arrondis 4"/>
          <p:cNvSpPr txBox="1">
            <a:spLocks noChangeArrowheads="1"/>
          </p:cNvSpPr>
          <p:nvPr/>
        </p:nvSpPr>
        <p:spPr bwMode="auto">
          <a:xfrm>
            <a:off x="4147949" y="4088704"/>
            <a:ext cx="4937695" cy="776383"/>
          </a:xfrm>
          <a:prstGeom prst="wedgeRoundRectCallout">
            <a:avLst>
              <a:gd name="adj1" fmla="val -34655"/>
              <a:gd name="adj2" fmla="val 120779"/>
              <a:gd name="adj3" fmla="val 16667"/>
            </a:avLst>
          </a:prstGeom>
          <a:solidFill>
            <a:srgbClr val="FFF1C5"/>
          </a:solidFill>
          <a:ln w="12700" algn="ctr">
            <a:solidFill>
              <a:schemeClr val="tx2"/>
            </a:solidFill>
            <a:round/>
            <a:headEnd/>
            <a:tailEnd/>
          </a:ln>
        </p:spPr>
        <p:txBody>
          <a:bodyPr wrap="square" anchor="ctr">
            <a:spAutoFit/>
          </a:bodyPr>
          <a:lstStyle/>
          <a:p>
            <a:pPr marL="137160" indent="-137160" defTabSz="410291">
              <a:lnSpc>
                <a:spcPct val="110000"/>
              </a:lnSpc>
              <a:buClr>
                <a:srgbClr val="6600CC"/>
              </a:buClr>
              <a:buSzPct val="80000"/>
              <a:defRPr/>
            </a:pPr>
            <a:r>
              <a:rPr lang="fr-FR" sz="1200" b="1" dirty="0" err="1" smtClean="0">
                <a:cs typeface="Arial" charset="0"/>
                <a:sym typeface="Arial" charset="0"/>
              </a:rPr>
              <a:t>Locate</a:t>
            </a:r>
            <a:r>
              <a:rPr lang="fr-FR" sz="1200" b="1" dirty="0" smtClean="0">
                <a:cs typeface="Arial" charset="0"/>
                <a:sym typeface="Arial" charset="0"/>
              </a:rPr>
              <a:t>  job  Main_Imp_MI6_OKC_F-I or </a:t>
            </a:r>
            <a:r>
              <a:rPr lang="fr-FR" sz="1200" b="1" dirty="0" err="1" smtClean="0">
                <a:cs typeface="Arial" charset="0"/>
                <a:sym typeface="Arial" charset="0"/>
              </a:rPr>
              <a:t>Main_Imp_OKC_F</a:t>
            </a:r>
            <a:r>
              <a:rPr lang="fr-FR" sz="1200" b="1" dirty="0" smtClean="0">
                <a:cs typeface="Arial" charset="0"/>
                <a:sym typeface="Arial" charset="0"/>
              </a:rPr>
              <a:t>-II or </a:t>
            </a:r>
            <a:r>
              <a:rPr lang="fr-FR" sz="1200" b="1" dirty="0" err="1" smtClean="0">
                <a:cs typeface="Arial" charset="0"/>
                <a:sym typeface="Arial" charset="0"/>
              </a:rPr>
              <a:t>Main_Imp_OKC_CEF</a:t>
            </a:r>
            <a:r>
              <a:rPr lang="fr-FR" sz="1200" b="1" dirty="0" smtClean="0">
                <a:cs typeface="Arial" charset="0"/>
                <a:sym typeface="Arial" charset="0"/>
              </a:rPr>
              <a:t>-1 (</a:t>
            </a:r>
            <a:r>
              <a:rPr lang="fr-FR" sz="1200" b="1" dirty="0" err="1" smtClean="0">
                <a:cs typeface="Arial" charset="0"/>
                <a:sym typeface="Arial" charset="0"/>
              </a:rPr>
              <a:t>depending</a:t>
            </a:r>
            <a:r>
              <a:rPr lang="fr-FR" sz="1200" b="1" dirty="0" smtClean="0">
                <a:cs typeface="Arial" charset="0"/>
                <a:sym typeface="Arial" charset="0"/>
              </a:rPr>
              <a:t> on the format)</a:t>
            </a:r>
          </a:p>
          <a:p>
            <a:pPr marL="137160" indent="-137160" defTabSz="410291">
              <a:lnSpc>
                <a:spcPct val="110000"/>
              </a:lnSpc>
              <a:buClr>
                <a:srgbClr val="6600CC"/>
              </a:buClr>
              <a:buSzPct val="80000"/>
              <a:defRPr/>
            </a:pPr>
            <a:r>
              <a:rPr lang="en-US" sz="1200" b="1" dirty="0" smtClean="0">
                <a:cs typeface="Arial" charset="0"/>
                <a:sym typeface="Arial" charset="0"/>
              </a:rPr>
              <a:t>Right click on it, then select “Schedule Job”</a:t>
            </a:r>
            <a:endParaRPr lang="en-GB" sz="1200" b="1" dirty="0">
              <a:cs typeface="Arial" charset="0"/>
              <a:sym typeface="Arial" charset="0"/>
            </a:endParaRPr>
          </a:p>
        </p:txBody>
      </p:sp>
      <p:sp>
        <p:nvSpPr>
          <p:cNvPr id="14" name="Rectangle 13"/>
          <p:cNvSpPr/>
          <p:nvPr/>
        </p:nvSpPr>
        <p:spPr>
          <a:xfrm>
            <a:off x="1512271" y="4362450"/>
            <a:ext cx="1847008" cy="227444"/>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 name="Rectangle 14"/>
          <p:cNvSpPr/>
          <p:nvPr/>
        </p:nvSpPr>
        <p:spPr>
          <a:xfrm>
            <a:off x="1870411" y="4670906"/>
            <a:ext cx="1381787" cy="180473"/>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Rectangle 15"/>
          <p:cNvSpPr/>
          <p:nvPr/>
        </p:nvSpPr>
        <p:spPr>
          <a:xfrm>
            <a:off x="2021607" y="5251630"/>
            <a:ext cx="1794872" cy="234282"/>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Rectangle 16"/>
          <p:cNvSpPr/>
          <p:nvPr/>
        </p:nvSpPr>
        <p:spPr>
          <a:xfrm>
            <a:off x="3703517" y="5485912"/>
            <a:ext cx="1206499" cy="656054"/>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Rectangle 17"/>
          <p:cNvSpPr/>
          <p:nvPr/>
        </p:nvSpPr>
        <p:spPr>
          <a:xfrm>
            <a:off x="3697361" y="5929435"/>
            <a:ext cx="1206305" cy="216877"/>
          </a:xfrm>
          <a:prstGeom prst="rect">
            <a:avLst/>
          </a:prstGeom>
          <a:noFill/>
          <a:ln w="2540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9" name="Picture 2"/>
          <p:cNvPicPr>
            <a:picLocks noChangeAspect="1" noChangeArrowheads="1"/>
          </p:cNvPicPr>
          <p:nvPr/>
        </p:nvPicPr>
        <p:blipFill>
          <a:blip r:embed="rId4" cstate="print"/>
          <a:srcRect/>
          <a:stretch>
            <a:fillRect/>
          </a:stretch>
        </p:blipFill>
        <p:spPr bwMode="auto">
          <a:xfrm>
            <a:off x="1579563" y="3994151"/>
            <a:ext cx="1392237" cy="246850"/>
          </a:xfrm>
          <a:prstGeom prst="rect">
            <a:avLst/>
          </a:prstGeom>
          <a:noFill/>
          <a:ln w="9525">
            <a:noFill/>
            <a:miter lim="800000"/>
            <a:headEnd/>
            <a:tailEnd/>
          </a:ln>
        </p:spPr>
      </p:pic>
      <p:sp>
        <p:nvSpPr>
          <p:cNvPr id="20" name="Rectangle à coins arrondis 4"/>
          <p:cNvSpPr txBox="1">
            <a:spLocks noChangeArrowheads="1"/>
          </p:cNvSpPr>
          <p:nvPr/>
        </p:nvSpPr>
        <p:spPr bwMode="auto">
          <a:xfrm>
            <a:off x="4385472" y="1883151"/>
            <a:ext cx="4512344" cy="776383"/>
          </a:xfrm>
          <a:prstGeom prst="wedgeRoundRectCallout">
            <a:avLst>
              <a:gd name="adj1" fmla="val -79282"/>
              <a:gd name="adj2" fmla="val 269771"/>
              <a:gd name="adj3" fmla="val 16667"/>
            </a:avLst>
          </a:prstGeom>
          <a:solidFill>
            <a:srgbClr val="FFF1C5"/>
          </a:solidFill>
          <a:ln w="12700" algn="ctr">
            <a:solidFill>
              <a:schemeClr val="tx2"/>
            </a:solidFill>
            <a:round/>
            <a:headEnd/>
            <a:tailEnd/>
          </a:ln>
        </p:spPr>
        <p:txBody>
          <a:bodyPr wrap="square" anchor="ctr">
            <a:spAutoFit/>
          </a:bodyPr>
          <a:lstStyle/>
          <a:p>
            <a:pPr marL="137160" marR="0" lvl="0" indent="-137160" defTabSz="410291" eaLnBrk="1" latinLnBrk="0" hangingPunct="1">
              <a:lnSpc>
                <a:spcPct val="110000"/>
              </a:lnSpc>
              <a:buClr>
                <a:srgbClr val="6600CC"/>
              </a:buClr>
              <a:buSzPct val="80000"/>
              <a:buFont typeface="Arial"/>
              <a:buNone/>
              <a:tabLst/>
              <a:defRPr/>
            </a:pPr>
            <a:r>
              <a:rPr lang="en-US" sz="1200" b="1" dirty="0" smtClean="0">
                <a:cs typeface="Arial" charset="0"/>
                <a:sym typeface="Arial" charset="0"/>
              </a:rPr>
              <a:t>From the Project Explorer : Open and expand the</a:t>
            </a:r>
          </a:p>
          <a:p>
            <a:pPr marL="137160" marR="0" lvl="0" indent="-137160" defTabSz="410291" eaLnBrk="1" latinLnBrk="0" hangingPunct="1">
              <a:lnSpc>
                <a:spcPct val="110000"/>
              </a:lnSpc>
              <a:buClr>
                <a:srgbClr val="6600CC"/>
              </a:buClr>
              <a:buSzPct val="80000"/>
              <a:buFont typeface="Arial"/>
              <a:buNone/>
              <a:tabLst/>
              <a:defRPr/>
            </a:pPr>
            <a:r>
              <a:rPr lang="en-US" sz="1200" b="1" dirty="0" smtClean="0">
                <a:cs typeface="Arial" charset="0"/>
                <a:sym typeface="Arial" charset="0"/>
              </a:rPr>
              <a:t>Appropriate </a:t>
            </a:r>
            <a:r>
              <a:rPr lang="en-US" sz="1200" b="1" dirty="0" err="1" smtClean="0">
                <a:cs typeface="Arial" charset="0"/>
                <a:sym typeface="Arial" charset="0"/>
              </a:rPr>
              <a:t>OneKey</a:t>
            </a:r>
            <a:r>
              <a:rPr lang="en-US" sz="1200" b="1" dirty="0" smtClean="0">
                <a:cs typeface="Arial" charset="0"/>
                <a:sym typeface="Arial" charset="0"/>
              </a:rPr>
              <a:t> project under the Global</a:t>
            </a:r>
          </a:p>
          <a:p>
            <a:pPr marL="137160" marR="0" lvl="0" indent="-137160" defTabSz="410291" eaLnBrk="1" latinLnBrk="0" hangingPunct="1">
              <a:lnSpc>
                <a:spcPct val="110000"/>
              </a:lnSpc>
              <a:buClr>
                <a:srgbClr val="6600CC"/>
              </a:buClr>
              <a:buSzPct val="80000"/>
              <a:buFont typeface="Arial"/>
              <a:buNone/>
              <a:tabLst/>
              <a:defRPr/>
            </a:pPr>
            <a:r>
              <a:rPr lang="fr-FR" sz="1200" b="1" dirty="0" smtClean="0">
                <a:cs typeface="Arial" charset="0"/>
                <a:sym typeface="Arial" charset="0"/>
              </a:rPr>
              <a:t>Tenant </a:t>
            </a:r>
            <a:r>
              <a:rPr lang="fr-FR" sz="1200" b="1" dirty="0" err="1" smtClean="0">
                <a:cs typeface="Arial" charset="0"/>
                <a:sym typeface="Arial" charset="0"/>
              </a:rPr>
              <a:t>then</a:t>
            </a:r>
            <a:r>
              <a:rPr lang="fr-FR" sz="1200" b="1" dirty="0" smtClean="0">
                <a:cs typeface="Arial" charset="0"/>
                <a:sym typeface="Arial" charset="0"/>
              </a:rPr>
              <a:t> </a:t>
            </a:r>
            <a:r>
              <a:rPr lang="fr-FR" sz="1200" b="1" dirty="0" err="1" smtClean="0">
                <a:cs typeface="Arial" charset="0"/>
                <a:sym typeface="Arial" charset="0"/>
              </a:rPr>
              <a:t>expand</a:t>
            </a:r>
            <a:r>
              <a:rPr lang="fr-FR" sz="1200" b="1" dirty="0" smtClean="0">
                <a:cs typeface="Arial" charset="0"/>
                <a:sym typeface="Arial" charset="0"/>
              </a:rPr>
              <a:t> the Jobs </a:t>
            </a:r>
            <a:r>
              <a:rPr lang="fr-FR" sz="1200" b="1" dirty="0" err="1" smtClean="0">
                <a:cs typeface="Arial" charset="0"/>
                <a:sym typeface="Arial" charset="0"/>
              </a:rPr>
              <a:t>list</a:t>
            </a:r>
            <a:endParaRPr lang="en-GB" sz="1200" b="1" dirty="0">
              <a:cs typeface="Arial" charset="0"/>
              <a:sym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err="1" smtClean="0"/>
              <a:t>NexxusETL</a:t>
            </a:r>
            <a:r>
              <a:rPr lang="fr-FR" dirty="0" smtClean="0"/>
              <a:t> </a:t>
            </a:r>
            <a:r>
              <a:rPr lang="fr-FR" dirty="0" smtClean="0">
                <a:ea typeface="ＭＳ Ｐゴシック" pitchFamily="34" charset="-128"/>
                <a:sym typeface="Arial" pitchFamily="34" charset="0"/>
              </a:rPr>
              <a:t>- ONEKEY</a:t>
            </a:r>
            <a:endParaRPr lang="en-GB" dirty="0"/>
          </a:p>
        </p:txBody>
      </p:sp>
      <p:sp>
        <p:nvSpPr>
          <p:cNvPr id="7"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pic>
        <p:nvPicPr>
          <p:cNvPr id="12" name="Picture 2"/>
          <p:cNvPicPr>
            <a:picLocks noChangeAspect="1" noChangeArrowheads="1"/>
          </p:cNvPicPr>
          <p:nvPr/>
        </p:nvPicPr>
        <p:blipFill>
          <a:blip r:embed="rId3" cstate="print"/>
          <a:srcRect/>
          <a:stretch>
            <a:fillRect/>
          </a:stretch>
        </p:blipFill>
        <p:spPr bwMode="auto">
          <a:xfrm>
            <a:off x="902866" y="1120631"/>
            <a:ext cx="7071017" cy="4751387"/>
          </a:xfrm>
          <a:prstGeom prst="rect">
            <a:avLst/>
          </a:prstGeom>
          <a:ln>
            <a:solidFill>
              <a:schemeClr val="tx1"/>
            </a:solidFill>
          </a:ln>
          <a:effectLst>
            <a:outerShdw blurRad="292100" dist="139700" dir="2700000" algn="tl" rotWithShape="0">
              <a:srgbClr val="333333">
                <a:alpha val="65000"/>
              </a:srgbClr>
            </a:outerShdw>
          </a:effectLst>
        </p:spPr>
      </p:pic>
      <p:sp>
        <p:nvSpPr>
          <p:cNvPr id="14" name="Rectangle à coins arrondis 4"/>
          <p:cNvSpPr>
            <a:spLocks noChangeArrowheads="1"/>
          </p:cNvSpPr>
          <p:nvPr/>
        </p:nvSpPr>
        <p:spPr bwMode="auto">
          <a:xfrm>
            <a:off x="207645" y="5681688"/>
            <a:ext cx="2252662" cy="551640"/>
          </a:xfrm>
          <a:prstGeom prst="wedgeRoundRectCallout">
            <a:avLst>
              <a:gd name="adj1" fmla="val 41015"/>
              <a:gd name="adj2" fmla="val -182307"/>
              <a:gd name="adj3" fmla="val 16667"/>
            </a:avLst>
          </a:prstGeom>
          <a:solidFill>
            <a:srgbClr val="FFF1C5"/>
          </a:solidFill>
          <a:ln w="12700" algn="ctr">
            <a:solidFill>
              <a:schemeClr val="tx2"/>
            </a:solidFill>
            <a:round/>
            <a:headEnd/>
            <a:tailEnd/>
          </a:ln>
        </p:spPr>
        <p:txBody>
          <a:bodyPr wrap="square" anchor="ctr">
            <a:spAutoFit/>
          </a:bodyPr>
          <a:lstStyle/>
          <a:p>
            <a:pPr marL="137160" indent="-137160" defTabSz="410291">
              <a:lnSpc>
                <a:spcPct val="110000"/>
              </a:lnSpc>
              <a:buClr>
                <a:srgbClr val="6600CC"/>
              </a:buClr>
              <a:buSzPct val="80000"/>
              <a:defRPr/>
            </a:pPr>
            <a:r>
              <a:rPr lang="en-GB" sz="1200" b="1" dirty="0" smtClean="0">
                <a:cs typeface="Arial" charset="0"/>
                <a:sym typeface="Arial" charset="0"/>
              </a:rPr>
              <a:t>Beginning of the job</a:t>
            </a:r>
          </a:p>
          <a:p>
            <a:pPr marL="137160" indent="-137160" defTabSz="410291">
              <a:lnSpc>
                <a:spcPct val="110000"/>
              </a:lnSpc>
              <a:buClr>
                <a:srgbClr val="6600CC"/>
              </a:buClr>
              <a:buSzPct val="80000"/>
              <a:defRPr/>
            </a:pPr>
            <a:r>
              <a:rPr lang="en-GB" sz="1200" b="1" dirty="0" smtClean="0">
                <a:cs typeface="Arial" charset="0"/>
                <a:sym typeface="Arial" charset="0"/>
              </a:rPr>
              <a:t>process</a:t>
            </a:r>
            <a:endParaRPr lang="en-GB" sz="1200" b="1" dirty="0">
              <a:cs typeface="Arial" charset="0"/>
              <a:sym typeface="Arial" charset="0"/>
            </a:endParaRPr>
          </a:p>
        </p:txBody>
      </p:sp>
      <p:sp>
        <p:nvSpPr>
          <p:cNvPr id="15" name="Rectangle à coins arrondis 4"/>
          <p:cNvSpPr>
            <a:spLocks noChangeArrowheads="1"/>
          </p:cNvSpPr>
          <p:nvPr/>
        </p:nvSpPr>
        <p:spPr bwMode="auto">
          <a:xfrm>
            <a:off x="6449060" y="2569160"/>
            <a:ext cx="2466340" cy="759003"/>
          </a:xfrm>
          <a:prstGeom prst="wedgeRoundRectCallout">
            <a:avLst>
              <a:gd name="adj1" fmla="val -56621"/>
              <a:gd name="adj2" fmla="val 110024"/>
              <a:gd name="adj3" fmla="val 16667"/>
            </a:avLst>
          </a:prstGeom>
          <a:solidFill>
            <a:srgbClr val="FFF1C5"/>
          </a:solidFill>
          <a:ln w="12700" algn="ctr">
            <a:solidFill>
              <a:schemeClr val="tx2"/>
            </a:solidFill>
            <a:round/>
            <a:headEnd/>
            <a:tailEnd/>
          </a:ln>
        </p:spPr>
        <p:txBody>
          <a:bodyPr wrap="square" anchor="ctr">
            <a:spAutoFit/>
          </a:bodyPr>
          <a:lstStyle/>
          <a:p>
            <a:pPr marL="137160" indent="-137160" defTabSz="410291">
              <a:lnSpc>
                <a:spcPct val="110000"/>
              </a:lnSpc>
              <a:buClr>
                <a:srgbClr val="6600CC"/>
              </a:buClr>
              <a:buSzPct val="80000"/>
              <a:defRPr/>
            </a:pPr>
            <a:r>
              <a:rPr lang="en-GB" sz="1200" b="1" dirty="0" smtClean="0">
                <a:cs typeface="Arial" charset="0"/>
                <a:sym typeface="Arial" charset="0"/>
              </a:rPr>
              <a:t>Additional time to start the</a:t>
            </a:r>
          </a:p>
          <a:p>
            <a:pPr marL="137160" indent="-137160" defTabSz="410291">
              <a:lnSpc>
                <a:spcPct val="110000"/>
              </a:lnSpc>
              <a:buClr>
                <a:srgbClr val="6600CC"/>
              </a:buClr>
              <a:buSzPct val="80000"/>
              <a:defRPr/>
            </a:pPr>
            <a:r>
              <a:rPr lang="en-GB" sz="1200" b="1" dirty="0" smtClean="0">
                <a:cs typeface="Arial" charset="0"/>
                <a:sym typeface="Arial" charset="0"/>
              </a:rPr>
              <a:t>job. Here the job can only</a:t>
            </a:r>
          </a:p>
          <a:p>
            <a:pPr marL="137160" indent="-137160" defTabSz="410291">
              <a:lnSpc>
                <a:spcPct val="110000"/>
              </a:lnSpc>
              <a:buClr>
                <a:srgbClr val="6600CC"/>
              </a:buClr>
              <a:buSzPct val="80000"/>
              <a:defRPr/>
            </a:pPr>
            <a:r>
              <a:rPr lang="en-GB" sz="1200" b="1" dirty="0" smtClean="0">
                <a:cs typeface="Arial" charset="0"/>
                <a:sym typeface="Arial" charset="0"/>
              </a:rPr>
              <a:t>start between 00:00 and 00:05</a:t>
            </a:r>
            <a:endParaRPr lang="en-GB" sz="1200" b="1" dirty="0">
              <a:cs typeface="Arial" charset="0"/>
              <a:sym typeface="Arial" charset="0"/>
            </a:endParaRPr>
          </a:p>
        </p:txBody>
      </p:sp>
      <p:sp>
        <p:nvSpPr>
          <p:cNvPr id="16" name="Rectangle à coins arrondis 4"/>
          <p:cNvSpPr>
            <a:spLocks noChangeArrowheads="1"/>
          </p:cNvSpPr>
          <p:nvPr/>
        </p:nvSpPr>
        <p:spPr bwMode="auto">
          <a:xfrm>
            <a:off x="107265" y="2599386"/>
            <a:ext cx="1925934" cy="534260"/>
          </a:xfrm>
          <a:prstGeom prst="wedgeRoundRectCallout">
            <a:avLst>
              <a:gd name="adj1" fmla="val -723"/>
              <a:gd name="adj2" fmla="val 212917"/>
              <a:gd name="adj3" fmla="val 16667"/>
            </a:avLst>
          </a:prstGeom>
          <a:solidFill>
            <a:srgbClr val="FFF1C5"/>
          </a:solidFill>
          <a:ln w="12700" algn="ctr">
            <a:solidFill>
              <a:schemeClr val="tx2"/>
            </a:solidFill>
            <a:round/>
            <a:headEnd/>
            <a:tailEnd/>
          </a:ln>
        </p:spPr>
        <p:txBody>
          <a:bodyPr wrap="square" anchor="ctr">
            <a:spAutoFit/>
          </a:bodyPr>
          <a:lstStyle/>
          <a:p>
            <a:pPr marL="137160" indent="-137160" defTabSz="410291">
              <a:lnSpc>
                <a:spcPct val="110000"/>
              </a:lnSpc>
              <a:buClr>
                <a:srgbClr val="6600CC"/>
              </a:buClr>
              <a:buSzPct val="80000"/>
              <a:defRPr/>
            </a:pPr>
            <a:r>
              <a:rPr lang="en-GB" sz="1200" b="1" dirty="0" smtClean="0">
                <a:cs typeface="Arial" charset="0"/>
                <a:sym typeface="Arial" charset="0"/>
              </a:rPr>
              <a:t>Here, the job is</a:t>
            </a:r>
          </a:p>
          <a:p>
            <a:pPr marL="137160" indent="-137160" defTabSz="410291">
              <a:lnSpc>
                <a:spcPct val="110000"/>
              </a:lnSpc>
              <a:buClr>
                <a:srgbClr val="6600CC"/>
              </a:buClr>
              <a:buSzPct val="80000"/>
              <a:defRPr/>
            </a:pPr>
            <a:r>
              <a:rPr lang="en-GB" sz="1200" b="1" dirty="0" smtClean="0">
                <a:cs typeface="Arial" charset="0"/>
                <a:sym typeface="Arial" charset="0"/>
              </a:rPr>
              <a:t>scheduled every day</a:t>
            </a:r>
            <a:endParaRPr lang="en-GB" sz="1200" b="1" dirty="0">
              <a:cs typeface="Arial" charset="0"/>
              <a:sym typeface="Arial" charset="0"/>
            </a:endParaRPr>
          </a:p>
        </p:txBody>
      </p:sp>
      <p:sp>
        <p:nvSpPr>
          <p:cNvPr id="17" name="Rectangle à coins arrondis 4"/>
          <p:cNvSpPr>
            <a:spLocks noChangeArrowheads="1"/>
          </p:cNvSpPr>
          <p:nvPr/>
        </p:nvSpPr>
        <p:spPr bwMode="auto">
          <a:xfrm>
            <a:off x="6858000" y="4046230"/>
            <a:ext cx="1925934" cy="551640"/>
          </a:xfrm>
          <a:prstGeom prst="wedgeRoundRectCallout">
            <a:avLst>
              <a:gd name="adj1" fmla="val -80186"/>
              <a:gd name="adj2" fmla="val 160732"/>
              <a:gd name="adj3" fmla="val 16667"/>
            </a:avLst>
          </a:prstGeom>
          <a:solidFill>
            <a:srgbClr val="FFF1C5"/>
          </a:solidFill>
          <a:ln w="12700" algn="ctr">
            <a:solidFill>
              <a:schemeClr val="tx2"/>
            </a:solidFill>
            <a:round/>
            <a:headEnd/>
            <a:tailEnd/>
          </a:ln>
        </p:spPr>
        <p:txBody>
          <a:bodyPr wrap="square" anchor="ctr">
            <a:spAutoFit/>
          </a:bodyPr>
          <a:lstStyle/>
          <a:p>
            <a:pPr marL="137160" indent="-137160" defTabSz="410291">
              <a:lnSpc>
                <a:spcPct val="110000"/>
              </a:lnSpc>
              <a:buClr>
                <a:srgbClr val="6600CC"/>
              </a:buClr>
              <a:buSzPct val="80000"/>
              <a:defRPr/>
            </a:pPr>
            <a:r>
              <a:rPr lang="en-GB" sz="1200" b="1" dirty="0" smtClean="0">
                <a:cs typeface="Arial" charset="0"/>
                <a:sym typeface="Arial" charset="0"/>
              </a:rPr>
              <a:t> ‘Silent’ is the default setting for Verbosity</a:t>
            </a:r>
            <a:endParaRPr lang="en-GB" sz="1200" b="1" dirty="0">
              <a:cs typeface="Arial" charset="0"/>
              <a:sym typeface="Arial" charset="0"/>
            </a:endParaRPr>
          </a:p>
        </p:txBody>
      </p:sp>
      <p:sp>
        <p:nvSpPr>
          <p:cNvPr id="18" name="Rectangle à coins arrondis 4"/>
          <p:cNvSpPr>
            <a:spLocks noChangeArrowheads="1"/>
          </p:cNvSpPr>
          <p:nvPr/>
        </p:nvSpPr>
        <p:spPr bwMode="auto">
          <a:xfrm>
            <a:off x="3702050" y="5935422"/>
            <a:ext cx="2527300" cy="559358"/>
          </a:xfrm>
          <a:prstGeom prst="wedgeRoundRectCallout">
            <a:avLst>
              <a:gd name="adj1" fmla="val 14241"/>
              <a:gd name="adj2" fmla="val -84288"/>
              <a:gd name="adj3" fmla="val 16667"/>
            </a:avLst>
          </a:prstGeom>
          <a:solidFill>
            <a:srgbClr val="FFF1C5"/>
          </a:solidFill>
          <a:ln w="12700" algn="ctr">
            <a:solidFill>
              <a:schemeClr val="tx2"/>
            </a:solidFill>
            <a:round/>
            <a:headEnd/>
            <a:tailEnd/>
          </a:ln>
        </p:spPr>
        <p:txBody>
          <a:bodyPr wrap="square" anchor="ctr">
            <a:spAutoFit/>
          </a:bodyPr>
          <a:lstStyle/>
          <a:p>
            <a:pPr marL="137160" indent="-137160" defTabSz="410291">
              <a:lnSpc>
                <a:spcPct val="110000"/>
              </a:lnSpc>
              <a:buClr>
                <a:srgbClr val="6600CC"/>
              </a:buClr>
              <a:buSzPct val="80000"/>
              <a:defRPr/>
            </a:pPr>
            <a:r>
              <a:rPr lang="en-GB" sz="1200" b="1" dirty="0" smtClean="0">
                <a:cs typeface="Arial" charset="0"/>
                <a:sym typeface="Arial" charset="0"/>
              </a:rPr>
              <a:t>Select database to receive</a:t>
            </a:r>
          </a:p>
          <a:p>
            <a:pPr marL="137160" indent="-137160" defTabSz="410291">
              <a:lnSpc>
                <a:spcPct val="110000"/>
              </a:lnSpc>
              <a:buClr>
                <a:srgbClr val="6600CC"/>
              </a:buClr>
              <a:buSzPct val="80000"/>
              <a:defRPr/>
            </a:pPr>
            <a:r>
              <a:rPr lang="en-GB" sz="1200" b="1" dirty="0" smtClean="0">
                <a:cs typeface="Arial" charset="0"/>
                <a:sym typeface="Arial" charset="0"/>
              </a:rPr>
              <a:t> all the error logs</a:t>
            </a:r>
            <a:endParaRPr lang="en-GB" sz="1200" b="1" dirty="0">
              <a:cs typeface="Arial" charset="0"/>
              <a:sym typeface="Arial"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err="1" smtClean="0"/>
              <a:t>NexxusETL</a:t>
            </a:r>
            <a:r>
              <a:rPr lang="fr-FR" dirty="0" smtClean="0"/>
              <a:t> </a:t>
            </a:r>
            <a:r>
              <a:rPr lang="fr-FR" dirty="0" smtClean="0">
                <a:ea typeface="ＭＳ Ｐゴシック" pitchFamily="34" charset="-128"/>
                <a:sym typeface="Arial" pitchFamily="34" charset="0"/>
              </a:rPr>
              <a:t>- ONEKEY</a:t>
            </a:r>
            <a:endParaRPr lang="en-GB" dirty="0"/>
          </a:p>
        </p:txBody>
      </p:sp>
      <p:sp>
        <p:nvSpPr>
          <p:cNvPr id="7"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pic>
        <p:nvPicPr>
          <p:cNvPr id="10" name="Picture 7" descr="warning"/>
          <p:cNvPicPr>
            <a:picLocks noChangeAspect="1" noChangeArrowheads="1"/>
          </p:cNvPicPr>
          <p:nvPr/>
        </p:nvPicPr>
        <p:blipFill>
          <a:blip r:embed="rId3" cstate="print"/>
          <a:srcRect/>
          <a:stretch>
            <a:fillRect/>
          </a:stretch>
        </p:blipFill>
        <p:spPr bwMode="auto">
          <a:xfrm>
            <a:off x="330200" y="5502275"/>
            <a:ext cx="776287" cy="733425"/>
          </a:xfrm>
          <a:prstGeom prst="rect">
            <a:avLst/>
          </a:prstGeom>
          <a:noFill/>
          <a:ln w="9525">
            <a:noFill/>
            <a:miter lim="800000"/>
            <a:headEnd/>
            <a:tailEnd/>
          </a:ln>
        </p:spPr>
      </p:pic>
      <p:sp>
        <p:nvSpPr>
          <p:cNvPr id="11" name="TextBox 10"/>
          <p:cNvSpPr txBox="1"/>
          <p:nvPr/>
        </p:nvSpPr>
        <p:spPr>
          <a:xfrm>
            <a:off x="1258887" y="5802868"/>
            <a:ext cx="7427913" cy="369332"/>
          </a:xfrm>
          <a:prstGeom prst="rect">
            <a:avLst/>
          </a:prstGeom>
          <a:noFill/>
        </p:spPr>
        <p:txBody>
          <a:bodyPr wrap="square" rtlCol="0">
            <a:spAutoFit/>
          </a:bodyPr>
          <a:lstStyle/>
          <a:p>
            <a:r>
              <a:rPr lang="en-US" b="1" dirty="0" smtClean="0">
                <a:solidFill>
                  <a:schemeClr val="accent6"/>
                </a:solidFill>
              </a:rPr>
              <a:t>No change to task flow or global variables should be done here!</a:t>
            </a:r>
            <a:endParaRPr lang="fr-FR" b="1" dirty="0">
              <a:solidFill>
                <a:schemeClr val="accent6"/>
              </a:solidFill>
            </a:endParaRPr>
          </a:p>
        </p:txBody>
      </p:sp>
      <p:pic>
        <p:nvPicPr>
          <p:cNvPr id="13" name="Picture 2"/>
          <p:cNvPicPr>
            <a:picLocks noChangeAspect="1" noChangeArrowheads="1"/>
          </p:cNvPicPr>
          <p:nvPr/>
        </p:nvPicPr>
        <p:blipFill>
          <a:blip r:embed="rId4" cstate="print"/>
          <a:srcRect l="653"/>
          <a:stretch>
            <a:fillRect/>
          </a:stretch>
        </p:blipFill>
        <p:spPr bwMode="auto">
          <a:xfrm>
            <a:off x="2409825" y="1085117"/>
            <a:ext cx="3885467" cy="4611709"/>
          </a:xfrm>
          <a:prstGeom prst="rect">
            <a:avLst/>
          </a:prstGeom>
          <a:ln>
            <a:solidFill>
              <a:schemeClr val="tx1"/>
            </a:solid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dirty="0" err="1" smtClean="0"/>
              <a:t>NexxusETL</a:t>
            </a:r>
            <a:r>
              <a:rPr lang="fr-FR" dirty="0" smtClean="0"/>
              <a:t> </a:t>
            </a:r>
            <a:r>
              <a:rPr lang="fr-FR" dirty="0" smtClean="0">
                <a:ea typeface="ＭＳ Ｐゴシック" pitchFamily="34" charset="-128"/>
                <a:sym typeface="Arial" pitchFamily="34" charset="0"/>
              </a:rPr>
              <a:t>- ONEKEY</a:t>
            </a:r>
            <a:endParaRPr lang="en-GB" dirty="0"/>
          </a:p>
        </p:txBody>
      </p:sp>
      <p:sp>
        <p:nvSpPr>
          <p:cNvPr id="7"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
        <p:nvSpPr>
          <p:cNvPr id="8" name="Content Placeholder 1"/>
          <p:cNvSpPr>
            <a:spLocks noGrp="1"/>
          </p:cNvSpPr>
          <p:nvPr>
            <p:ph idx="1"/>
          </p:nvPr>
        </p:nvSpPr>
        <p:spPr>
          <a:xfrm>
            <a:off x="495443" y="1302459"/>
            <a:ext cx="8279999" cy="4478921"/>
          </a:xfrm>
        </p:spPr>
        <p:txBody>
          <a:bodyPr/>
          <a:lstStyle/>
          <a:p>
            <a:pPr marL="137160" lvl="1" indent="-137160">
              <a:buFont typeface="Arial"/>
              <a:buChar char="•"/>
            </a:pPr>
            <a:r>
              <a:rPr lang="fr-FR" sz="1600" dirty="0" smtClean="0">
                <a:latin typeface="Arial" pitchFamily="34" charset="0"/>
                <a:ea typeface="ＭＳ Ｐゴシック" pitchFamily="34" charset="-128"/>
              </a:rPr>
              <a:t>To force the </a:t>
            </a:r>
            <a:r>
              <a:rPr lang="fr-FR" sz="1600" dirty="0" err="1" smtClean="0">
                <a:latin typeface="Arial" pitchFamily="34" charset="0"/>
                <a:ea typeface="ＭＳ Ｐゴシック" pitchFamily="34" charset="-128"/>
              </a:rPr>
              <a:t>OneKey</a:t>
            </a:r>
            <a:r>
              <a:rPr lang="fr-FR" sz="1600" dirty="0" smtClean="0">
                <a:latin typeface="Arial" pitchFamily="34" charset="0"/>
                <a:ea typeface="ＭＳ Ｐゴシック" pitchFamily="34" charset="-128"/>
              </a:rPr>
              <a:t> data </a:t>
            </a:r>
            <a:r>
              <a:rPr lang="fr-FR" sz="1600" dirty="0" err="1" smtClean="0">
                <a:latin typeface="Arial" pitchFamily="34" charset="0"/>
                <a:ea typeface="ＭＳ Ｐゴシック" pitchFamily="34" charset="-128"/>
              </a:rPr>
              <a:t>loading</a:t>
            </a:r>
            <a:r>
              <a:rPr lang="fr-FR" sz="1600" dirty="0" smtClean="0">
                <a:latin typeface="Arial" pitchFamily="34" charset="0"/>
                <a:ea typeface="ＭＳ Ｐゴシック" pitchFamily="34" charset="-128"/>
              </a:rPr>
              <a:t> in </a:t>
            </a:r>
            <a:r>
              <a:rPr lang="fr-FR" sz="1600" dirty="0" err="1" smtClean="0">
                <a:latin typeface="Arial" pitchFamily="34" charset="0"/>
                <a:ea typeface="ＭＳ Ｐゴシック" pitchFamily="34" charset="-128"/>
              </a:rPr>
              <a:t>NexxusETL</a:t>
            </a:r>
            <a:r>
              <a:rPr lang="fr-FR" sz="1600" dirty="0" smtClean="0">
                <a:latin typeface="Arial" pitchFamily="34" charset="0"/>
                <a:ea typeface="ＭＳ Ｐゴシック" pitchFamily="34" charset="-128"/>
              </a:rPr>
              <a:t> once (</a:t>
            </a:r>
            <a:r>
              <a:rPr lang="fr-FR" sz="1600" dirty="0" err="1" smtClean="0">
                <a:latin typeface="Arial" pitchFamily="34" charset="0"/>
                <a:ea typeface="ＭＳ Ｐゴシック" pitchFamily="34" charset="-128"/>
              </a:rPr>
              <a:t>without</a:t>
            </a:r>
            <a:r>
              <a:rPr lang="fr-FR" sz="1600" dirty="0" smtClean="0">
                <a:latin typeface="Arial" pitchFamily="34" charset="0"/>
                <a:ea typeface="ＭＳ Ｐゴシック" pitchFamily="34" charset="-128"/>
              </a:rPr>
              <a:t>  </a:t>
            </a:r>
            <a:r>
              <a:rPr lang="fr-FR" sz="1600" dirty="0" err="1" smtClean="0">
                <a:latin typeface="Arial" pitchFamily="34" charset="0"/>
                <a:ea typeface="ＭＳ Ｐゴシック" pitchFamily="34" charset="-128"/>
              </a:rPr>
              <a:t>scheduling</a:t>
            </a:r>
            <a:r>
              <a:rPr lang="fr-FR" sz="1600" dirty="0" smtClean="0">
                <a:latin typeface="Arial" pitchFamily="34" charset="0"/>
                <a:ea typeface="ＭＳ Ｐゴシック" pitchFamily="34" charset="-128"/>
              </a:rPr>
              <a:t>), </a:t>
            </a:r>
            <a:r>
              <a:rPr lang="fr-FR" sz="1600" dirty="0" err="1" smtClean="0">
                <a:latin typeface="Arial" pitchFamily="34" charset="0"/>
                <a:ea typeface="ＭＳ Ｐゴシック" pitchFamily="34" charset="-128"/>
              </a:rPr>
              <a:t>run</a:t>
            </a:r>
            <a:r>
              <a:rPr lang="fr-FR" sz="1600" dirty="0" smtClean="0">
                <a:latin typeface="Arial" pitchFamily="34" charset="0"/>
                <a:ea typeface="ＭＳ Ｐゴシック" pitchFamily="34" charset="-128"/>
              </a:rPr>
              <a:t> </a:t>
            </a:r>
            <a:r>
              <a:rPr lang="fr-FR" sz="1600" b="1" dirty="0" smtClean="0">
                <a:latin typeface="Arial" pitchFamily="34" charset="0"/>
                <a:ea typeface="ＭＳ Ｐゴシック" pitchFamily="34" charset="-128"/>
              </a:rPr>
              <a:t>Main_Imp_MI6_OKC_F-I</a:t>
            </a:r>
            <a:r>
              <a:rPr lang="fr-FR" sz="1600" dirty="0" smtClean="0">
                <a:latin typeface="Arial" pitchFamily="34" charset="0"/>
                <a:ea typeface="ＭＳ Ｐゴシック" pitchFamily="34" charset="-128"/>
              </a:rPr>
              <a:t>  or  </a:t>
            </a:r>
            <a:r>
              <a:rPr lang="fr-FR" sz="1600" b="1" dirty="0" err="1" smtClean="0">
                <a:latin typeface="Arial" pitchFamily="34" charset="0"/>
                <a:ea typeface="ＭＳ Ｐゴシック" pitchFamily="34" charset="-128"/>
              </a:rPr>
              <a:t>Main_Imp_OKC_F</a:t>
            </a:r>
            <a:r>
              <a:rPr lang="fr-FR" sz="1600" b="1" dirty="0" smtClean="0">
                <a:latin typeface="Arial" pitchFamily="34" charset="0"/>
                <a:ea typeface="ＭＳ Ｐゴシック" pitchFamily="34" charset="-128"/>
              </a:rPr>
              <a:t>-II</a:t>
            </a:r>
            <a:r>
              <a:rPr lang="fr-FR" sz="1600" dirty="0" smtClean="0">
                <a:latin typeface="Arial" pitchFamily="34" charset="0"/>
                <a:ea typeface="ＭＳ Ｐゴシック" pitchFamily="34" charset="-128"/>
              </a:rPr>
              <a:t>  or </a:t>
            </a:r>
            <a:r>
              <a:rPr lang="fr-FR" sz="1600" b="1" dirty="0" err="1" smtClean="0">
                <a:latin typeface="Arial" pitchFamily="34" charset="0"/>
                <a:ea typeface="ＭＳ Ｐゴシック" pitchFamily="34" charset="-128"/>
              </a:rPr>
              <a:t>Main_Imp_OKC_CEF</a:t>
            </a:r>
            <a:r>
              <a:rPr lang="fr-FR" sz="1600" b="1" dirty="0" smtClean="0">
                <a:latin typeface="Arial" pitchFamily="34" charset="0"/>
                <a:ea typeface="ＭＳ Ｐゴシック" pitchFamily="34" charset="-128"/>
              </a:rPr>
              <a:t>-1</a:t>
            </a:r>
            <a:r>
              <a:rPr lang="fr-FR" sz="1600" dirty="0" smtClean="0">
                <a:latin typeface="Arial" pitchFamily="34" charset="0"/>
                <a:ea typeface="ＭＳ Ｐゴシック" pitchFamily="34" charset="-128"/>
              </a:rPr>
              <a:t> job </a:t>
            </a:r>
          </a:p>
          <a:p>
            <a:endParaRPr lang="en-GB" dirty="0"/>
          </a:p>
        </p:txBody>
      </p:sp>
      <p:pic>
        <p:nvPicPr>
          <p:cNvPr id="9" name="Picture 3"/>
          <p:cNvPicPr>
            <a:picLocks noChangeAspect="1" noChangeArrowheads="1"/>
          </p:cNvPicPr>
          <p:nvPr/>
        </p:nvPicPr>
        <p:blipFill>
          <a:blip r:embed="rId3" cstate="print"/>
          <a:srcRect/>
          <a:stretch>
            <a:fillRect/>
          </a:stretch>
        </p:blipFill>
        <p:spPr bwMode="auto">
          <a:xfrm>
            <a:off x="571500" y="2229457"/>
            <a:ext cx="8391790" cy="3999893"/>
          </a:xfrm>
          <a:prstGeom prst="rect">
            <a:avLst/>
          </a:prstGeom>
          <a:ln>
            <a:noFill/>
          </a:ln>
          <a:effectLst>
            <a:outerShdw blurRad="292100" dist="139700" dir="2700000" algn="tl" rotWithShape="0">
              <a:srgbClr val="333333">
                <a:alpha val="65000"/>
              </a:srgbClr>
            </a:outerShdw>
          </a:effectLst>
        </p:spPr>
      </p:pic>
      <p:sp>
        <p:nvSpPr>
          <p:cNvPr id="12" name="Rectangle 11"/>
          <p:cNvSpPr/>
          <p:nvPr/>
        </p:nvSpPr>
        <p:spPr>
          <a:xfrm>
            <a:off x="4475747" y="5577131"/>
            <a:ext cx="756653" cy="214069"/>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 name="Rectangle à coins arrondis 4"/>
          <p:cNvSpPr txBox="1">
            <a:spLocks noChangeArrowheads="1"/>
          </p:cNvSpPr>
          <p:nvPr/>
        </p:nvSpPr>
        <p:spPr bwMode="auto">
          <a:xfrm>
            <a:off x="3276431" y="2204938"/>
            <a:ext cx="3887857" cy="551640"/>
          </a:xfrm>
          <a:prstGeom prst="wedgeRoundRectCallout">
            <a:avLst>
              <a:gd name="adj1" fmla="val -84867"/>
              <a:gd name="adj2" fmla="val -6184"/>
              <a:gd name="adj3" fmla="val 16667"/>
            </a:avLst>
          </a:prstGeom>
          <a:solidFill>
            <a:srgbClr val="FFF1C5"/>
          </a:solidFill>
          <a:ln w="12700" algn="ctr">
            <a:solidFill>
              <a:schemeClr val="tx2"/>
            </a:solidFill>
            <a:round/>
            <a:headEnd/>
            <a:tailEnd/>
          </a:ln>
        </p:spPr>
        <p:txBody>
          <a:bodyPr wrap="square" anchor="ctr">
            <a:spAutoFit/>
          </a:bodyPr>
          <a:lstStyle/>
          <a:p>
            <a:pPr marL="137160" indent="-137160" defTabSz="410291">
              <a:lnSpc>
                <a:spcPct val="110000"/>
              </a:lnSpc>
              <a:buClr>
                <a:srgbClr val="6600CC"/>
              </a:buClr>
              <a:buSzPct val="80000"/>
              <a:defRPr/>
            </a:pPr>
            <a:r>
              <a:rPr lang="en-US" sz="1200" b="1" dirty="0" smtClean="0">
                <a:cs typeface="Arial" charset="0"/>
                <a:sym typeface="Arial" charset="0"/>
              </a:rPr>
              <a:t>As usual, it is possible to check job status</a:t>
            </a:r>
          </a:p>
          <a:p>
            <a:pPr marL="137160" indent="-137160" defTabSz="410291">
              <a:lnSpc>
                <a:spcPct val="110000"/>
              </a:lnSpc>
              <a:buClr>
                <a:srgbClr val="6600CC"/>
              </a:buClr>
              <a:buSzPct val="80000"/>
              <a:defRPr/>
            </a:pPr>
            <a:r>
              <a:rPr lang="en-US" sz="1200" b="1" dirty="0" smtClean="0">
                <a:cs typeface="Arial" charset="0"/>
                <a:sym typeface="Arial" charset="0"/>
              </a:rPr>
              <a:t>through Logger  and results via Dashboard tabs</a:t>
            </a:r>
          </a:p>
        </p:txBody>
      </p:sp>
      <p:sp>
        <p:nvSpPr>
          <p:cNvPr id="15" name="Rectangle 14"/>
          <p:cNvSpPr/>
          <p:nvPr/>
        </p:nvSpPr>
        <p:spPr>
          <a:xfrm>
            <a:off x="1247775" y="5699125"/>
            <a:ext cx="1409700" cy="250825"/>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 name="Rectangle 15"/>
          <p:cNvSpPr/>
          <p:nvPr/>
        </p:nvSpPr>
        <p:spPr>
          <a:xfrm>
            <a:off x="571500" y="2229457"/>
            <a:ext cx="527052" cy="217611"/>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 name="Rectangle 16"/>
          <p:cNvSpPr/>
          <p:nvPr/>
        </p:nvSpPr>
        <p:spPr>
          <a:xfrm>
            <a:off x="3581400" y="3817687"/>
            <a:ext cx="924029" cy="696556"/>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 name="Rectangle 17"/>
          <p:cNvSpPr/>
          <p:nvPr/>
        </p:nvSpPr>
        <p:spPr>
          <a:xfrm>
            <a:off x="5622757" y="4809123"/>
            <a:ext cx="527052" cy="270878"/>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 name="Rectangle 18"/>
          <p:cNvSpPr/>
          <p:nvPr/>
        </p:nvSpPr>
        <p:spPr>
          <a:xfrm>
            <a:off x="4475747" y="5116783"/>
            <a:ext cx="1067803" cy="210867"/>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20" name="Picture 2"/>
          <p:cNvPicPr>
            <a:picLocks noChangeAspect="1" noChangeArrowheads="1"/>
          </p:cNvPicPr>
          <p:nvPr/>
        </p:nvPicPr>
        <p:blipFill>
          <a:blip r:embed="rId4" cstate="print"/>
          <a:srcRect/>
          <a:stretch>
            <a:fillRect/>
          </a:stretch>
        </p:blipFill>
        <p:spPr bwMode="auto">
          <a:xfrm>
            <a:off x="887413" y="4759325"/>
            <a:ext cx="1106487" cy="19618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6596" name="Picture 4"/>
          <p:cNvPicPr>
            <a:picLocks noChangeAspect="1" noChangeArrowheads="1"/>
          </p:cNvPicPr>
          <p:nvPr/>
        </p:nvPicPr>
        <p:blipFill>
          <a:blip r:embed="rId3" cstate="print"/>
          <a:srcRect/>
          <a:stretch>
            <a:fillRect/>
          </a:stretch>
        </p:blipFill>
        <p:spPr bwMode="auto">
          <a:xfrm>
            <a:off x="485714" y="1779612"/>
            <a:ext cx="7934386" cy="4446928"/>
          </a:xfrm>
          <a:prstGeom prst="rect">
            <a:avLst/>
          </a:prstGeom>
          <a:noFill/>
          <a:ln w="9525">
            <a:solidFill>
              <a:schemeClr val="tx1"/>
            </a:solidFill>
            <a:miter lim="800000"/>
            <a:headEnd/>
            <a:tailEnd/>
          </a:ln>
        </p:spPr>
      </p:pic>
      <p:sp>
        <p:nvSpPr>
          <p:cNvPr id="4" name="Title 3"/>
          <p:cNvSpPr>
            <a:spLocks noGrp="1"/>
          </p:cNvSpPr>
          <p:nvPr>
            <p:ph type="title"/>
          </p:nvPr>
        </p:nvSpPr>
        <p:spPr/>
        <p:txBody>
          <a:bodyPr/>
          <a:lstStyle/>
          <a:p>
            <a:r>
              <a:rPr lang="fr-FR" dirty="0" err="1" smtClean="0"/>
              <a:t>NexxusETL</a:t>
            </a:r>
            <a:r>
              <a:rPr lang="fr-FR" dirty="0" smtClean="0"/>
              <a:t> </a:t>
            </a:r>
            <a:r>
              <a:rPr lang="fr-FR" dirty="0" smtClean="0">
                <a:ea typeface="ＭＳ Ｐゴシック" pitchFamily="34" charset="-128"/>
                <a:sym typeface="Arial" pitchFamily="34" charset="0"/>
              </a:rPr>
              <a:t>- ONEKEY</a:t>
            </a:r>
            <a:endParaRPr lang="en-GB" dirty="0"/>
          </a:p>
        </p:txBody>
      </p:sp>
      <p:sp>
        <p:nvSpPr>
          <p:cNvPr id="7"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
        <p:nvSpPr>
          <p:cNvPr id="8" name="Content Placeholder 1"/>
          <p:cNvSpPr>
            <a:spLocks noGrp="1"/>
          </p:cNvSpPr>
          <p:nvPr>
            <p:ph idx="1"/>
          </p:nvPr>
        </p:nvSpPr>
        <p:spPr>
          <a:xfrm>
            <a:off x="495443" y="1302459"/>
            <a:ext cx="8279999" cy="4478921"/>
          </a:xfrm>
        </p:spPr>
        <p:txBody>
          <a:bodyPr/>
          <a:lstStyle/>
          <a:p>
            <a:pPr marL="137160" lvl="1" indent="-137160">
              <a:buFont typeface="Arial"/>
              <a:buChar char="•"/>
            </a:pPr>
            <a:r>
              <a:rPr lang="fr-FR" dirty="0" smtClean="0">
                <a:latin typeface="Arial" pitchFamily="34" charset="0"/>
                <a:ea typeface="ＭＳ Ｐゴシック" pitchFamily="34" charset="-128"/>
              </a:rPr>
              <a:t>It </a:t>
            </a:r>
            <a:r>
              <a:rPr lang="fr-FR" dirty="0" err="1" smtClean="0">
                <a:latin typeface="Arial" pitchFamily="34" charset="0"/>
                <a:ea typeface="ＭＳ Ｐゴシック" pitchFamily="34" charset="-128"/>
              </a:rPr>
              <a:t>is</a:t>
            </a:r>
            <a:r>
              <a:rPr lang="fr-FR" dirty="0" smtClean="0">
                <a:latin typeface="Arial" pitchFamily="34" charset="0"/>
                <a:ea typeface="ＭＳ Ｐゴシック" pitchFamily="34" charset="-128"/>
              </a:rPr>
              <a:t> </a:t>
            </a:r>
            <a:r>
              <a:rPr lang="fr-FR" dirty="0" err="1" smtClean="0">
                <a:latin typeface="Arial" pitchFamily="34" charset="0"/>
                <a:ea typeface="ＭＳ Ｐゴシック" pitchFamily="34" charset="-128"/>
              </a:rPr>
              <a:t>also</a:t>
            </a:r>
            <a:r>
              <a:rPr lang="fr-FR" dirty="0" smtClean="0">
                <a:latin typeface="Arial" pitchFamily="34" charset="0"/>
                <a:ea typeface="ＭＳ Ｐゴシック" pitchFamily="34" charset="-128"/>
              </a:rPr>
              <a:t> possible to force </a:t>
            </a:r>
            <a:r>
              <a:rPr lang="fr-FR" dirty="0" err="1" smtClean="0">
                <a:latin typeface="Arial" pitchFamily="34" charset="0"/>
                <a:ea typeface="ＭＳ Ｐゴシック" pitchFamily="34" charset="-128"/>
              </a:rPr>
              <a:t>OneKey</a:t>
            </a:r>
            <a:r>
              <a:rPr lang="fr-FR" dirty="0" smtClean="0">
                <a:latin typeface="Arial" pitchFamily="34" charset="0"/>
                <a:ea typeface="ＭＳ Ｐゴシック" pitchFamily="34" charset="-128"/>
              </a:rPr>
              <a:t> data </a:t>
            </a:r>
            <a:r>
              <a:rPr lang="fr-FR" dirty="0" err="1" smtClean="0">
                <a:latin typeface="Arial" pitchFamily="34" charset="0"/>
                <a:ea typeface="ＭＳ Ｐゴシック" pitchFamily="34" charset="-128"/>
              </a:rPr>
              <a:t>loading</a:t>
            </a:r>
            <a:r>
              <a:rPr lang="fr-FR" dirty="0" smtClean="0">
                <a:latin typeface="Arial" pitchFamily="34" charset="0"/>
                <a:ea typeface="ＭＳ Ｐゴシック" pitchFamily="34" charset="-128"/>
              </a:rPr>
              <a:t> </a:t>
            </a:r>
            <a:r>
              <a:rPr lang="fr-FR" dirty="0" err="1" smtClean="0">
                <a:latin typeface="Arial" pitchFamily="34" charset="0"/>
                <a:ea typeface="ＭＳ Ｐゴシック" pitchFamily="34" charset="-128"/>
              </a:rPr>
              <a:t>through</a:t>
            </a:r>
            <a:r>
              <a:rPr lang="fr-FR" dirty="0" smtClean="0">
                <a:latin typeface="Arial" pitchFamily="34" charset="0"/>
                <a:ea typeface="ＭＳ Ｐゴシック" pitchFamily="34" charset="-128"/>
              </a:rPr>
              <a:t> Force </a:t>
            </a:r>
            <a:r>
              <a:rPr lang="fr-FR" dirty="0" err="1" smtClean="0">
                <a:latin typeface="Arial" pitchFamily="34" charset="0"/>
                <a:ea typeface="ＭＳ Ｐゴシック" pitchFamily="34" charset="-128"/>
              </a:rPr>
              <a:t>Administrator</a:t>
            </a:r>
            <a:endParaRPr lang="fr-FR" dirty="0" smtClean="0">
              <a:latin typeface="Arial" pitchFamily="34" charset="0"/>
              <a:ea typeface="ＭＳ Ｐゴシック" pitchFamily="34" charset="-128"/>
            </a:endParaRPr>
          </a:p>
          <a:p>
            <a:pPr marL="137160" lvl="1" indent="-137160">
              <a:buFont typeface="Arial"/>
              <a:buChar char="•"/>
            </a:pPr>
            <a:endParaRPr lang="fr-FR" dirty="0" smtClean="0">
              <a:latin typeface="Arial" pitchFamily="34" charset="0"/>
              <a:ea typeface="ＭＳ Ｐゴシック" pitchFamily="34" charset="-128"/>
            </a:endParaRPr>
          </a:p>
          <a:p>
            <a:endParaRPr lang="en-GB" dirty="0"/>
          </a:p>
        </p:txBody>
      </p:sp>
      <p:sp>
        <p:nvSpPr>
          <p:cNvPr id="22" name="Rectangle à coins arrondis 4"/>
          <p:cNvSpPr txBox="1">
            <a:spLocks noChangeArrowheads="1"/>
          </p:cNvSpPr>
          <p:nvPr/>
        </p:nvSpPr>
        <p:spPr bwMode="auto">
          <a:xfrm>
            <a:off x="6032500" y="3238500"/>
            <a:ext cx="2743200" cy="551640"/>
          </a:xfrm>
          <a:prstGeom prst="wedgeRoundRectCallout">
            <a:avLst>
              <a:gd name="adj1" fmla="val -51833"/>
              <a:gd name="adj2" fmla="val 283994"/>
              <a:gd name="adj3" fmla="val 16667"/>
            </a:avLst>
          </a:prstGeom>
          <a:solidFill>
            <a:srgbClr val="FFF1C5"/>
          </a:solidFill>
          <a:ln w="12700" algn="ctr">
            <a:solidFill>
              <a:schemeClr val="tx2"/>
            </a:solidFill>
            <a:round/>
            <a:headEnd/>
            <a:tailEnd/>
          </a:ln>
        </p:spPr>
        <p:txBody>
          <a:bodyPr wrap="square" anchor="ctr">
            <a:spAutoFit/>
          </a:bodyPr>
          <a:lstStyle/>
          <a:p>
            <a:pPr marL="137160" indent="-137160" defTabSz="410291">
              <a:lnSpc>
                <a:spcPct val="110000"/>
              </a:lnSpc>
              <a:buClr>
                <a:srgbClr val="6600CC"/>
              </a:buClr>
              <a:buSzPct val="80000"/>
              <a:defRPr/>
            </a:pPr>
            <a:r>
              <a:rPr lang="fr-FR" sz="1200" b="1" dirty="0" smtClean="0">
                <a:cs typeface="Arial" charset="0"/>
                <a:sym typeface="Arial" charset="0"/>
              </a:rPr>
              <a:t>Right click on the </a:t>
            </a:r>
            <a:r>
              <a:rPr lang="fr-FR" sz="1200" b="1" dirty="0" err="1" smtClean="0">
                <a:cs typeface="Arial" charset="0"/>
                <a:sym typeface="Arial" charset="0"/>
              </a:rPr>
              <a:t>proper</a:t>
            </a:r>
            <a:r>
              <a:rPr lang="fr-FR" sz="1200" b="1" dirty="0" smtClean="0">
                <a:cs typeface="Arial" charset="0"/>
                <a:sym typeface="Arial" charset="0"/>
              </a:rPr>
              <a:t> </a:t>
            </a:r>
            <a:r>
              <a:rPr lang="fr-FR" sz="1200" b="1" dirty="0" err="1" smtClean="0">
                <a:cs typeface="Arial" charset="0"/>
                <a:sym typeface="Arial" charset="0"/>
              </a:rPr>
              <a:t>Onekey</a:t>
            </a:r>
            <a:r>
              <a:rPr lang="fr-FR" sz="1200" b="1" dirty="0" smtClean="0">
                <a:cs typeface="Arial" charset="0"/>
                <a:sym typeface="Arial" charset="0"/>
              </a:rPr>
              <a:t> job </a:t>
            </a:r>
            <a:r>
              <a:rPr lang="fr-FR" sz="1200" b="1" dirty="0" err="1" smtClean="0">
                <a:cs typeface="Arial" charset="0"/>
                <a:sym typeface="Arial" charset="0"/>
              </a:rPr>
              <a:t>then</a:t>
            </a:r>
            <a:r>
              <a:rPr lang="fr-FR" sz="1200" b="1" dirty="0" smtClean="0">
                <a:cs typeface="Arial" charset="0"/>
                <a:sym typeface="Arial" charset="0"/>
              </a:rPr>
              <a:t> select « </a:t>
            </a:r>
            <a:r>
              <a:rPr lang="fr-FR" sz="1200" b="1" dirty="0" err="1" smtClean="0">
                <a:cs typeface="Arial" charset="0"/>
                <a:sym typeface="Arial" charset="0"/>
              </a:rPr>
              <a:t>Run</a:t>
            </a:r>
            <a:r>
              <a:rPr lang="fr-FR" sz="1200" b="1" dirty="0" smtClean="0">
                <a:cs typeface="Arial" charset="0"/>
                <a:sym typeface="Arial" charset="0"/>
              </a:rPr>
              <a:t> </a:t>
            </a:r>
            <a:r>
              <a:rPr lang="fr-FR" sz="1200" b="1" dirty="0" err="1" smtClean="0">
                <a:cs typeface="Arial" charset="0"/>
                <a:sym typeface="Arial" charset="0"/>
              </a:rPr>
              <a:t>now</a:t>
            </a:r>
            <a:r>
              <a:rPr lang="fr-FR" sz="1200" b="1" dirty="0" smtClean="0">
                <a:cs typeface="Arial" charset="0"/>
                <a:sym typeface="Arial" charset="0"/>
              </a:rPr>
              <a:t> »</a:t>
            </a:r>
            <a:endParaRPr lang="en-US" sz="1200" b="1" dirty="0" smtClean="0">
              <a:cs typeface="Arial" charset="0"/>
              <a:sym typeface="Arial" charset="0"/>
            </a:endParaRPr>
          </a:p>
        </p:txBody>
      </p:sp>
      <p:sp>
        <p:nvSpPr>
          <p:cNvPr id="23" name="Rectangle 22"/>
          <p:cNvSpPr/>
          <p:nvPr/>
        </p:nvSpPr>
        <p:spPr>
          <a:xfrm>
            <a:off x="4917579" y="5110610"/>
            <a:ext cx="1460996" cy="261490"/>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blinds(horizontal)">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7618" name="Picture 2"/>
          <p:cNvPicPr>
            <a:picLocks noChangeAspect="1" noChangeArrowheads="1"/>
          </p:cNvPicPr>
          <p:nvPr/>
        </p:nvPicPr>
        <p:blipFill>
          <a:blip r:embed="rId3" cstate="print"/>
          <a:srcRect b="45777"/>
          <a:stretch>
            <a:fillRect/>
          </a:stretch>
        </p:blipFill>
        <p:spPr bwMode="auto">
          <a:xfrm>
            <a:off x="101600" y="1210470"/>
            <a:ext cx="8914066" cy="1709878"/>
          </a:xfrm>
          <a:prstGeom prst="rect">
            <a:avLst/>
          </a:prstGeom>
          <a:noFill/>
          <a:ln w="9525">
            <a:solidFill>
              <a:schemeClr val="tx1"/>
            </a:solidFill>
            <a:miter lim="800000"/>
            <a:headEnd/>
            <a:tailEnd/>
          </a:ln>
        </p:spPr>
      </p:pic>
      <p:sp>
        <p:nvSpPr>
          <p:cNvPr id="4" name="Title 3"/>
          <p:cNvSpPr>
            <a:spLocks noGrp="1"/>
          </p:cNvSpPr>
          <p:nvPr>
            <p:ph type="title"/>
          </p:nvPr>
        </p:nvSpPr>
        <p:spPr/>
        <p:txBody>
          <a:bodyPr/>
          <a:lstStyle/>
          <a:p>
            <a:r>
              <a:rPr lang="fr-FR" dirty="0" err="1" smtClean="0"/>
              <a:t>NexxusETL</a:t>
            </a:r>
            <a:r>
              <a:rPr lang="fr-FR" dirty="0" smtClean="0"/>
              <a:t> </a:t>
            </a:r>
            <a:r>
              <a:rPr lang="fr-FR" dirty="0" smtClean="0">
                <a:ea typeface="ＭＳ Ｐゴシック" pitchFamily="34" charset="-128"/>
                <a:sym typeface="Arial" pitchFamily="34" charset="0"/>
              </a:rPr>
              <a:t>- ONEKEY</a:t>
            </a:r>
            <a:endParaRPr lang="en-GB" dirty="0"/>
          </a:p>
        </p:txBody>
      </p:sp>
      <p:sp>
        <p:nvSpPr>
          <p:cNvPr id="7" name="Footer Placeholder 4"/>
          <p:cNvSpPr>
            <a:spLocks noGrp="1"/>
          </p:cNvSpPr>
          <p:nvPr>
            <p:ph type="ftr" sz="quarter" idx="12"/>
          </p:nvPr>
        </p:nvSpPr>
        <p:spPr>
          <a:xfrm>
            <a:off x="622300" y="6318250"/>
            <a:ext cx="5727700" cy="365125"/>
          </a:xfrm>
          <a:prstGeom prst="rect">
            <a:avLst/>
          </a:prstGeom>
        </p:spPr>
        <p:txBody>
          <a:bodyPr vert="horz" lIns="91440" tIns="45720" rIns="91440" bIns="45720" rtlCol="0" anchor="ctr"/>
          <a:lstStyle/>
          <a:p>
            <a:pPr fontAlgn="auto">
              <a:spcBef>
                <a:spcPts val="0"/>
              </a:spcBef>
              <a:spcAft>
                <a:spcPts val="0"/>
              </a:spcAft>
            </a:pPr>
            <a:r>
              <a:rPr lang="en-US" dirty="0" smtClean="0"/>
              <a:t>IMS Health Confidential</a:t>
            </a:r>
            <a:endParaRPr lang="en-GB" dirty="0"/>
          </a:p>
        </p:txBody>
      </p:sp>
      <p:sp>
        <p:nvSpPr>
          <p:cNvPr id="8" name="Content Placeholder 1"/>
          <p:cNvSpPr>
            <a:spLocks noGrp="1"/>
          </p:cNvSpPr>
          <p:nvPr>
            <p:ph idx="1"/>
          </p:nvPr>
        </p:nvSpPr>
        <p:spPr>
          <a:xfrm>
            <a:off x="495443" y="1302459"/>
            <a:ext cx="8279999" cy="4478921"/>
          </a:xfrm>
        </p:spPr>
        <p:txBody>
          <a:bodyPr/>
          <a:lstStyle/>
          <a:p>
            <a:endParaRPr lang="en-US" dirty="0" smtClean="0"/>
          </a:p>
          <a:p>
            <a:endParaRPr lang="en-US" dirty="0" smtClean="0"/>
          </a:p>
          <a:p>
            <a:endParaRPr lang="en-US" dirty="0" smtClean="0"/>
          </a:p>
          <a:p>
            <a:endParaRPr lang="en-US" dirty="0" smtClean="0"/>
          </a:p>
          <a:p>
            <a:r>
              <a:rPr lang="en-US" dirty="0" smtClean="0">
                <a:cs typeface="ＭＳ Ｐゴシック"/>
              </a:rPr>
              <a:t>The first column will display a     for Active events (Activated in FA)  </a:t>
            </a:r>
          </a:p>
          <a:p>
            <a:r>
              <a:rPr lang="en-US" dirty="0" smtClean="0">
                <a:cs typeface="ＭＳ Ｐゴシック"/>
              </a:rPr>
              <a:t>or     if the event has been Inactivated in FA or </a:t>
            </a:r>
            <a:r>
              <a:rPr lang="en-US" dirty="0" err="1" smtClean="0">
                <a:cs typeface="ＭＳ Ｐゴシック"/>
              </a:rPr>
              <a:t>NexxusETL</a:t>
            </a:r>
            <a:r>
              <a:rPr lang="en-US" dirty="0" smtClean="0">
                <a:cs typeface="ＭＳ Ｐゴシック"/>
              </a:rPr>
              <a:t>.</a:t>
            </a:r>
          </a:p>
          <a:p>
            <a:endParaRPr lang="en-US" dirty="0" smtClean="0">
              <a:cs typeface="ＭＳ Ｐゴシック"/>
            </a:endParaRPr>
          </a:p>
          <a:p>
            <a:r>
              <a:rPr lang="en-US" dirty="0" smtClean="0">
                <a:cs typeface="ＭＳ Ｐゴシック"/>
              </a:rPr>
              <a:t>The parameters specified on the </a:t>
            </a:r>
            <a:r>
              <a:rPr lang="fr-FR" dirty="0" err="1" smtClean="0"/>
              <a:t>NexxusETL</a:t>
            </a:r>
            <a:r>
              <a:rPr lang="fr-FR" dirty="0" smtClean="0"/>
              <a:t> </a:t>
            </a:r>
            <a:r>
              <a:rPr lang="en-US" dirty="0" smtClean="0">
                <a:cs typeface="ＭＳ Ｐゴシック"/>
              </a:rPr>
              <a:t>Schedule Parameters tab are the same as the Force Administrator</a:t>
            </a:r>
            <a:r>
              <a:rPr lang="en-US" dirty="0" smtClean="0"/>
              <a:t>.</a:t>
            </a:r>
          </a:p>
          <a:p>
            <a:pPr marL="137160" lvl="1" indent="-137160">
              <a:buFont typeface="Arial"/>
              <a:buChar char="•"/>
            </a:pPr>
            <a:endParaRPr lang="fr-FR" dirty="0" smtClean="0">
              <a:latin typeface="Arial" pitchFamily="34" charset="0"/>
              <a:ea typeface="ＭＳ Ｐゴシック" pitchFamily="34" charset="-128"/>
            </a:endParaRPr>
          </a:p>
          <a:p>
            <a:endParaRPr lang="en-GB" dirty="0"/>
          </a:p>
        </p:txBody>
      </p:sp>
      <p:sp>
        <p:nvSpPr>
          <p:cNvPr id="10" name="Rectangle 9"/>
          <p:cNvSpPr/>
          <p:nvPr/>
        </p:nvSpPr>
        <p:spPr>
          <a:xfrm>
            <a:off x="1841500" y="1679780"/>
            <a:ext cx="657225" cy="276020"/>
          </a:xfrm>
          <a:prstGeom prst="rect">
            <a:avLst/>
          </a:prstGeom>
          <a:noFill/>
          <a:ln w="57150">
            <a:solidFill>
              <a:schemeClr val="accent6"/>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1" name="Picture 10"/>
          <p:cNvPicPr/>
          <p:nvPr/>
        </p:nvPicPr>
        <p:blipFill>
          <a:blip r:embed="rId4" cstate="print"/>
          <a:srcRect/>
          <a:stretch>
            <a:fillRect/>
          </a:stretch>
        </p:blipFill>
        <p:spPr bwMode="auto">
          <a:xfrm>
            <a:off x="3995936" y="3356992"/>
            <a:ext cx="247650" cy="216024"/>
          </a:xfrm>
          <a:prstGeom prst="rect">
            <a:avLst/>
          </a:prstGeom>
          <a:noFill/>
          <a:ln w="9525">
            <a:noFill/>
            <a:miter lim="800000"/>
            <a:headEnd/>
            <a:tailEnd/>
          </a:ln>
        </p:spPr>
      </p:pic>
      <p:pic>
        <p:nvPicPr>
          <p:cNvPr id="12" name="Picture 11"/>
          <p:cNvPicPr/>
          <p:nvPr/>
        </p:nvPicPr>
        <p:blipFill>
          <a:blip r:embed="rId5" cstate="print"/>
          <a:srcRect/>
          <a:stretch>
            <a:fillRect/>
          </a:stretch>
        </p:blipFill>
        <p:spPr bwMode="auto">
          <a:xfrm>
            <a:off x="901784" y="3899535"/>
            <a:ext cx="209550" cy="184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IMS 2015">
      <a:dk1>
        <a:srgbClr val="000000"/>
      </a:dk1>
      <a:lt1>
        <a:sysClr val="window" lastClr="FFFFFF"/>
      </a:lt1>
      <a:dk2>
        <a:srgbClr val="8EAFBF"/>
      </a:dk2>
      <a:lt2>
        <a:srgbClr val="D9DAD5"/>
      </a:lt2>
      <a:accent1>
        <a:srgbClr val="25B4FF"/>
      </a:accent1>
      <a:accent2>
        <a:srgbClr val="1C2980"/>
      </a:accent2>
      <a:accent3>
        <a:srgbClr val="37DAD3"/>
      </a:accent3>
      <a:accent4>
        <a:srgbClr val="FFCF32"/>
      </a:accent4>
      <a:accent5>
        <a:srgbClr val="20C22F"/>
      </a:accent5>
      <a:accent6>
        <a:srgbClr val="FF940C"/>
      </a:accent6>
      <a:hlink>
        <a:srgbClr val="297DFD"/>
      </a:hlink>
      <a:folHlink>
        <a:srgbClr val="2C3E4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sz="1400" dirty="0" smtClean="0">
            <a:latin typeface="Aria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rIns="36000" rtlCol="0">
        <a:spAutoFit/>
      </a:bodyPr>
      <a:lstStyle>
        <a:defPPr>
          <a:defRPr sz="1400" dirty="0" smtClean="0">
            <a:solidFill>
              <a:srgbClr val="000000"/>
            </a:solidFill>
            <a:latin typeface="Arial"/>
          </a:defRPr>
        </a:defPPr>
      </a:lstStyle>
    </a:txDef>
  </a:objectDefaults>
  <a:extraClrSchemeLst/>
  <a:extLst>
    <a:ext uri="{05A4C25C-085E-4340-85A3-A5531E510DB2}">
      <thm15:themeFamily xmlns="" xmlns:thm15="http://schemas.microsoft.com/office/thememl/2012/main" name="3787_IMS Health_Template.potx" id="{62D705D0-617B-4908-B319-68E13B203831}" vid="{3AC4964E-920C-4A09-A217-631CE86C1925}"/>
    </a:ext>
  </a:extLst>
</a:theme>
</file>

<file path=ppt/theme/theme2.xml><?xml version="1.0" encoding="utf-8"?>
<a:theme xmlns:a="http://schemas.openxmlformats.org/drawingml/2006/main" name="2_IMS Consulting Group_template">
  <a:themeElements>
    <a:clrScheme name="IMS 2015">
      <a:dk1>
        <a:srgbClr val="000000"/>
      </a:dk1>
      <a:lt1>
        <a:sysClr val="window" lastClr="FFFFFF"/>
      </a:lt1>
      <a:dk2>
        <a:srgbClr val="8EAFBF"/>
      </a:dk2>
      <a:lt2>
        <a:srgbClr val="D9DAD5"/>
      </a:lt2>
      <a:accent1>
        <a:srgbClr val="25B4FF"/>
      </a:accent1>
      <a:accent2>
        <a:srgbClr val="1C2980"/>
      </a:accent2>
      <a:accent3>
        <a:srgbClr val="37DAD3"/>
      </a:accent3>
      <a:accent4>
        <a:srgbClr val="FFCF32"/>
      </a:accent4>
      <a:accent5>
        <a:srgbClr val="20C22F"/>
      </a:accent5>
      <a:accent6>
        <a:srgbClr val="FF940C"/>
      </a:accent6>
      <a:hlink>
        <a:srgbClr val="297DFD"/>
      </a:hlink>
      <a:folHlink>
        <a:srgbClr val="2C3E4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sz="1400" dirty="0" smtClean="0"/>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rtlCol="0">
        <a:spAutoFit/>
      </a:bodyPr>
      <a:lstStyle>
        <a:defPPr>
          <a:defRPr sz="1400" dirty="0" err="1" smtClean="0"/>
        </a:defPPr>
      </a:lstStyle>
    </a:txDef>
  </a:objectDefaults>
  <a:extraClrSchemeLst/>
  <a:extLst>
    <a:ext uri="{05A4C25C-085E-4340-85A3-A5531E510DB2}">
      <thm15:themeFamily xmlns="" xmlns:thm15="http://schemas.microsoft.com/office/thememl/2012/main" name="3787_IMS Health_Template.potx" id="{62D705D0-617B-4908-B319-68E13B203831}" vid="{B233BAA5-22DE-4D3B-AC2B-EDFDAC0E6B3F}"/>
    </a:ext>
  </a:extLst>
</a:theme>
</file>

<file path=ppt/theme/theme3.xml><?xml version="1.0" encoding="utf-8"?>
<a:theme xmlns:a="http://schemas.openxmlformats.org/drawingml/2006/main" name="3_IMS Institute_template">
  <a:themeElements>
    <a:clrScheme name="IMS 2015">
      <a:dk1>
        <a:srgbClr val="000000"/>
      </a:dk1>
      <a:lt1>
        <a:sysClr val="window" lastClr="FFFFFF"/>
      </a:lt1>
      <a:dk2>
        <a:srgbClr val="8EAFBF"/>
      </a:dk2>
      <a:lt2>
        <a:srgbClr val="D9DAD5"/>
      </a:lt2>
      <a:accent1>
        <a:srgbClr val="25B4FF"/>
      </a:accent1>
      <a:accent2>
        <a:srgbClr val="1C2980"/>
      </a:accent2>
      <a:accent3>
        <a:srgbClr val="37DAD3"/>
      </a:accent3>
      <a:accent4>
        <a:srgbClr val="FFCF32"/>
      </a:accent4>
      <a:accent5>
        <a:srgbClr val="20C22F"/>
      </a:accent5>
      <a:accent6>
        <a:srgbClr val="FF940C"/>
      </a:accent6>
      <a:hlink>
        <a:srgbClr val="297DFD"/>
      </a:hlink>
      <a:folHlink>
        <a:srgbClr val="2C3E4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sz="1400" dirty="0" smtClean="0"/>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rtlCol="0">
        <a:spAutoFit/>
      </a:bodyPr>
      <a:lstStyle>
        <a:defPPr>
          <a:defRPr sz="1400" dirty="0" err="1" smtClean="0"/>
        </a:defPPr>
      </a:lstStyle>
    </a:txDef>
  </a:objectDefaults>
  <a:extraClrSchemeLst/>
  <a:extLst>
    <a:ext uri="{05A4C25C-085E-4340-85A3-A5531E510DB2}">
      <thm15:themeFamily xmlns="" xmlns:thm15="http://schemas.microsoft.com/office/thememl/2012/main" name="3787_IMS Health_Template.potx" id="{62D705D0-617B-4908-B319-68E13B203831}" vid="{4DBAC6C0-67E5-4C80-8E76-A68473606D2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IMS 2015">
    <a:dk1>
      <a:srgbClr val="000000"/>
    </a:dk1>
    <a:lt1>
      <a:sysClr val="window" lastClr="FFFFFF"/>
    </a:lt1>
    <a:dk2>
      <a:srgbClr val="8EAFBF"/>
    </a:dk2>
    <a:lt2>
      <a:srgbClr val="D9DAD5"/>
    </a:lt2>
    <a:accent1>
      <a:srgbClr val="25B4FF"/>
    </a:accent1>
    <a:accent2>
      <a:srgbClr val="1C2980"/>
    </a:accent2>
    <a:accent3>
      <a:srgbClr val="37DAD3"/>
    </a:accent3>
    <a:accent4>
      <a:srgbClr val="FFCF32"/>
    </a:accent4>
    <a:accent5>
      <a:srgbClr val="20C22F"/>
    </a:accent5>
    <a:accent6>
      <a:srgbClr val="FF940C"/>
    </a:accent6>
    <a:hlink>
      <a:srgbClr val="297DFD"/>
    </a:hlink>
    <a:folHlink>
      <a:srgbClr val="2C3E4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9487EB16144C8458B2E7CE65D18328D" ma:contentTypeVersion="0" ma:contentTypeDescription="Create a new document." ma:contentTypeScope="" ma:versionID="e53d3873525298c923992318aea06584">
  <xsd:schema xmlns:xsd="http://www.w3.org/2001/XMLSchema" xmlns:p="http://schemas.microsoft.com/office/2006/metadata/properties" targetNamespace="http://schemas.microsoft.com/office/2006/metadata/properties" ma:root="true" ma:fieldsID="f4d196f5c675f743c82a55ad494504e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83C61008-050D-469C-8226-B88AE1CC05D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DEAFABE0-D13D-445D-BC59-F4777C28F122}">
  <ds:schemaRefs>
    <ds:schemaRef ds:uri="http://schemas.microsoft.com/sharepoint/v3/contenttype/forms"/>
  </ds:schemaRefs>
</ds:datastoreItem>
</file>

<file path=customXml/itemProps3.xml><?xml version="1.0" encoding="utf-8"?>
<ds:datastoreItem xmlns:ds="http://schemas.openxmlformats.org/officeDocument/2006/customXml" ds:itemID="{93AF728F-B2C6-4D70-9A74-B4E444681CB6}">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blank</Template>
  <TotalTime>6187</TotalTime>
  <Words>5317</Words>
  <Application>Microsoft Office PowerPoint</Application>
  <PresentationFormat>On-screen Show (4:3)</PresentationFormat>
  <Paragraphs>862</Paragraphs>
  <Slides>116</Slides>
  <Notes>56</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116</vt:i4>
      </vt:variant>
    </vt:vector>
  </HeadingPairs>
  <TitlesOfParts>
    <vt:vector size="124" baseType="lpstr">
      <vt:lpstr>Arial</vt:lpstr>
      <vt:lpstr>Times New Roman</vt:lpstr>
      <vt:lpstr>ＭＳ Ｐゴシック</vt:lpstr>
      <vt:lpstr>Calibri</vt:lpstr>
      <vt:lpstr>Blank</vt:lpstr>
      <vt:lpstr>2_IMS Consulting Group_template</vt:lpstr>
      <vt:lpstr>3_IMS Institute_template</vt:lpstr>
      <vt:lpstr>think-cell Slide</vt:lpstr>
      <vt:lpstr>NexxusETL 11 STANDARD CONNECTOR </vt:lpstr>
      <vt:lpstr>Slide 1</vt:lpstr>
      <vt:lpstr>Slide 2</vt:lpstr>
      <vt:lpstr>NexxusETL INTRODUCTION</vt:lpstr>
      <vt:lpstr>NexxusETL INTRODUCTION</vt:lpstr>
      <vt:lpstr>NexxusMI MULTI-TENANT ARCHITECTURE</vt:lpstr>
      <vt:lpstr>Slide 6</vt:lpstr>
      <vt:lpstr>Slide 7</vt:lpstr>
      <vt:lpstr>Data Interface Document</vt:lpstr>
      <vt:lpstr>Data Interface Document</vt:lpstr>
      <vt:lpstr>Data Interface Document</vt:lpstr>
      <vt:lpstr>Data Interface Document</vt:lpstr>
      <vt:lpstr>Data Interface Document</vt:lpstr>
      <vt:lpstr>Slide 13</vt:lpstr>
      <vt:lpstr>Create a data loading file</vt:lpstr>
      <vt:lpstr>Create a data loading file</vt:lpstr>
      <vt:lpstr>Create a data loading file</vt:lpstr>
      <vt:lpstr>Create a data loading file</vt:lpstr>
      <vt:lpstr>Create a data loading file</vt:lpstr>
      <vt:lpstr>Create a data loading file</vt:lpstr>
      <vt:lpstr>Create a data loading file</vt:lpstr>
      <vt:lpstr>Slide 21</vt:lpstr>
      <vt:lpstr>Data loading</vt:lpstr>
      <vt:lpstr>Data loading</vt:lpstr>
      <vt:lpstr>Data loading</vt:lpstr>
      <vt:lpstr>Data loading</vt:lpstr>
      <vt:lpstr>Data loading</vt:lpstr>
      <vt:lpstr>Data loading</vt:lpstr>
      <vt:lpstr>Data loading</vt:lpstr>
      <vt:lpstr>Data loading</vt:lpstr>
      <vt:lpstr>Data loading</vt:lpstr>
      <vt:lpstr>Data loading</vt:lpstr>
      <vt:lpstr>Data loading</vt:lpstr>
      <vt:lpstr>Data loading</vt:lpstr>
      <vt:lpstr>Delete a User</vt:lpstr>
      <vt:lpstr>Slide 35</vt:lpstr>
      <vt:lpstr>NexxusETL</vt:lpstr>
      <vt:lpstr>Slide 37</vt:lpstr>
      <vt:lpstr>NexxusETL</vt:lpstr>
      <vt:lpstr>NexxusETL</vt:lpstr>
      <vt:lpstr>NexxusETL</vt:lpstr>
      <vt:lpstr>NexxusETL – Enhanced Session handling</vt:lpstr>
      <vt:lpstr>NexxusETL – Enhanced Session handling</vt:lpstr>
      <vt:lpstr>NexxusETL</vt:lpstr>
      <vt:lpstr>NexxusETL</vt:lpstr>
      <vt:lpstr>NexxusETL</vt:lpstr>
      <vt:lpstr>NexxusETL</vt:lpstr>
      <vt:lpstr>NexxusETL</vt:lpstr>
      <vt:lpstr>NexxusETL</vt:lpstr>
      <vt:lpstr>NexxusETL</vt:lpstr>
      <vt:lpstr>NexxusETL</vt:lpstr>
      <vt:lpstr>NexxusETL</vt:lpstr>
      <vt:lpstr>NexxusETL</vt:lpstr>
      <vt:lpstr>NexxusETL</vt:lpstr>
      <vt:lpstr>NexxusETL</vt:lpstr>
      <vt:lpstr>Slide 55</vt:lpstr>
      <vt:lpstr>NexxusETL</vt:lpstr>
      <vt:lpstr>NexxusETL</vt:lpstr>
      <vt:lpstr>NexxusETL</vt:lpstr>
      <vt:lpstr>NexxusETL</vt:lpstr>
      <vt:lpstr>NexxusETL</vt:lpstr>
      <vt:lpstr>NexxusETL</vt:lpstr>
      <vt:lpstr>Slide 62</vt:lpstr>
      <vt:lpstr>NexxusETL</vt:lpstr>
      <vt:lpstr>NexxusETL</vt:lpstr>
      <vt:lpstr>NexxusETL</vt:lpstr>
      <vt:lpstr>NexxusETL</vt:lpstr>
      <vt:lpstr>NexxusETL</vt:lpstr>
      <vt:lpstr>NexxusETL</vt:lpstr>
      <vt:lpstr>NexxusETL</vt:lpstr>
      <vt:lpstr>NexxusETL</vt:lpstr>
      <vt:lpstr>NexxusETL</vt:lpstr>
      <vt:lpstr>NexxusETL</vt:lpstr>
      <vt:lpstr>NexxusETL</vt:lpstr>
      <vt:lpstr>Data loading</vt:lpstr>
      <vt:lpstr>Data loading</vt:lpstr>
      <vt:lpstr>Slide 76</vt:lpstr>
      <vt:lpstr>Why F-I Format?</vt:lpstr>
      <vt:lpstr>What are the advantages?</vt:lpstr>
      <vt:lpstr>What has changed?</vt:lpstr>
      <vt:lpstr>What has changed?</vt:lpstr>
      <vt:lpstr>What has changed?</vt:lpstr>
      <vt:lpstr>What has changed?</vt:lpstr>
      <vt:lpstr>Performance Indicator</vt:lpstr>
      <vt:lpstr>DID-MI11_Changes Excel file</vt:lpstr>
      <vt:lpstr>NexxusETL - ONEKEY</vt:lpstr>
      <vt:lpstr>NexxusETL - ONEKEY</vt:lpstr>
      <vt:lpstr>NexxusETL - ONEKEY</vt:lpstr>
      <vt:lpstr>NexxusETL - ONEKEY</vt:lpstr>
      <vt:lpstr>NexxusETL - ONEKEY</vt:lpstr>
      <vt:lpstr>NexxusETL - ONEKEY</vt:lpstr>
      <vt:lpstr>NexxusETL - ONEKEY</vt:lpstr>
      <vt:lpstr>Slide 92</vt:lpstr>
      <vt:lpstr>NexxusETL - ONEKEY</vt:lpstr>
      <vt:lpstr>NexxusETL - ONEKEY</vt:lpstr>
      <vt:lpstr>NexxusETL - ONEKEY</vt:lpstr>
      <vt:lpstr>NexxusETL - ONEKEY</vt:lpstr>
      <vt:lpstr>NexxusETL - ONEKEY</vt:lpstr>
      <vt:lpstr>NexxusETL - ONEKEY</vt:lpstr>
      <vt:lpstr>NexxusETL - ONEKEY</vt:lpstr>
      <vt:lpstr>NexxusETL - ONEKEY</vt:lpstr>
      <vt:lpstr>NexxusETL - ONEKEY</vt:lpstr>
      <vt:lpstr>NexxusETL - ONEKEY</vt:lpstr>
      <vt:lpstr>NexxusETL - ONEKEY</vt:lpstr>
      <vt:lpstr>NexxusETL - ONEKEY</vt:lpstr>
      <vt:lpstr>NexxusETL - ONEKEY</vt:lpstr>
      <vt:lpstr>NexxusETL - ONEKEY</vt:lpstr>
      <vt:lpstr>NexxusETL - ONEKEY</vt:lpstr>
      <vt:lpstr>Slide 108</vt:lpstr>
      <vt:lpstr>Change Requests Management</vt:lpstr>
      <vt:lpstr>Change Requests Management</vt:lpstr>
      <vt:lpstr>Change Requests Management</vt:lpstr>
      <vt:lpstr>Change Requests Management</vt:lpstr>
      <vt:lpstr>Change Requests Management</vt:lpstr>
      <vt:lpstr>Change Requests Management</vt:lpstr>
      <vt:lpstr>DOCUMENT UPDATES</vt:lpstr>
    </vt:vector>
  </TitlesOfParts>
  <Company>CegedimGroup</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HBK-NexxusETL-Std-Connector-11</dc:title>
  <dc:subject>HBK-NexxusETL-Std-Connector-11</dc:subject>
  <dc:creator>CARETTE Benjamin</dc:creator>
  <cp:lastModifiedBy>bcarette</cp:lastModifiedBy>
  <cp:revision>247</cp:revision>
  <dcterms:created xsi:type="dcterms:W3CDTF">2015-05-11T07:22:17Z</dcterms:created>
  <dcterms:modified xsi:type="dcterms:W3CDTF">2016-04-13T14:08:26Z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0x010100E9487EB16144C8458B2E7CE65D18328D</vt:lpwstr>
  </property>
</Properties>
</file>